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20"/>
  </p:notesMasterIdLst>
  <p:sldIdLst>
    <p:sldId id="266" r:id="rId2"/>
    <p:sldId id="324" r:id="rId3"/>
    <p:sldId id="286" r:id="rId4"/>
    <p:sldId id="365" r:id="rId5"/>
    <p:sldId id="366" r:id="rId6"/>
    <p:sldId id="327" r:id="rId7"/>
    <p:sldId id="326" r:id="rId8"/>
    <p:sldId id="314" r:id="rId9"/>
    <p:sldId id="328" r:id="rId10"/>
    <p:sldId id="345" r:id="rId11"/>
    <p:sldId id="354" r:id="rId12"/>
    <p:sldId id="331" r:id="rId13"/>
    <p:sldId id="332" r:id="rId14"/>
    <p:sldId id="333" r:id="rId15"/>
    <p:sldId id="360" r:id="rId16"/>
    <p:sldId id="355" r:id="rId17"/>
    <p:sldId id="362" r:id="rId18"/>
    <p:sldId id="357" r:id="rId19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821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831D4D-C000-419C-AB81-E25802EBE66C}" type="datetimeFigureOut">
              <a:rPr lang="ar-EG" smtClean="0"/>
              <a:t>02/06/1439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AB9A48-C7DA-4C72-BAB5-F5F084FE227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786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EAFA4-714C-4FB2-A8F2-947868D042B0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2700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A5BF9-97AF-4B36-81B7-15043EA053B6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5068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E4AA-66AB-42BA-9B57-D936818ED09A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9563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0DB7D-33A2-45E1-8A3E-C77EC81E535E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5903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DEAD-D81B-4D63-A920-F505BDEF6C9B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4380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DF913-29B2-4D4C-BA7C-ED6A864042C9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3751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14D2-AFE4-4B54-8830-DADDD521FEB3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1156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834F-E18D-45C7-8724-7D885757896E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3759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C2306-F8EC-43CF-872E-5519171BF0AE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6286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4C838-8C28-48C0-AA63-46F357B3D72C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8426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B6E57-9685-45F9-B41B-D4EDE0411EED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0015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45B63-82A7-4A26-B69D-B60DBFA1A2A3}" type="datetime8">
              <a:rPr lang="ar-EG" smtClean="0"/>
              <a:t>17 شباط، 18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64209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16" y="2348880"/>
            <a:ext cx="7620000" cy="2232248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 rtl="0"/>
            <a:r>
              <a:rPr lang="en-US" b="1" smtClean="0"/>
              <a:t>(3)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dirty="0" smtClean="0"/>
              <a:t>Servo and Stepper Motors</a:t>
            </a:r>
            <a:endParaRPr lang="ar-E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6760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080" y="260648"/>
            <a:ext cx="7996656" cy="89516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AU" b="1" dirty="0" smtClean="0"/>
              <a:t>Stepper Motors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12" y="1135285"/>
            <a:ext cx="8229600" cy="3013795"/>
          </a:xfrm>
        </p:spPr>
        <p:txBody>
          <a:bodyPr>
            <a:no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AU" sz="2400" dirty="0"/>
              <a:t>Stepper motors </a:t>
            </a:r>
            <a:r>
              <a:rPr lang="en-US" sz="2400" dirty="0" smtClean="0"/>
              <a:t>rotate by </a:t>
            </a:r>
            <a:r>
              <a:rPr lang="en-US" sz="2400" dirty="0"/>
              <a:t>a known fixed </a:t>
            </a:r>
            <a:r>
              <a:rPr lang="en-US" sz="2400" dirty="0" smtClean="0"/>
              <a:t>angle (called the step angle) </a:t>
            </a:r>
            <a:r>
              <a:rPr lang="en-US" sz="2400" dirty="0"/>
              <a:t>with each input </a:t>
            </a:r>
            <a:r>
              <a:rPr lang="en-US" sz="2400" dirty="0" smtClean="0"/>
              <a:t>pulse. </a:t>
            </a:r>
            <a:r>
              <a:rPr lang="en-US" sz="2400" u="sng" dirty="0" smtClean="0">
                <a:solidFill>
                  <a:srgbClr val="FF0000"/>
                </a:solidFill>
              </a:rPr>
              <a:t>Hence, feedback </a:t>
            </a:r>
            <a:r>
              <a:rPr lang="en-US" sz="2400" u="sng" dirty="0">
                <a:solidFill>
                  <a:srgbClr val="FF0000"/>
                </a:solidFill>
              </a:rPr>
              <a:t>is not required</a:t>
            </a:r>
            <a:r>
              <a:rPr lang="en-US" sz="2400" dirty="0"/>
              <a:t>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AU" sz="2400" dirty="0"/>
              <a:t>Stepper motors </a:t>
            </a:r>
            <a:r>
              <a:rPr lang="en-AU" sz="2400" dirty="0" smtClean="0"/>
              <a:t>have a holding torque (not </a:t>
            </a:r>
            <a:r>
              <a:rPr lang="en-AU" sz="2400" dirty="0"/>
              <a:t>present in DC </a:t>
            </a:r>
            <a:r>
              <a:rPr lang="en-AU" sz="2400" dirty="0" smtClean="0"/>
              <a:t>motors) allowing  it </a:t>
            </a:r>
            <a:r>
              <a:rPr lang="en-AU" sz="2400" dirty="0"/>
              <a:t>to hold its position firmly when not turning. </a:t>
            </a:r>
            <a:endParaRPr lang="en-AU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/>
              <a:t>Types of permanent </a:t>
            </a:r>
            <a:r>
              <a:rPr lang="en-AU" sz="2400" dirty="0"/>
              <a:t>magnet stepper </a:t>
            </a:r>
            <a:r>
              <a:rPr lang="en-AU" sz="2400" dirty="0" smtClean="0"/>
              <a:t>motors: </a:t>
            </a:r>
            <a:r>
              <a:rPr lang="en-AU" sz="2400" dirty="0">
                <a:solidFill>
                  <a:srgbClr val="FF0000"/>
                </a:solidFill>
              </a:rPr>
              <a:t>unipolar</a:t>
            </a:r>
            <a:r>
              <a:rPr lang="en-AU" sz="2400" dirty="0"/>
              <a:t>, bipolar, and universal.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AU" sz="2400" dirty="0"/>
          </a:p>
          <a:p>
            <a:pPr algn="l" rtl="0"/>
            <a:endParaRPr lang="en-AU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005064"/>
            <a:ext cx="3456384" cy="18761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5949280"/>
            <a:ext cx="856895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/>
              <a:t>Left</a:t>
            </a:r>
            <a:r>
              <a:rPr lang="en-US" sz="2000" b="1" dirty="0"/>
              <a:t>:</a:t>
            </a:r>
            <a:r>
              <a:rPr lang="en-US" sz="2000" dirty="0"/>
              <a:t> </a:t>
            </a:r>
            <a:r>
              <a:rPr lang="en-US" sz="2000" dirty="0" smtClean="0"/>
              <a:t>A stepper </a:t>
            </a:r>
            <a:r>
              <a:rPr lang="en-US" sz="2000" dirty="0" smtClean="0"/>
              <a:t>motor </a:t>
            </a:r>
            <a:r>
              <a:rPr lang="en-US" sz="2000" dirty="0"/>
              <a:t>from a </a:t>
            </a:r>
            <a:r>
              <a:rPr lang="en-US" sz="2000" dirty="0" smtClean="0"/>
              <a:t>disk drive</a:t>
            </a:r>
            <a:r>
              <a:rPr lang="en-US" sz="2000" dirty="0"/>
              <a:t>. </a:t>
            </a:r>
            <a:r>
              <a:rPr lang="en-US" sz="2000" dirty="0" smtClean="0"/>
              <a:t> </a:t>
            </a:r>
            <a:r>
              <a:rPr lang="en-US" sz="2000" b="1" dirty="0" smtClean="0"/>
              <a:t>Right</a:t>
            </a:r>
            <a:r>
              <a:rPr lang="en-US" sz="2000" b="1" dirty="0"/>
              <a:t>:</a:t>
            </a:r>
            <a:r>
              <a:rPr lang="en-US" sz="2000" dirty="0"/>
              <a:t> A </a:t>
            </a:r>
            <a:r>
              <a:rPr lang="en-US" sz="2000" dirty="0" smtClean="0"/>
              <a:t>stepper motor for paper advance from </a:t>
            </a:r>
            <a:r>
              <a:rPr lang="en-US" sz="2000" dirty="0" smtClean="0"/>
              <a:t>an </a:t>
            </a:r>
            <a:r>
              <a:rPr lang="en-US" sz="2000" dirty="0"/>
              <a:t>ink jet printer.</a:t>
            </a:r>
            <a:endParaRPr lang="ar-EG" sz="2000" dirty="0"/>
          </a:p>
        </p:txBody>
      </p:sp>
    </p:spTree>
    <p:extLst>
      <p:ext uri="{BB962C8B-B14F-4D97-AF65-F5344CB8AC3E}">
        <p14:creationId xmlns:p14="http://schemas.microsoft.com/office/powerpoint/2010/main" val="15300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494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AU" sz="4000" b="1" dirty="0"/>
              <a:t>Unipolar Stepper Motors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5554960" cy="3168352"/>
          </a:xfrm>
        </p:spPr>
        <p:txBody>
          <a:bodyPr>
            <a:noAutofit/>
          </a:bodyPr>
          <a:lstStyle/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AU" sz="2600" dirty="0"/>
              <a:t>Unipolar stepper motors are characterized by </a:t>
            </a:r>
            <a:r>
              <a:rPr lang="en-AU" sz="2600" dirty="0" smtClean="0">
                <a:solidFill>
                  <a:srgbClr val="FF0000"/>
                </a:solidFill>
              </a:rPr>
              <a:t>centre-tapped</a:t>
            </a:r>
            <a:r>
              <a:rPr lang="en-AU" sz="2600" dirty="0" smtClean="0"/>
              <a:t> </a:t>
            </a:r>
            <a:r>
              <a:rPr lang="en-AU" sz="2600" dirty="0"/>
              <a:t>windings. </a:t>
            </a:r>
            <a:endParaRPr lang="en-US" sz="2600" dirty="0"/>
          </a:p>
          <a:p>
            <a:pPr algn="just" rtl="0">
              <a:spcBef>
                <a:spcPts val="900"/>
              </a:spcBef>
              <a:spcAft>
                <a:spcPts val="900"/>
              </a:spcAft>
            </a:pPr>
            <a:r>
              <a:rPr lang="en-AU" sz="2600" dirty="0" smtClean="0"/>
              <a:t>The </a:t>
            </a:r>
            <a:r>
              <a:rPr lang="en-AU" sz="2600" dirty="0"/>
              <a:t>figure shows </a:t>
            </a:r>
            <a:r>
              <a:rPr lang="en-AU" sz="2600" dirty="0" smtClean="0"/>
              <a:t>a unipolar </a:t>
            </a:r>
            <a:r>
              <a:rPr lang="en-AU" sz="2600" dirty="0"/>
              <a:t>stepper motor </a:t>
            </a:r>
            <a:r>
              <a:rPr lang="en-AU" sz="2600" dirty="0" smtClean="0"/>
              <a:t>with a</a:t>
            </a:r>
            <a:r>
              <a:rPr lang="en-US" sz="2600" dirty="0" smtClean="0"/>
              <a:t> </a:t>
            </a:r>
            <a:r>
              <a:rPr lang="en-US" sz="2600" dirty="0"/>
              <a:t>single magnet </a:t>
            </a:r>
            <a:r>
              <a:rPr lang="en-US" sz="2600" dirty="0" smtClean="0"/>
              <a:t>rotor, and a four-phase stator in the form of </a:t>
            </a:r>
            <a:r>
              <a:rPr lang="en-AU" sz="2600" dirty="0" smtClean="0"/>
              <a:t>two </a:t>
            </a:r>
            <a:r>
              <a:rPr lang="en-AU" sz="2600" dirty="0"/>
              <a:t>centre-tapped coils. </a:t>
            </a:r>
            <a:r>
              <a:rPr lang="en-AU" sz="2600" dirty="0"/>
              <a:t>Each </a:t>
            </a:r>
            <a:r>
              <a:rPr lang="en-AU" sz="2600" dirty="0" smtClean="0"/>
              <a:t>coil </a:t>
            </a:r>
            <a:r>
              <a:rPr lang="en-AU" sz="2600" dirty="0"/>
              <a:t>is divided into two phases. </a:t>
            </a:r>
          </a:p>
          <a:p>
            <a:pPr algn="just" rtl="0">
              <a:spcBef>
                <a:spcPts val="900"/>
              </a:spcBef>
              <a:spcAft>
                <a:spcPts val="900"/>
              </a:spcAft>
            </a:pPr>
            <a:endParaRPr lang="en-AU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9"/>
          <a:stretch>
            <a:fillRect/>
          </a:stretch>
        </p:blipFill>
        <p:spPr bwMode="auto">
          <a:xfrm>
            <a:off x="6213385" y="1268760"/>
            <a:ext cx="278749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43654" y="4725144"/>
            <a:ext cx="8376818" cy="18722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AU" sz="2600" dirty="0" smtClean="0"/>
              <a:t>A </a:t>
            </a:r>
            <a:r>
              <a:rPr lang="en-AU" sz="2600" dirty="0" smtClean="0"/>
              <a:t>common wiring scheme is to connect all the centre-taps to the +MV </a:t>
            </a:r>
            <a:r>
              <a:rPr lang="en-AU" sz="2600" dirty="0" smtClean="0">
                <a:solidFill>
                  <a:srgbClr val="FF0000"/>
                </a:solidFill>
              </a:rPr>
              <a:t>(Motor voltage)</a:t>
            </a:r>
            <a:r>
              <a:rPr lang="en-US" sz="2600" dirty="0" smtClean="0"/>
              <a:t>. 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AU" sz="2600" dirty="0" smtClean="0"/>
              <a:t>The driver circuit would then ground each winding to energize it.</a:t>
            </a:r>
          </a:p>
        </p:txBody>
      </p:sp>
    </p:spTree>
    <p:extLst>
      <p:ext uri="{BB962C8B-B14F-4D97-AF65-F5344CB8AC3E}">
        <p14:creationId xmlns:p14="http://schemas.microsoft.com/office/powerpoint/2010/main" val="329575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778098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Rotation in Full-steps </a:t>
            </a:r>
            <a:r>
              <a:rPr lang="en-US" b="1" dirty="0" smtClean="0"/>
              <a:t>(Method 1)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2776"/>
            <a:ext cx="8147247" cy="864096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/>
              <a:t>For a stepper motor to rotate, its </a:t>
            </a:r>
            <a:r>
              <a:rPr lang="en-AU" sz="2200" dirty="0"/>
              <a:t>windings </a:t>
            </a:r>
            <a:r>
              <a:rPr lang="en-AU" sz="2200" dirty="0" smtClean="0"/>
              <a:t>are energized </a:t>
            </a:r>
            <a:r>
              <a:rPr lang="en-AU" sz="2200" dirty="0"/>
              <a:t>in a prescribed sequence</a:t>
            </a:r>
            <a:r>
              <a:rPr lang="en-US" sz="2200" dirty="0"/>
              <a:t>. </a:t>
            </a:r>
            <a:r>
              <a:rPr lang="en-US" sz="2200" dirty="0" smtClean="0"/>
              <a:t>The following sequence drive the motor with one </a:t>
            </a:r>
            <a:r>
              <a:rPr lang="en-US" sz="2200" dirty="0"/>
              <a:t>coil </a:t>
            </a:r>
            <a:r>
              <a:rPr lang="en-US" sz="2200" dirty="0" smtClean="0"/>
              <a:t>energized </a:t>
            </a:r>
            <a:r>
              <a:rPr lang="en-US" sz="2200" dirty="0"/>
              <a:t>at each step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83" name="Down Arrow 82"/>
          <p:cNvSpPr/>
          <p:nvPr/>
        </p:nvSpPr>
        <p:spPr>
          <a:xfrm>
            <a:off x="8316416" y="2824336"/>
            <a:ext cx="432048" cy="165618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811168"/>
              </p:ext>
            </p:extLst>
          </p:nvPr>
        </p:nvGraphicFramePr>
        <p:xfrm>
          <a:off x="6156176" y="2680320"/>
          <a:ext cx="20336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410"/>
                <a:gridCol w="508410"/>
                <a:gridCol w="508410"/>
                <a:gridCol w="508410"/>
              </a:tblGrid>
              <a:tr h="2991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In1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In2 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In3 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In4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65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265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C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265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3265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Picture 3" descr="clip_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02" y="2911296"/>
            <a:ext cx="5336642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5"/>
          <p:cNvSpPr txBox="1">
            <a:spLocks/>
          </p:cNvSpPr>
          <p:nvPr/>
        </p:nvSpPr>
        <p:spPr>
          <a:xfrm>
            <a:off x="453896" y="4733528"/>
            <a:ext cx="8222560" cy="171980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AU" sz="2200" dirty="0" smtClean="0"/>
              <a:t>Note that reversing </a:t>
            </a:r>
            <a:r>
              <a:rPr lang="en-AU" sz="2200" dirty="0"/>
              <a:t>the order of the sequence will cause the motor to rotate the other way. </a:t>
            </a:r>
            <a:endParaRPr lang="en-AU" sz="2200" dirty="0" smtClean="0"/>
          </a:p>
          <a:p>
            <a:pPr algn="l" rtl="0"/>
            <a:r>
              <a:rPr lang="en-AU" sz="2200" dirty="0" smtClean="0"/>
              <a:t>If </a:t>
            </a:r>
            <a:r>
              <a:rPr lang="en-AU" sz="2200" dirty="0"/>
              <a:t>the control signals are not sent in the correct order, the motor may </a:t>
            </a:r>
            <a:r>
              <a:rPr lang="en-AU" sz="2200" dirty="0" smtClean="0"/>
              <a:t>not move or turns in </a:t>
            </a:r>
            <a:r>
              <a:rPr lang="en-AU" sz="2200" dirty="0"/>
              <a:t>a rough or jerky manner. 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1151209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850106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b="1" dirty="0"/>
              <a:t>Rotation in Full-steps (Method </a:t>
            </a:r>
            <a:r>
              <a:rPr lang="en-US" b="1" dirty="0" smtClean="0"/>
              <a:t>2)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33208" y="1574869"/>
            <a:ext cx="8229600" cy="2070155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following is another </a:t>
            </a:r>
            <a:r>
              <a:rPr lang="en-AU" sz="2600" dirty="0" smtClean="0"/>
              <a:t>drive sequence</a:t>
            </a:r>
            <a:r>
              <a:rPr lang="en-US" sz="2600" dirty="0" smtClean="0"/>
              <a:t> </a:t>
            </a:r>
            <a:r>
              <a:rPr lang="en-US" sz="2600" dirty="0"/>
              <a:t>in which</a:t>
            </a:r>
            <a:r>
              <a:rPr lang="en-AU" sz="2600" dirty="0"/>
              <a:t> two windings </a:t>
            </a:r>
            <a:r>
              <a:rPr lang="en-US" sz="2600" dirty="0" smtClean="0"/>
              <a:t>are </a:t>
            </a:r>
            <a:r>
              <a:rPr lang="en-US" sz="2600" dirty="0"/>
              <a:t>energized at each step.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AU" sz="2600" dirty="0" smtClean="0"/>
              <a:t>This yields </a:t>
            </a:r>
            <a:r>
              <a:rPr lang="en-AU" sz="2600" dirty="0"/>
              <a:t>around 1.5 times more torque than the standard sequence, but it draws twice the current. </a:t>
            </a:r>
            <a:endParaRPr lang="en-AU" sz="26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sp>
        <p:nvSpPr>
          <p:cNvPr id="9" name="Down Arrow 8"/>
          <p:cNvSpPr/>
          <p:nvPr/>
        </p:nvSpPr>
        <p:spPr>
          <a:xfrm>
            <a:off x="6012160" y="4077072"/>
            <a:ext cx="432048" cy="1800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424466"/>
              </p:ext>
            </p:extLst>
          </p:nvPr>
        </p:nvGraphicFramePr>
        <p:xfrm>
          <a:off x="3491880" y="4048472"/>
          <a:ext cx="208823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58"/>
                <a:gridCol w="522058"/>
                <a:gridCol w="522058"/>
                <a:gridCol w="522058"/>
              </a:tblGrid>
              <a:tr h="341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In1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In2 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In3 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In4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88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588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C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6588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46588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32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706090"/>
          </a:xfrm>
          <a:solidFill>
            <a:schemeClr val="bg1"/>
          </a:solidFill>
        </p:spPr>
        <p:txBody>
          <a:bodyPr>
            <a:noAutofit/>
          </a:bodyPr>
          <a:lstStyle/>
          <a:p>
            <a:pPr rtl="0"/>
            <a:r>
              <a:rPr lang="en-US" b="1" dirty="0"/>
              <a:t>Rotation in </a:t>
            </a:r>
            <a:r>
              <a:rPr lang="en-US" b="1" dirty="0" smtClean="0"/>
              <a:t>half-steps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5069160"/>
          </a:xfrm>
        </p:spPr>
        <p:txBody>
          <a:bodyPr>
            <a:norm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The previous two driving sequences give a full-step rotation of 90</a:t>
            </a:r>
            <a:r>
              <a:rPr lang="en-US" sz="2600" dirty="0"/>
              <a:t>° per step. 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It </a:t>
            </a:r>
            <a:r>
              <a:rPr lang="en-US" sz="2600" dirty="0"/>
              <a:t>is also possible to make </a:t>
            </a:r>
            <a:r>
              <a:rPr lang="en-US" sz="2600" dirty="0" smtClean="0"/>
              <a:t>a stepper </a:t>
            </a:r>
            <a:r>
              <a:rPr lang="en-US" sz="2600" dirty="0"/>
              <a:t>motor rotates at half </a:t>
            </a:r>
            <a:r>
              <a:rPr lang="en-US" sz="2600" dirty="0" smtClean="0"/>
              <a:t>step using the shown driving sequence.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>
                <a:solidFill>
                  <a:schemeClr val="tx1"/>
                </a:solidFill>
              </a:rPr>
              <a:t>In one step, one </a:t>
            </a:r>
            <a:r>
              <a:rPr lang="en-US" sz="2600" dirty="0">
                <a:solidFill>
                  <a:schemeClr val="tx1"/>
                </a:solidFill>
              </a:rPr>
              <a:t>coil is </a:t>
            </a:r>
            <a:r>
              <a:rPr lang="en-US" sz="2600" dirty="0" smtClean="0">
                <a:solidFill>
                  <a:schemeClr val="tx1"/>
                </a:solidFill>
              </a:rPr>
              <a:t>energized. In the next step, two coils are energized, </a:t>
            </a:r>
            <a:r>
              <a:rPr lang="en-US" sz="2600" dirty="0">
                <a:solidFill>
                  <a:schemeClr val="tx1"/>
                </a:solidFill>
              </a:rPr>
              <a:t>and so on</a:t>
            </a:r>
            <a:r>
              <a:rPr lang="en-US" sz="2600" dirty="0" smtClean="0">
                <a:solidFill>
                  <a:schemeClr val="tx1"/>
                </a:solidFill>
              </a:rPr>
              <a:t>.</a:t>
            </a:r>
            <a:endParaRPr lang="en-US" sz="2600" dirty="0"/>
          </a:p>
          <a:p>
            <a:pPr marL="624078" indent="-514350" algn="l" rtl="0">
              <a:spcBef>
                <a:spcPts val="1200"/>
              </a:spcBef>
              <a:spcAft>
                <a:spcPts val="1200"/>
              </a:spcAft>
              <a:buAutoNum type="arabicPlain"/>
            </a:pPr>
            <a:endParaRPr lang="en-US" sz="2600" dirty="0"/>
          </a:p>
          <a:p>
            <a:pPr marL="624078" indent="-514350" algn="l" rtl="0">
              <a:spcBef>
                <a:spcPts val="1200"/>
              </a:spcBef>
              <a:spcAft>
                <a:spcPts val="1200"/>
              </a:spcAft>
              <a:buAutoNum type="arabicPlain"/>
            </a:pPr>
            <a:endParaRPr lang="en-US" sz="2600" dirty="0"/>
          </a:p>
        </p:txBody>
      </p:sp>
      <p:sp>
        <p:nvSpPr>
          <p:cNvPr id="7" name="Down Arrow 6"/>
          <p:cNvSpPr/>
          <p:nvPr/>
        </p:nvSpPr>
        <p:spPr>
          <a:xfrm>
            <a:off x="8244408" y="2232160"/>
            <a:ext cx="432048" cy="316835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632615"/>
              </p:ext>
            </p:extLst>
          </p:nvPr>
        </p:nvGraphicFramePr>
        <p:xfrm>
          <a:off x="5868144" y="2153384"/>
          <a:ext cx="2088232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058"/>
                <a:gridCol w="522058"/>
                <a:gridCol w="522058"/>
                <a:gridCol w="522058"/>
              </a:tblGrid>
              <a:tr h="3319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In1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In2 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In3 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In4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C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05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823" y="1645397"/>
            <a:ext cx="3198681" cy="437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3" y="1340768"/>
            <a:ext cx="5298261" cy="525658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500" dirty="0"/>
              <a:t>Different step angles are obtained by designing the rotor with fixed magnet composed of several poles and a stator with several windings. 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AU" sz="2500" dirty="0" smtClean="0"/>
              <a:t>Common step angles: </a:t>
            </a:r>
            <a:r>
              <a:rPr lang="en-US" sz="2500" dirty="0"/>
              <a:t>0.9°, 1.8°, 3.6°, 7.5°, 15°, </a:t>
            </a:r>
            <a:r>
              <a:rPr lang="en-US" sz="2500" dirty="0" smtClean="0"/>
              <a:t>18</a:t>
            </a:r>
            <a:r>
              <a:rPr lang="en-US" sz="2500" dirty="0"/>
              <a:t>°, </a:t>
            </a:r>
            <a:r>
              <a:rPr lang="en-US" sz="2500" dirty="0" smtClean="0"/>
              <a:t>and  90°</a:t>
            </a:r>
            <a:r>
              <a:rPr lang="en-AU" sz="2500" dirty="0" smtClean="0"/>
              <a:t>.</a:t>
            </a:r>
            <a:endParaRPr lang="en-AU" sz="25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AU" sz="2500" dirty="0" smtClean="0"/>
              <a:t>It </a:t>
            </a:r>
            <a:r>
              <a:rPr lang="en-AU" sz="2500" dirty="0"/>
              <a:t>is </a:t>
            </a:r>
            <a:r>
              <a:rPr lang="en-AU" sz="2500" dirty="0" smtClean="0"/>
              <a:t>possible </a:t>
            </a:r>
            <a:r>
              <a:rPr lang="en-AU" sz="2500" dirty="0" smtClean="0"/>
              <a:t>to find the step angle of a given stepper motor by carefully counting the </a:t>
            </a:r>
            <a:r>
              <a:rPr lang="en-AU" sz="2500" dirty="0"/>
              <a:t>number of steps </a:t>
            </a:r>
            <a:r>
              <a:rPr lang="en-AU" sz="2500" dirty="0" smtClean="0"/>
              <a:t>required to </a:t>
            </a:r>
            <a:r>
              <a:rPr lang="en-AU" sz="2500" dirty="0" smtClean="0"/>
              <a:t>r</a:t>
            </a:r>
            <a:r>
              <a:rPr lang="en-AU" sz="2500" dirty="0" smtClean="0"/>
              <a:t>otate the motor one complete revolution. </a:t>
            </a:r>
            <a:endParaRPr lang="en-CA" sz="25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5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8229600" cy="99412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Common Step Angles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5753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/>
              <a:t>Bipolar &amp; Universal Stepper </a:t>
            </a:r>
            <a:r>
              <a:rPr lang="en-US" sz="3600" b="1" dirty="0" smtClean="0"/>
              <a:t>Motors</a:t>
            </a:r>
            <a:endParaRPr lang="en-CA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4" y="1412776"/>
            <a:ext cx="6557740" cy="4824536"/>
          </a:xfrm>
        </p:spPr>
        <p:txBody>
          <a:bodyPr>
            <a:noAutofit/>
          </a:bodyPr>
          <a:lstStyle/>
          <a:p>
            <a:pPr algn="l" rtl="0"/>
            <a:r>
              <a:rPr lang="en-AU" sz="2400" b="1" dirty="0" smtClean="0">
                <a:solidFill>
                  <a:srgbClr val="FF0000"/>
                </a:solidFill>
              </a:rPr>
              <a:t>Bipolar </a:t>
            </a:r>
            <a:r>
              <a:rPr lang="en-AU" sz="2400" b="1" dirty="0">
                <a:solidFill>
                  <a:srgbClr val="FF0000"/>
                </a:solidFill>
              </a:rPr>
              <a:t>motors </a:t>
            </a:r>
            <a:r>
              <a:rPr lang="en-AU" sz="2400" dirty="0"/>
              <a:t>are designed with </a:t>
            </a:r>
            <a:r>
              <a:rPr lang="en-AU" sz="2400" i="1" dirty="0"/>
              <a:t>separate</a:t>
            </a:r>
            <a:r>
              <a:rPr lang="en-AU" sz="2400" dirty="0"/>
              <a:t> </a:t>
            </a:r>
            <a:r>
              <a:rPr lang="en-AU" sz="2400" dirty="0" smtClean="0"/>
              <a:t>coils. </a:t>
            </a:r>
            <a:endParaRPr lang="en-US" sz="2400" dirty="0"/>
          </a:p>
          <a:p>
            <a:pPr algn="l" rtl="0"/>
            <a:r>
              <a:rPr lang="en-US" sz="2400" dirty="0"/>
              <a:t>The terminals of each </a:t>
            </a:r>
            <a:r>
              <a:rPr lang="en-US" sz="2400" dirty="0" smtClean="0"/>
              <a:t>coil </a:t>
            </a:r>
            <a:r>
              <a:rPr lang="en-US" sz="2400" dirty="0" smtClean="0"/>
              <a:t>are </a:t>
            </a:r>
            <a:r>
              <a:rPr lang="en-US" sz="2400" dirty="0" smtClean="0"/>
              <a:t>connected </a:t>
            </a:r>
            <a:r>
              <a:rPr lang="en-US" sz="2400" dirty="0"/>
              <a:t>either to </a:t>
            </a:r>
            <a:r>
              <a:rPr lang="en-US" sz="2400" dirty="0" smtClean="0"/>
              <a:t>LOW or HIGH.</a:t>
            </a:r>
          </a:p>
          <a:p>
            <a:pPr algn="l" rtl="0"/>
            <a:r>
              <a:rPr lang="en-US" sz="2400" dirty="0" smtClean="0"/>
              <a:t>The</a:t>
            </a:r>
            <a:r>
              <a:rPr lang="en-AU" sz="2400" dirty="0" smtClean="0"/>
              <a:t> polarity </a:t>
            </a:r>
            <a:r>
              <a:rPr lang="en-AU" sz="2400" dirty="0"/>
              <a:t>needs to be reversed during </a:t>
            </a:r>
            <a:r>
              <a:rPr lang="en-AU" sz="2400" dirty="0" smtClean="0"/>
              <a:t>operation </a:t>
            </a:r>
            <a:r>
              <a:rPr lang="en-AU" sz="2400" dirty="0"/>
              <a:t>for proper stepping to occur</a:t>
            </a:r>
            <a:r>
              <a:rPr lang="en-US" sz="2400" dirty="0"/>
              <a:t>. </a:t>
            </a:r>
            <a:r>
              <a:rPr lang="en-US" sz="2400" dirty="0" smtClean="0"/>
              <a:t>This requires the use of an H-bridge for e</a:t>
            </a:r>
            <a:r>
              <a:rPr lang="en-AU" sz="2400" dirty="0" smtClean="0"/>
              <a:t>ach coil. </a:t>
            </a:r>
          </a:p>
          <a:p>
            <a:pPr algn="l" rtl="0"/>
            <a:r>
              <a:rPr lang="en-US" sz="2400" dirty="0"/>
              <a:t>Bipolar motors </a:t>
            </a:r>
            <a:r>
              <a:rPr lang="en-AU" sz="2400" dirty="0"/>
              <a:t>provide more torque </a:t>
            </a:r>
            <a:r>
              <a:rPr lang="en-AU" sz="2400" dirty="0" smtClean="0"/>
              <a:t>than unipolar.</a:t>
            </a:r>
          </a:p>
          <a:p>
            <a:pPr algn="l" rtl="0"/>
            <a:r>
              <a:rPr lang="en-AU" sz="2400" b="1" dirty="0" smtClean="0">
                <a:solidFill>
                  <a:srgbClr val="FF0000"/>
                </a:solidFill>
              </a:rPr>
              <a:t>Universal </a:t>
            </a:r>
            <a:r>
              <a:rPr lang="en-AU" sz="2400" b="1" dirty="0">
                <a:solidFill>
                  <a:srgbClr val="FF0000"/>
                </a:solidFill>
              </a:rPr>
              <a:t>stepper </a:t>
            </a:r>
            <a:r>
              <a:rPr lang="en-AU" sz="2400" dirty="0"/>
              <a:t>motors </a:t>
            </a:r>
            <a:r>
              <a:rPr lang="en-AU" sz="2400" dirty="0" smtClean="0"/>
              <a:t>have </a:t>
            </a:r>
            <a:r>
              <a:rPr lang="en-AU" sz="2400" dirty="0"/>
              <a:t>4 independent windings and 8 </a:t>
            </a:r>
            <a:r>
              <a:rPr lang="en-AU" sz="2400" dirty="0" smtClean="0"/>
              <a:t>leads. </a:t>
            </a:r>
            <a:r>
              <a:rPr lang="en-AU" sz="2400" dirty="0"/>
              <a:t>By </a:t>
            </a:r>
            <a:r>
              <a:rPr lang="en-AU" sz="2400" dirty="0" smtClean="0"/>
              <a:t>suitable connections of the leads, the </a:t>
            </a:r>
            <a:r>
              <a:rPr lang="en-AU" sz="2400" dirty="0"/>
              <a:t>user can </a:t>
            </a:r>
            <a:r>
              <a:rPr lang="en-AU" sz="2400" dirty="0" smtClean="0"/>
              <a:t>obtain either </a:t>
            </a:r>
            <a:r>
              <a:rPr lang="en-AU" sz="2400" dirty="0"/>
              <a:t>a unipolar or bipolar motor.</a:t>
            </a:r>
            <a:r>
              <a:rPr lang="en-US" sz="2400" dirty="0"/>
              <a:t> 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05"/>
          <a:stretch>
            <a:fillRect/>
          </a:stretch>
        </p:blipFill>
        <p:spPr bwMode="auto">
          <a:xfrm>
            <a:off x="6942931" y="1484784"/>
            <a:ext cx="2093565" cy="190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lip_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985" y="4653136"/>
            <a:ext cx="906463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61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  <a:solidFill>
            <a:schemeClr val="bg1"/>
          </a:solidFill>
        </p:spPr>
        <p:txBody>
          <a:bodyPr/>
          <a:lstStyle/>
          <a:p>
            <a:pPr rtl="0"/>
            <a:r>
              <a:rPr lang="en-US" b="1" dirty="0" smtClean="0"/>
              <a:t>Stepper motor drivers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5400600" cy="5112568"/>
          </a:xfrm>
        </p:spPr>
        <p:txBody>
          <a:bodyPr>
            <a:no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Similar to dc motors, stepper motors cannot be directly connected to a microcontroller as it will draw current that </a:t>
            </a:r>
            <a:r>
              <a:rPr lang="en-US" sz="2400" dirty="0" smtClean="0"/>
              <a:t>exceeds the capability of </a:t>
            </a:r>
            <a:r>
              <a:rPr lang="el-GR" sz="2400" dirty="0" smtClean="0"/>
              <a:t>μ</a:t>
            </a:r>
            <a:r>
              <a:rPr lang="en-US" sz="2400" dirty="0" smtClean="0"/>
              <a:t>C.</a:t>
            </a:r>
            <a:endParaRPr lang="en-US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Usually, </a:t>
            </a:r>
            <a:r>
              <a:rPr lang="en-US" sz="2400" dirty="0"/>
              <a:t>a driver </a:t>
            </a:r>
            <a:r>
              <a:rPr lang="en-US" sz="2400" dirty="0" smtClean="0"/>
              <a:t>circuit </a:t>
            </a:r>
            <a:r>
              <a:rPr lang="en-US" sz="2400" dirty="0" smtClean="0"/>
              <a:t>consisting </a:t>
            </a:r>
            <a:r>
              <a:rPr lang="en-US" sz="2400" dirty="0" smtClean="0"/>
              <a:t>of </a:t>
            </a:r>
            <a:r>
              <a:rPr lang="en-US" sz="2400" dirty="0" smtClean="0"/>
              <a:t>a </a:t>
            </a:r>
            <a:r>
              <a:rPr lang="en-US" sz="2400" dirty="0" smtClean="0"/>
              <a:t>set </a:t>
            </a:r>
            <a:r>
              <a:rPr lang="en-US" sz="2400" dirty="0"/>
              <a:t>of high </a:t>
            </a:r>
            <a:r>
              <a:rPr lang="en-US" sz="2400" dirty="0" smtClean="0"/>
              <a:t>current-gain transistors (Darlington pairs) is </a:t>
            </a:r>
            <a:r>
              <a:rPr lang="en-US" sz="2400" dirty="0" smtClean="0"/>
              <a:t>used, such as ULN2004.   </a:t>
            </a:r>
            <a:endParaRPr lang="en-US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Commercial stepper </a:t>
            </a:r>
            <a:r>
              <a:rPr lang="en-US" sz="2400" dirty="0"/>
              <a:t>motor </a:t>
            </a:r>
            <a:r>
              <a:rPr lang="en-US" sz="2400" dirty="0" smtClean="0"/>
              <a:t>drivers are also available. They receive commands such as </a:t>
            </a:r>
            <a:r>
              <a:rPr lang="en-US" sz="2400" b="1" dirty="0" smtClean="0"/>
              <a:t>step</a:t>
            </a:r>
            <a:r>
              <a:rPr lang="en-US" sz="2400" dirty="0" smtClean="0"/>
              <a:t>, </a:t>
            </a:r>
            <a:r>
              <a:rPr lang="en-US" sz="2400" b="1" dirty="0" smtClean="0"/>
              <a:t>direction</a:t>
            </a:r>
            <a:r>
              <a:rPr lang="en-US" sz="2400" dirty="0" smtClean="0"/>
              <a:t> and </a:t>
            </a:r>
            <a:r>
              <a:rPr lang="en-US" sz="2400" b="1" dirty="0" smtClean="0"/>
              <a:t>reset</a:t>
            </a:r>
            <a:r>
              <a:rPr lang="en-US" sz="2400" dirty="0" smtClean="0"/>
              <a:t>, and generate the required sequence to drive the motor as required. </a:t>
            </a:r>
            <a:endParaRPr lang="en-US" sz="2400" dirty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988840"/>
            <a:ext cx="3393377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5058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4942"/>
          </a:xfrm>
          <a:solidFill>
            <a:schemeClr val="bg1"/>
          </a:solidFill>
        </p:spPr>
        <p:txBody>
          <a:bodyPr>
            <a:noAutofit/>
          </a:bodyPr>
          <a:lstStyle/>
          <a:p>
            <a:pPr rtl="0"/>
            <a:r>
              <a:rPr lang="en-AU" sz="4000" b="1" dirty="0"/>
              <a:t>Identifying </a:t>
            </a:r>
            <a:r>
              <a:rPr lang="en-AU" sz="4000" b="1" dirty="0" smtClean="0"/>
              <a:t>an unknown motor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08912" cy="5112568"/>
          </a:xfrm>
        </p:spPr>
        <p:txBody>
          <a:bodyPr>
            <a:noAutofit/>
          </a:bodyPr>
          <a:lstStyle/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AU" sz="2600" dirty="0" smtClean="0"/>
              <a:t>Motor </a:t>
            </a:r>
            <a:r>
              <a:rPr lang="en-AU" sz="2600" dirty="0" smtClean="0"/>
              <a:t>type is determined by </a:t>
            </a:r>
            <a:r>
              <a:rPr lang="en-AU" sz="2600" dirty="0"/>
              <a:t>counting the </a:t>
            </a:r>
            <a:r>
              <a:rPr lang="en-AU" sz="2600" dirty="0" smtClean="0"/>
              <a:t>number of motor leads:</a:t>
            </a:r>
            <a:endParaRPr lang="en-CA" sz="2600" dirty="0"/>
          </a:p>
          <a:p>
            <a:pPr marL="800100" lvl="2" indent="0" algn="l" rtl="0">
              <a:spcBef>
                <a:spcPts val="900"/>
              </a:spcBef>
              <a:spcAft>
                <a:spcPts val="900"/>
              </a:spcAft>
              <a:buNone/>
            </a:pPr>
            <a:r>
              <a:rPr lang="en-CA" sz="2600" dirty="0" smtClean="0"/>
              <a:t>2	</a:t>
            </a:r>
            <a:r>
              <a:rPr lang="en-AU" sz="2600" dirty="0" smtClean="0"/>
              <a:t>Brush </a:t>
            </a:r>
            <a:r>
              <a:rPr lang="en-AU" sz="2600" dirty="0"/>
              <a:t>DC Motor - Not a Stepper </a:t>
            </a:r>
            <a:br>
              <a:rPr lang="en-AU" sz="2600" dirty="0"/>
            </a:br>
            <a:r>
              <a:rPr lang="en-AU" sz="2600" dirty="0"/>
              <a:t>4 </a:t>
            </a:r>
            <a:r>
              <a:rPr lang="en-AU" sz="2600" dirty="0" smtClean="0"/>
              <a:t>	Bipolar </a:t>
            </a:r>
            <a:r>
              <a:rPr lang="en-AU" sz="2600" dirty="0"/>
              <a:t>Stepper </a:t>
            </a:r>
            <a:br>
              <a:rPr lang="en-AU" sz="2600" dirty="0"/>
            </a:br>
            <a:r>
              <a:rPr lang="en-AU" sz="2600" dirty="0" smtClean="0"/>
              <a:t>5	Unipolar </a:t>
            </a:r>
            <a:r>
              <a:rPr lang="en-AU" sz="2600" dirty="0"/>
              <a:t>Stepper - Common </a:t>
            </a:r>
            <a:r>
              <a:rPr lang="en-AU" sz="2600" dirty="0" err="1" smtClean="0"/>
              <a:t>Center</a:t>
            </a:r>
            <a:r>
              <a:rPr lang="en-AU" sz="2600" dirty="0" smtClean="0"/>
              <a:t> </a:t>
            </a:r>
            <a:r>
              <a:rPr lang="en-AU" sz="2600" dirty="0"/>
              <a:t>Tap</a:t>
            </a:r>
            <a:br>
              <a:rPr lang="en-AU" sz="2600" dirty="0"/>
            </a:br>
            <a:r>
              <a:rPr lang="en-AU" sz="2600" dirty="0"/>
              <a:t>6 </a:t>
            </a:r>
            <a:r>
              <a:rPr lang="en-AU" sz="2600" dirty="0" smtClean="0"/>
              <a:t>	Unipolar </a:t>
            </a:r>
            <a:r>
              <a:rPr lang="en-AU" sz="2600" dirty="0"/>
              <a:t>Stepper</a:t>
            </a:r>
            <a:br>
              <a:rPr lang="en-AU" sz="2600" dirty="0"/>
            </a:br>
            <a:r>
              <a:rPr lang="en-AU" sz="2600" dirty="0"/>
              <a:t>8 </a:t>
            </a:r>
            <a:r>
              <a:rPr lang="en-AU" sz="2600" dirty="0" smtClean="0"/>
              <a:t>	Universal Stepper</a:t>
            </a:r>
          </a:p>
          <a:p>
            <a:pPr algn="l" rtl="0">
              <a:spcBef>
                <a:spcPts val="900"/>
              </a:spcBef>
              <a:spcAft>
                <a:spcPts val="900"/>
              </a:spcAft>
            </a:pPr>
            <a:r>
              <a:rPr lang="en-AU" sz="2600" dirty="0" smtClean="0"/>
              <a:t>Use an </a:t>
            </a:r>
            <a:r>
              <a:rPr lang="en-AU" sz="2600" dirty="0"/>
              <a:t>ohm meter to determine </a:t>
            </a:r>
            <a:r>
              <a:rPr lang="en-AU" sz="2600" dirty="0" smtClean="0"/>
              <a:t>the leads. For a </a:t>
            </a:r>
            <a:r>
              <a:rPr lang="en-AU" sz="2600" dirty="0"/>
              <a:t>bipolar </a:t>
            </a:r>
            <a:r>
              <a:rPr lang="en-AU" sz="2600" dirty="0" smtClean="0"/>
              <a:t>motor, this is simple. For </a:t>
            </a:r>
            <a:r>
              <a:rPr lang="en-AU" sz="2600" dirty="0"/>
              <a:t>a </a:t>
            </a:r>
            <a:r>
              <a:rPr lang="en-AU" sz="2600" dirty="0" smtClean="0"/>
              <a:t>unipolar stepper motor, </a:t>
            </a:r>
            <a:r>
              <a:rPr lang="en-AU" sz="2600" dirty="0"/>
              <a:t>the resistance V+ to common and V- to common should be equal and 1/2 the resistance between V+ and </a:t>
            </a:r>
            <a:r>
              <a:rPr lang="en-AU" sz="2600" dirty="0" smtClean="0"/>
              <a:t>V-</a:t>
            </a:r>
            <a:r>
              <a:rPr lang="en-US" sz="2600" dirty="0" smtClean="0"/>
              <a:t>.</a:t>
            </a:r>
            <a:endParaRPr lang="en-CA" sz="2600" dirty="0"/>
          </a:p>
          <a:p>
            <a:pPr algn="l">
              <a:spcBef>
                <a:spcPts val="900"/>
              </a:spcBef>
              <a:spcAft>
                <a:spcPts val="900"/>
              </a:spcAft>
            </a:pPr>
            <a:endParaRPr lang="en-CA" sz="2600" dirty="0"/>
          </a:p>
          <a:p>
            <a:pPr marL="1828800" lvl="3" indent="-457200" algn="l" rtl="0">
              <a:spcBef>
                <a:spcPts val="900"/>
              </a:spcBef>
              <a:spcAft>
                <a:spcPts val="900"/>
              </a:spcAft>
              <a:buAutoNum type="arabicPlain" startAt="2"/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496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988840"/>
            <a:ext cx="8153400" cy="4032448"/>
          </a:xfrm>
        </p:spPr>
        <p:txBody>
          <a:bodyPr>
            <a:normAutofit/>
          </a:bodyPr>
          <a:lstStyle/>
          <a:p>
            <a:pPr algn="l" rtl="0">
              <a:spcBef>
                <a:spcPts val="0"/>
              </a:spcBef>
            </a:pPr>
            <a:r>
              <a:rPr lang="en-US" sz="2800" dirty="0" smtClean="0"/>
              <a:t>Explain how to control the direction of rotation of a dc motor using H-bridge.</a:t>
            </a:r>
          </a:p>
          <a:p>
            <a:pPr algn="l" rtl="0">
              <a:spcBef>
                <a:spcPts val="0"/>
              </a:spcBef>
            </a:pPr>
            <a:endParaRPr lang="en-US" sz="2800" dirty="0"/>
          </a:p>
          <a:p>
            <a:pPr algn="l" rtl="0">
              <a:spcBef>
                <a:spcPts val="0"/>
              </a:spcBef>
            </a:pPr>
            <a:r>
              <a:rPr lang="en-US" sz="2800" dirty="0" smtClean="0"/>
              <a:t>Review pulse width modulation (PWM) technique for motor speed control.</a:t>
            </a:r>
          </a:p>
          <a:p>
            <a:pPr algn="l" rtl="0">
              <a:spcBef>
                <a:spcPts val="0"/>
              </a:spcBef>
            </a:pPr>
            <a:endParaRPr lang="en-US" sz="2800" dirty="0" smtClean="0"/>
          </a:p>
          <a:p>
            <a:pPr algn="l" rtl="0">
              <a:spcBef>
                <a:spcPts val="0"/>
              </a:spcBef>
            </a:pPr>
            <a:r>
              <a:rPr lang="en-US" sz="2800" dirty="0" smtClean="0"/>
              <a:t>Identify servo and stepper motors and their operation.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545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544" y="342208"/>
            <a:ext cx="8363272" cy="77876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Bidirectional control of motors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2047288"/>
          </a:xfrm>
        </p:spPr>
        <p:txBody>
          <a:bodyPr>
            <a:noAutofit/>
          </a:bodyPr>
          <a:lstStyle/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H-bridge allows current to flow through the motor in either direction with a single-polarity power supply.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It consists </a:t>
            </a:r>
            <a:r>
              <a:rPr lang="en-US" sz="2400" dirty="0"/>
              <a:t>of four transistors (2 </a:t>
            </a:r>
            <a:r>
              <a:rPr lang="en-US" sz="2400" dirty="0" smtClean="0"/>
              <a:t>NPN </a:t>
            </a:r>
            <a:r>
              <a:rPr lang="en-US" sz="2400" dirty="0"/>
              <a:t>and 2 </a:t>
            </a:r>
            <a:r>
              <a:rPr lang="en-US" sz="2400" dirty="0" smtClean="0"/>
              <a:t>PNP).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H-bridge IC examples: </a:t>
            </a:r>
            <a:r>
              <a:rPr lang="en-US" sz="2400" b="1" dirty="0"/>
              <a:t>L293 </a:t>
            </a:r>
            <a:r>
              <a:rPr lang="en-US" sz="2400" dirty="0"/>
              <a:t>and</a:t>
            </a:r>
            <a:r>
              <a:rPr lang="en-US" sz="2400" b="1" dirty="0"/>
              <a:t> L298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831" y="3316048"/>
            <a:ext cx="5872497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196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84784"/>
            <a:ext cx="6261617" cy="3685409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698854"/>
              </p:ext>
            </p:extLst>
          </p:nvPr>
        </p:nvGraphicFramePr>
        <p:xfrm>
          <a:off x="2267744" y="5445224"/>
          <a:ext cx="4680519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978"/>
                <a:gridCol w="605978"/>
                <a:gridCol w="605978"/>
                <a:gridCol w="605978"/>
                <a:gridCol w="605978"/>
                <a:gridCol w="673312"/>
                <a:gridCol w="977317"/>
              </a:tblGrid>
              <a:tr h="262976"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chemeClr val="tx1"/>
                          </a:solidFill>
                        </a:rPr>
                        <a:t>A,</a:t>
                      </a:r>
                      <a:r>
                        <a:rPr lang="en-CA" sz="1600" baseline="0" dirty="0" smtClean="0">
                          <a:solidFill>
                            <a:schemeClr val="tx1"/>
                          </a:solidFill>
                        </a:rPr>
                        <a:t> B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chemeClr val="tx1"/>
                          </a:solidFill>
                        </a:rPr>
                        <a:t>C, D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chemeClr val="tx1"/>
                          </a:solidFill>
                        </a:rPr>
                        <a:t>Direction</a:t>
                      </a:r>
                      <a:endParaRPr lang="en-CA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2976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/>
                        <a:t>GND</a:t>
                      </a:r>
                      <a:endParaRPr lang="en-C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ON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OFF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/>
                        <a:t>VCC</a:t>
                      </a:r>
                      <a:endParaRPr lang="en-C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OFF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ON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L</a:t>
                      </a:r>
                      <a:r>
                        <a:rPr lang="en-CA" sz="1600" baseline="0" dirty="0" smtClean="0"/>
                        <a:t> → R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62976"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/>
                        <a:t>VCC</a:t>
                      </a:r>
                      <a:endParaRPr lang="en-C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OFF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ON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/>
                        <a:t>GND</a:t>
                      </a:r>
                      <a:endParaRPr lang="en-C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ON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OFF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CA" sz="1600" baseline="0" dirty="0" smtClean="0"/>
                        <a:t>R → L</a:t>
                      </a:r>
                      <a:r>
                        <a:rPr lang="en-CA" sz="1600" dirty="0" smtClean="0"/>
                        <a:t> </a:t>
                      </a:r>
                      <a:endParaRPr lang="en-CA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71544" y="342208"/>
            <a:ext cx="8363272" cy="77876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dirty="0" smtClean="0"/>
              <a:t>H-bridge operation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672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CA" b="1" dirty="0"/>
              <a:t>The </a:t>
            </a:r>
            <a:r>
              <a:rPr lang="en-CA" b="1" dirty="0" err="1"/>
              <a:t>flyback</a:t>
            </a:r>
            <a:r>
              <a:rPr lang="en-CA" b="1" dirty="0"/>
              <a:t> diode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40768"/>
            <a:ext cx="8470633" cy="848094"/>
          </a:xfrm>
        </p:spPr>
        <p:txBody>
          <a:bodyPr>
            <a:noAutofit/>
          </a:bodyPr>
          <a:lstStyle/>
          <a:p>
            <a:pPr marL="342900" lvl="1" indent="-342900" algn="l" rt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Motors are inductive loads → they resist </a:t>
            </a:r>
            <a:r>
              <a:rPr lang="en-US" sz="2400" dirty="0" smtClean="0"/>
              <a:t>changes </a:t>
            </a:r>
            <a:r>
              <a:rPr lang="en-US" sz="2400" dirty="0" smtClean="0"/>
              <a:t>in the current passing through them (e.g. at switching </a:t>
            </a:r>
            <a:r>
              <a:rPr lang="en-US" sz="2400" dirty="0"/>
              <a:t>instants</a:t>
            </a:r>
            <a:r>
              <a:rPr lang="en-US" sz="2400" dirty="0" smtClean="0"/>
              <a:t>).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527659"/>
              </p:ext>
            </p:extLst>
          </p:nvPr>
        </p:nvGraphicFramePr>
        <p:xfrm>
          <a:off x="2987824" y="4221088"/>
          <a:ext cx="1098236" cy="723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3" imgW="596880" imgH="393480" progId="Equation.3">
                  <p:embed/>
                </p:oleObj>
              </mc:Choice>
              <mc:Fallback>
                <p:oleObj name="Equation" r:id="rId3" imgW="59688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221088"/>
                        <a:ext cx="1098236" cy="7234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accent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>
          <a:xfrm>
            <a:off x="449143" y="2348880"/>
            <a:ext cx="5563017" cy="1584176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l" rt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This is achieved by generating </a:t>
            </a:r>
            <a:r>
              <a:rPr lang="en-US" sz="2400" dirty="0" smtClean="0">
                <a:solidFill>
                  <a:srgbClr val="FF0000"/>
                </a:solidFill>
              </a:rPr>
              <a:t>“very large” reverse voltage spike </a:t>
            </a:r>
            <a:r>
              <a:rPr lang="en-US" sz="2400" dirty="0" smtClean="0"/>
              <a:t>on motor terminal in attempt to keep the current running. Recall that:</a:t>
            </a:r>
            <a:endParaRPr lang="en-CA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49143" y="5157192"/>
            <a:ext cx="8155305" cy="1296144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l" rt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/>
              <a:t>The diodes protect the transistors by providing an alternative way for the current to flow. </a:t>
            </a:r>
          </a:p>
          <a:p>
            <a:pPr marL="342900" lvl="1" indent="-342900" algn="l" rt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CA" sz="2400" u="sng" dirty="0" smtClean="0"/>
              <a:t>The same idea is used in H-bridges.</a:t>
            </a:r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  <a:p>
            <a:pPr algn="l" rtl="0">
              <a:spcBef>
                <a:spcPts val="600"/>
              </a:spcBef>
              <a:spcAft>
                <a:spcPts val="600"/>
              </a:spcAft>
            </a:pPr>
            <a:endParaRPr lang="en-CA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3104" y="2296998"/>
            <a:ext cx="2580069" cy="277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41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  <a:solidFill>
            <a:schemeClr val="bg1"/>
          </a:solidFill>
        </p:spPr>
        <p:txBody>
          <a:bodyPr>
            <a:normAutofit/>
          </a:bodyPr>
          <a:lstStyle/>
          <a:p>
            <a:pPr rtl="0"/>
            <a:r>
              <a:rPr lang="en-US" sz="4000" b="1" dirty="0" smtClean="0"/>
              <a:t>Pulse-Width Modulation (PWM) </a:t>
            </a:r>
            <a:endParaRPr lang="en-US" sz="4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PWM is a common technique for </a:t>
            </a:r>
            <a:r>
              <a:rPr lang="en-US" sz="2600" dirty="0" smtClean="0">
                <a:solidFill>
                  <a:srgbClr val="FF0000"/>
                </a:solidFill>
              </a:rPr>
              <a:t>analog</a:t>
            </a:r>
            <a:r>
              <a:rPr lang="en-US" sz="2600" dirty="0" smtClean="0"/>
              <a:t> control of position or speed using a </a:t>
            </a:r>
            <a:r>
              <a:rPr lang="en-US" sz="2600" dirty="0" smtClean="0">
                <a:solidFill>
                  <a:srgbClr val="FF0000"/>
                </a:solidFill>
              </a:rPr>
              <a:t>digital</a:t>
            </a:r>
            <a:r>
              <a:rPr lang="en-US" sz="2600" dirty="0" smtClean="0"/>
              <a:t> signal.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endParaRPr lang="en-US" sz="2600" dirty="0" smtClean="0"/>
          </a:p>
        </p:txBody>
      </p:sp>
      <p:pic>
        <p:nvPicPr>
          <p:cNvPr id="8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712269"/>
            <a:ext cx="7534456" cy="374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57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PWM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4896544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The </a:t>
            </a:r>
            <a:r>
              <a:rPr lang="en-US" sz="2800" dirty="0"/>
              <a:t>idea is to </a:t>
            </a:r>
            <a:r>
              <a:rPr lang="en-US" sz="2800" dirty="0" smtClean="0"/>
              <a:t>switch </a:t>
            </a:r>
            <a:r>
              <a:rPr lang="en-US" sz="2800" dirty="0"/>
              <a:t>the applied voltage to the motor on and off </a:t>
            </a:r>
            <a:r>
              <a:rPr lang="en-US" sz="2800" dirty="0">
                <a:solidFill>
                  <a:srgbClr val="FF0000"/>
                </a:solidFill>
              </a:rPr>
              <a:t>fast enough</a:t>
            </a:r>
            <a:r>
              <a:rPr lang="en-US" sz="2800" dirty="0"/>
              <a:t>, so that the effect of switching is negligible, and the motor responds to the average value of the applied power. 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Average voltage is proportional to duty cycle</a:t>
            </a:r>
            <a:r>
              <a:rPr lang="en-US" sz="2800" dirty="0" smtClean="0"/>
              <a:t>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/>
              <a:t>Duty cycle is the fraction of time the voltage is HIGH.</a:t>
            </a:r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/>
              <a:t>The </a:t>
            </a:r>
            <a:r>
              <a:rPr lang="en-US" sz="2800" dirty="0"/>
              <a:t>period (1/switching frequency) should be small enough (e.g. 1/10 the time constant of the </a:t>
            </a:r>
            <a:r>
              <a:rPr lang="en-US" sz="2800" dirty="0" smtClean="0"/>
              <a:t>motor).</a:t>
            </a:r>
            <a:endParaRPr lang="en-US" sz="2800" dirty="0"/>
          </a:p>
          <a:p>
            <a:pPr marL="914400" lvl="2" indent="0" algn="l" rtl="0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algn="l" rtl="0"/>
            <a:endParaRPr lang="en-US" sz="2800" dirty="0" smtClean="0">
              <a:solidFill>
                <a:schemeClr val="tx1"/>
              </a:solidFill>
            </a:endParaRPr>
          </a:p>
          <a:p>
            <a:pPr algn="l" rtl="0"/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5319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3968"/>
            <a:ext cx="8229600" cy="85077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Servomotors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4896544"/>
          </a:xfrm>
        </p:spPr>
        <p:txBody>
          <a:bodyPr>
            <a:no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AU" sz="2600" dirty="0" smtClean="0"/>
              <a:t>DC </a:t>
            </a:r>
            <a:r>
              <a:rPr lang="en-AU" sz="2600" dirty="0" smtClean="0"/>
              <a:t>motors are not suitable for accurate position control.</a:t>
            </a:r>
            <a:endParaRPr lang="en-CA" sz="26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>
                <a:solidFill>
                  <a:srgbClr val="FF0000"/>
                </a:solidFill>
              </a:rPr>
              <a:t>Servo </a:t>
            </a:r>
            <a:r>
              <a:rPr lang="en-US" sz="2600" dirty="0">
                <a:solidFill>
                  <a:srgbClr val="FF0000"/>
                </a:solidFill>
              </a:rPr>
              <a:t>and stepper </a:t>
            </a:r>
            <a:r>
              <a:rPr lang="en-US" sz="2600" dirty="0"/>
              <a:t>motors are </a:t>
            </a:r>
            <a:r>
              <a:rPr lang="en-US" sz="2600" dirty="0" smtClean="0"/>
              <a:t>used to obtain precise angular position and velocity. </a:t>
            </a:r>
            <a:endParaRPr lang="en-US" sz="26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>
                <a:solidFill>
                  <a:srgbClr val="FF0000"/>
                </a:solidFill>
              </a:rPr>
              <a:t>Servomotor</a:t>
            </a:r>
            <a:r>
              <a:rPr lang="en-US" sz="2600" dirty="0" smtClean="0"/>
              <a:t> consists </a:t>
            </a:r>
            <a:r>
              <a:rPr lang="en-US" sz="2600" dirty="0"/>
              <a:t>of a </a:t>
            </a:r>
            <a:r>
              <a:rPr lang="en-US" sz="2600" dirty="0" smtClean="0"/>
              <a:t>motor </a:t>
            </a:r>
            <a:r>
              <a:rPr lang="en-US" sz="2600" dirty="0"/>
              <a:t>coupled to a sensor, e.g. a potentiometer, for position feedback</a:t>
            </a:r>
            <a:r>
              <a:rPr lang="en-US" sz="2600" dirty="0" smtClean="0"/>
              <a:t>. The </a:t>
            </a:r>
            <a:r>
              <a:rPr lang="en-US" sz="2600" dirty="0"/>
              <a:t>control electronics use this feedback information to power the </a:t>
            </a:r>
            <a:r>
              <a:rPr lang="en-US" sz="2600" dirty="0" smtClean="0"/>
              <a:t>motor </a:t>
            </a:r>
            <a:r>
              <a:rPr lang="en-US" sz="2600" dirty="0"/>
              <a:t>and stop it at the desired </a:t>
            </a:r>
            <a:r>
              <a:rPr lang="en-US" sz="2600" dirty="0" smtClean="0"/>
              <a:t>position. </a:t>
            </a:r>
            <a:endParaRPr lang="en-US" sz="2600" dirty="0"/>
          </a:p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sz="2600" dirty="0" smtClean="0"/>
              <a:t>Servomotors </a:t>
            </a:r>
            <a:r>
              <a:rPr lang="en-US" sz="2600" dirty="0"/>
              <a:t>are used in applications such as robotics, CNC machinery or automated manufacturing.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383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221088"/>
            <a:ext cx="1800200" cy="221649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509120"/>
            <a:ext cx="2393351" cy="1455749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938672" cy="3627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3712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3473</TotalTime>
  <Words>1077</Words>
  <Application>Microsoft Office PowerPoint</Application>
  <PresentationFormat>On-screen Show (4:3)</PresentationFormat>
  <Paragraphs>184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(3)  Servo and Stepper Motors</vt:lpstr>
      <vt:lpstr>Objectives</vt:lpstr>
      <vt:lpstr>Bidirectional control of motors</vt:lpstr>
      <vt:lpstr>H-bridge operation</vt:lpstr>
      <vt:lpstr>The flyback diode</vt:lpstr>
      <vt:lpstr>Pulse-Width Modulation (PWM) </vt:lpstr>
      <vt:lpstr>PWM</vt:lpstr>
      <vt:lpstr>Servomotors</vt:lpstr>
      <vt:lpstr>PowerPoint Presentation</vt:lpstr>
      <vt:lpstr>Stepper Motors</vt:lpstr>
      <vt:lpstr>Unipolar Stepper Motors</vt:lpstr>
      <vt:lpstr>Rotation in Full-steps (Method 1)</vt:lpstr>
      <vt:lpstr>Rotation in Full-steps (Method 2)</vt:lpstr>
      <vt:lpstr>Rotation in half-steps</vt:lpstr>
      <vt:lpstr>Common Step Angles</vt:lpstr>
      <vt:lpstr>Bipolar &amp; Universal Stepper Motors</vt:lpstr>
      <vt:lpstr>Stepper motor drivers</vt:lpstr>
      <vt:lpstr>Identifying an unknown motor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425: Process Control</dc:title>
  <dc:creator>ahmed</dc:creator>
  <cp:lastModifiedBy>Ahmed</cp:lastModifiedBy>
  <cp:revision>706</cp:revision>
  <dcterms:created xsi:type="dcterms:W3CDTF">2013-02-10T06:54:24Z</dcterms:created>
  <dcterms:modified xsi:type="dcterms:W3CDTF">2018-02-17T14:03:02Z</dcterms:modified>
</cp:coreProperties>
</file>