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21"/>
  </p:notesMasterIdLst>
  <p:handoutMasterIdLst>
    <p:handoutMasterId r:id="rId22"/>
  </p:handoutMasterIdLst>
  <p:sldIdLst>
    <p:sldId id="389" r:id="rId2"/>
    <p:sldId id="457" r:id="rId3"/>
    <p:sldId id="429" r:id="rId4"/>
    <p:sldId id="434" r:id="rId5"/>
    <p:sldId id="436" r:id="rId6"/>
    <p:sldId id="438" r:id="rId7"/>
    <p:sldId id="440" r:id="rId8"/>
    <p:sldId id="458" r:id="rId9"/>
    <p:sldId id="442" r:id="rId10"/>
    <p:sldId id="443" r:id="rId11"/>
    <p:sldId id="445" r:id="rId12"/>
    <p:sldId id="446" r:id="rId13"/>
    <p:sldId id="447" r:id="rId14"/>
    <p:sldId id="449" r:id="rId15"/>
    <p:sldId id="451" r:id="rId16"/>
    <p:sldId id="452" r:id="rId17"/>
    <p:sldId id="453" r:id="rId18"/>
    <p:sldId id="459" r:id="rId19"/>
    <p:sldId id="460" r:id="rId20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728197-CD8D-444B-9C55-9F977C85EA77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1D108-33EE-4799-AA42-0DD0CA895B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4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1831D4D-C000-419C-AB81-E25802EBE66C}" type="datetimeFigureOut">
              <a:rPr lang="ar-EG" smtClean="0"/>
              <a:t>10/03/1439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0AB9A48-C7DA-4C72-BAB5-F5F084FE2274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7860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3A22-0CBC-4FFC-A850-832379E1E372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7099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D189-F3D5-4D99-A219-8753B73DF599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59457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6797A-BD4A-46D8-B660-7906102AF9CB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766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15825-450C-4752-A709-EF7DB7484BB2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3654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6AEBB-AD9F-4AC9-82B0-DB3BCD120D47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69747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62AC1-5119-420C-B9C2-249BA9CE64D1}" type="datetime1">
              <a:rPr lang="en-US" smtClean="0"/>
              <a:t>11/28/2017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97176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942EE-D276-4EA2-A7EF-A42972F60FD1}" type="datetime1">
              <a:rPr lang="en-US" smtClean="0"/>
              <a:t>11/28/2017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2662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E428-C5C8-47BF-94AA-43279AAF31AD}" type="datetime1">
              <a:rPr lang="en-US" smtClean="0"/>
              <a:t>11/28/2017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4888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3BFF-DCA7-43D4-93CC-AF986AD1DAEA}" type="datetime1">
              <a:rPr lang="en-US" smtClean="0"/>
              <a:t>11/28/2017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1356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3D9DC-4331-459D-BDCC-35A698B1FC87}" type="datetime1">
              <a:rPr lang="en-US" smtClean="0"/>
              <a:t>11/28/2017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42143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F4CF-9BDC-4E07-B7CA-378959D74D95}" type="datetime1">
              <a:rPr lang="en-US" smtClean="0"/>
              <a:t>11/28/2017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842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2CE8A-6A7B-418B-8DF6-B31D6A4BAD27}" type="datetime1">
              <a:rPr lang="en-US" smtClean="0"/>
              <a:t>11/28/2017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522C-A1E4-4254-BFF3-9729D494B76C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8962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2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420888"/>
            <a:ext cx="7620000" cy="2664296"/>
          </a:xfrm>
        </p:spPr>
        <p:txBody>
          <a:bodyPr>
            <a:normAutofit/>
          </a:bodyPr>
          <a:lstStyle/>
          <a:p>
            <a:r>
              <a:rPr lang="en-CA" b="1" dirty="0"/>
              <a:t>Reliability </a:t>
            </a:r>
            <a:r>
              <a:rPr lang="en-CA" b="1" dirty="0" smtClean="0"/>
              <a:t>of Measurement</a:t>
            </a:r>
            <a:br>
              <a:rPr lang="en-CA" b="1" dirty="0" smtClean="0"/>
            </a:br>
            <a:r>
              <a:rPr lang="en-CA" b="1" dirty="0" smtClean="0"/>
              <a:t>Systems</a:t>
            </a:r>
            <a:br>
              <a:rPr lang="en-CA" b="1" dirty="0" smtClean="0"/>
            </a:br>
            <a:r>
              <a:rPr lang="en-CA" b="1" dirty="0" smtClean="0"/>
              <a:t/>
            </a:r>
            <a:br>
              <a:rPr lang="en-CA" b="1" dirty="0" smtClean="0"/>
            </a:br>
            <a:r>
              <a:rPr lang="en-US" sz="3600" dirty="0" smtClean="0"/>
              <a:t>(Morris &amp; </a:t>
            </a:r>
            <a:r>
              <a:rPr lang="en-US" sz="3600" dirty="0" err="1" smtClean="0"/>
              <a:t>Langari</a:t>
            </a:r>
            <a:r>
              <a:rPr lang="en-US" sz="3600" dirty="0" smtClean="0"/>
              <a:t>, </a:t>
            </a:r>
            <a:r>
              <a:rPr lang="en-US" sz="3600" dirty="0"/>
              <a:t>Chapter </a:t>
            </a:r>
            <a:r>
              <a:rPr lang="en-US" sz="3600" dirty="0" smtClean="0"/>
              <a:t>11) </a:t>
            </a:r>
            <a:endParaRPr lang="ar-EG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798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CA" b="1" dirty="0"/>
              <a:t>Example </a:t>
            </a:r>
            <a:r>
              <a:rPr lang="en-CA" b="1" dirty="0" smtClean="0"/>
              <a:t>3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48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 smtClean="0"/>
              <a:t>In </a:t>
            </a:r>
            <a:r>
              <a:rPr lang="en-CA" sz="2400" dirty="0"/>
              <a:t>a particular safety-critical measurement system, three identical instruments </a:t>
            </a:r>
            <a:r>
              <a:rPr lang="en-CA" sz="2400" dirty="0" smtClean="0"/>
              <a:t>are connected </a:t>
            </a:r>
            <a:r>
              <a:rPr lang="en-CA" sz="2400" dirty="0"/>
              <a:t>in parallel. If the reliability of each instrument is 0.95, calculate the </a:t>
            </a:r>
            <a:r>
              <a:rPr lang="en-CA" sz="2400" dirty="0" smtClean="0"/>
              <a:t>reliability of </a:t>
            </a:r>
            <a:r>
              <a:rPr lang="en-CA" sz="2400" dirty="0"/>
              <a:t>the measurement system.</a:t>
            </a:r>
          </a:p>
          <a:p>
            <a:pPr marL="0" indent="0">
              <a:buNone/>
            </a:pPr>
            <a:endParaRPr lang="en-CA" sz="2400" b="1" dirty="0" smtClean="0"/>
          </a:p>
          <a:p>
            <a:pPr marL="0" indent="0">
              <a:buNone/>
            </a:pPr>
            <a:r>
              <a:rPr lang="en-CA" sz="2400" b="1" dirty="0" smtClean="0"/>
              <a:t>Solution</a:t>
            </a:r>
            <a:endParaRPr lang="en-CA" sz="2400" b="1" dirty="0"/>
          </a:p>
          <a:p>
            <a:r>
              <a:rPr lang="en-CA" sz="2400" dirty="0" smtClean="0"/>
              <a:t>The </a:t>
            </a:r>
            <a:r>
              <a:rPr lang="en-CA" sz="2400" dirty="0"/>
              <a:t>unreliability of each </a:t>
            </a:r>
            <a:r>
              <a:rPr lang="en-CA" sz="2400" dirty="0" smtClean="0"/>
              <a:t>instrument: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b="1" i="1" dirty="0"/>
              <a:t>	</a:t>
            </a:r>
            <a:r>
              <a:rPr lang="en-CA" sz="2400" b="1" i="1" dirty="0" smtClean="0"/>
              <a:t>	F</a:t>
            </a:r>
            <a:r>
              <a:rPr lang="en-CA" sz="2400" b="1" i="1" baseline="-25000" dirty="0" smtClean="0"/>
              <a:t>X</a:t>
            </a:r>
            <a:r>
              <a:rPr lang="en-CA" sz="2400" i="1" dirty="0" smtClean="0"/>
              <a:t> =</a:t>
            </a:r>
            <a:r>
              <a:rPr lang="en-CA" sz="2400" dirty="0" smtClean="0"/>
              <a:t> 1 - 0.95 = </a:t>
            </a:r>
            <a:r>
              <a:rPr lang="en-CA" sz="2400" dirty="0"/>
              <a:t>0.05</a:t>
            </a:r>
            <a:r>
              <a:rPr lang="en-CA" sz="2400" dirty="0" smtClean="0"/>
              <a:t>.</a:t>
            </a:r>
          </a:p>
          <a:p>
            <a:r>
              <a:rPr lang="en-CA" sz="2400" dirty="0" smtClean="0"/>
              <a:t>The </a:t>
            </a:r>
            <a:r>
              <a:rPr lang="en-CA" sz="2400" dirty="0"/>
              <a:t>unreliability of </a:t>
            </a:r>
            <a:r>
              <a:rPr lang="en-CA" sz="2400" dirty="0" smtClean="0"/>
              <a:t>the whole system (Probability that all component fails simultaneously):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b="1" i="1" dirty="0" smtClean="0"/>
              <a:t>		F</a:t>
            </a:r>
            <a:r>
              <a:rPr lang="en-CA" sz="2400" b="1" i="1" baseline="-25000" dirty="0" smtClean="0"/>
              <a:t>S</a:t>
            </a:r>
            <a:r>
              <a:rPr lang="en-CA" sz="2400" i="1" dirty="0" smtClean="0"/>
              <a:t> = </a:t>
            </a:r>
            <a:r>
              <a:rPr lang="en-CA" sz="2400" dirty="0" smtClean="0"/>
              <a:t>(</a:t>
            </a:r>
            <a:r>
              <a:rPr lang="en-CA" sz="2400" b="1" i="1" dirty="0"/>
              <a:t>F</a:t>
            </a:r>
            <a:r>
              <a:rPr lang="en-CA" sz="2400" b="1" i="1" baseline="-25000" dirty="0"/>
              <a:t>X</a:t>
            </a:r>
            <a:r>
              <a:rPr lang="en-CA" sz="2400" i="1" dirty="0"/>
              <a:t> </a:t>
            </a:r>
            <a:r>
              <a:rPr lang="en-CA" sz="2400" dirty="0" smtClean="0"/>
              <a:t>)</a:t>
            </a:r>
            <a:r>
              <a:rPr lang="en-CA" sz="2400" baseline="30000" dirty="0" smtClean="0"/>
              <a:t>3</a:t>
            </a:r>
            <a:r>
              <a:rPr lang="en-CA" sz="2400" dirty="0" smtClean="0"/>
              <a:t> = </a:t>
            </a:r>
            <a:r>
              <a:rPr lang="en-CA" sz="2400" dirty="0"/>
              <a:t>(0.05)</a:t>
            </a:r>
            <a:r>
              <a:rPr lang="en-CA" sz="2400" baseline="30000" dirty="0"/>
              <a:t>3</a:t>
            </a:r>
            <a:r>
              <a:rPr lang="en-CA" sz="2400" dirty="0"/>
              <a:t> </a:t>
            </a:r>
            <a:r>
              <a:rPr lang="en-CA" sz="2400" dirty="0" smtClean="0"/>
              <a:t>= </a:t>
            </a:r>
            <a:r>
              <a:rPr lang="en-CA" sz="2400" dirty="0"/>
              <a:t>0.000125.</a:t>
            </a:r>
          </a:p>
          <a:p>
            <a:r>
              <a:rPr lang="en-CA" sz="2400" dirty="0"/>
              <a:t>Thus, the </a:t>
            </a:r>
            <a:r>
              <a:rPr lang="en-CA" sz="2400" dirty="0" smtClean="0"/>
              <a:t>reliability </a:t>
            </a:r>
            <a:r>
              <a:rPr lang="en-CA" sz="2400" dirty="0"/>
              <a:t>of the </a:t>
            </a:r>
            <a:r>
              <a:rPr lang="en-CA" sz="2400" dirty="0" smtClean="0"/>
              <a:t>system: </a:t>
            </a:r>
            <a:endParaRPr lang="en-CA" sz="2400" dirty="0" smtClean="0"/>
          </a:p>
          <a:p>
            <a:pPr marL="0" indent="0">
              <a:buNone/>
            </a:pPr>
            <a:r>
              <a:rPr lang="en-CA" sz="2400" b="1" i="1" dirty="0"/>
              <a:t>	</a:t>
            </a:r>
            <a:r>
              <a:rPr lang="en-CA" sz="2400" b="1" i="1" dirty="0" smtClean="0"/>
              <a:t>	R</a:t>
            </a:r>
            <a:r>
              <a:rPr lang="en-CA" sz="2400" b="1" i="1" baseline="-25000" dirty="0" smtClean="0"/>
              <a:t>S</a:t>
            </a:r>
            <a:r>
              <a:rPr lang="en-CA" sz="2400" i="1" dirty="0" smtClean="0"/>
              <a:t> =</a:t>
            </a:r>
            <a:r>
              <a:rPr lang="en-CA" sz="2400" dirty="0" smtClean="0"/>
              <a:t> </a:t>
            </a:r>
            <a:r>
              <a:rPr lang="en-CA" sz="2400" dirty="0"/>
              <a:t>1 </a:t>
            </a:r>
            <a:r>
              <a:rPr lang="en-CA" sz="2400" dirty="0" smtClean="0"/>
              <a:t>- </a:t>
            </a:r>
            <a:r>
              <a:rPr lang="en-CA" sz="2400" b="1" i="1" dirty="0"/>
              <a:t>F</a:t>
            </a:r>
            <a:r>
              <a:rPr lang="en-CA" sz="2400" b="1" i="1" baseline="-25000" dirty="0"/>
              <a:t>S</a:t>
            </a:r>
            <a:r>
              <a:rPr lang="en-CA" sz="2400" i="1" dirty="0"/>
              <a:t> =</a:t>
            </a:r>
            <a:r>
              <a:rPr lang="en-CA" sz="2400" dirty="0" smtClean="0"/>
              <a:t> </a:t>
            </a:r>
            <a:r>
              <a:rPr lang="en-CA" sz="2400" dirty="0"/>
              <a:t>1 </a:t>
            </a:r>
            <a:r>
              <a:rPr lang="en-CA" sz="2400" dirty="0" smtClean="0"/>
              <a:t>- </a:t>
            </a:r>
            <a:r>
              <a:rPr lang="en-CA" sz="2400" dirty="0"/>
              <a:t>0.000125 </a:t>
            </a:r>
            <a:r>
              <a:rPr lang="en-CA" sz="2400" dirty="0" smtClean="0"/>
              <a:t>= 0.999875.</a:t>
            </a:r>
            <a:endParaRPr lang="en-CA" sz="2400" dirty="0"/>
          </a:p>
          <a:p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6942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CA" sz="3800" b="1" dirty="0" smtClean="0"/>
              <a:t>Improving Reliability</a:t>
            </a:r>
            <a:endParaRPr lang="en-CA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b="1" dirty="0"/>
              <a:t>Choice of </a:t>
            </a:r>
            <a:r>
              <a:rPr lang="en-CA" sz="2800" b="1" dirty="0" smtClean="0"/>
              <a:t>instrument </a:t>
            </a:r>
            <a:r>
              <a:rPr lang="en-CA" sz="2800" dirty="0" smtClean="0"/>
              <a:t>which can withstand the operating conditions.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b="1" dirty="0"/>
              <a:t>Instrument </a:t>
            </a:r>
            <a:r>
              <a:rPr lang="en-CA" sz="2800" b="1" dirty="0" smtClean="0"/>
              <a:t>protection </a:t>
            </a:r>
            <a:r>
              <a:rPr lang="en-CA" sz="2800" dirty="0" smtClean="0"/>
              <a:t>against </a:t>
            </a:r>
            <a:r>
              <a:rPr lang="en-CA" sz="2800" dirty="0"/>
              <a:t>damage during use</a:t>
            </a:r>
            <a:endParaRPr lang="en-CA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b="1" dirty="0"/>
              <a:t>Regular </a:t>
            </a:r>
            <a:r>
              <a:rPr lang="en-CA" sz="2800" b="1" dirty="0" smtClean="0"/>
              <a:t>calibration </a:t>
            </a:r>
            <a:r>
              <a:rPr lang="en-CA" sz="2800" dirty="0"/>
              <a:t>to ensure that measurement inaccuracy remains within acceptable bounds </a:t>
            </a:r>
            <a:endParaRPr lang="en-CA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800" b="1" dirty="0" smtClean="0"/>
              <a:t>Redundancy</a:t>
            </a:r>
            <a:r>
              <a:rPr lang="en-CA" sz="2800" dirty="0" smtClean="0"/>
              <a:t> and </a:t>
            </a:r>
            <a:r>
              <a:rPr lang="en-CA" sz="2800" dirty="0"/>
              <a:t>duplicating critical measurement system components.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0267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654"/>
            <a:ext cx="8229600" cy="778098"/>
          </a:xfrm>
        </p:spPr>
        <p:txBody>
          <a:bodyPr/>
          <a:lstStyle/>
          <a:p>
            <a:r>
              <a:rPr lang="en-CA" b="1" dirty="0" smtClean="0"/>
              <a:t>Software </a:t>
            </a:r>
            <a:r>
              <a:rPr lang="en-CA" b="1" dirty="0"/>
              <a:t>Reliability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23317"/>
            <a:ext cx="8229600" cy="5030019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MTBF is not suitable figure to evaluate the reliability of </a:t>
            </a:r>
            <a:r>
              <a:rPr lang="en-CA" sz="2400" dirty="0" smtClean="0">
                <a:solidFill>
                  <a:srgbClr val="FF0000"/>
                </a:solidFill>
              </a:rPr>
              <a:t>software programs </a:t>
            </a:r>
            <a:r>
              <a:rPr lang="en-CA" sz="2400" dirty="0" smtClean="0"/>
              <a:t>because software, in contrast to </a:t>
            </a:r>
            <a:r>
              <a:rPr lang="en-CA" sz="2400" dirty="0" smtClean="0">
                <a:solidFill>
                  <a:srgbClr val="FF0000"/>
                </a:solidFill>
              </a:rPr>
              <a:t>hardware systems</a:t>
            </a:r>
            <a:r>
              <a:rPr lang="en-CA" sz="2400" dirty="0" smtClean="0"/>
              <a:t>, does </a:t>
            </a:r>
            <a:r>
              <a:rPr lang="en-CA" sz="2400" dirty="0"/>
              <a:t>not change with time: if it starts off being error-free, then it will remain </a:t>
            </a:r>
            <a:r>
              <a:rPr lang="en-CA" sz="2400" dirty="0" smtClean="0"/>
              <a:t>so.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Software </a:t>
            </a:r>
            <a:r>
              <a:rPr lang="en-CA" sz="2400" dirty="0" smtClean="0"/>
              <a:t>failure usually occur when </a:t>
            </a:r>
            <a:r>
              <a:rPr lang="en-CA" sz="2400" dirty="0"/>
              <a:t>some particular combination of input data is applied to the software and, in consequence, may not </a:t>
            </a:r>
            <a:r>
              <a:rPr lang="en-CA" sz="2400" dirty="0" smtClean="0"/>
              <a:t>be detected until </a:t>
            </a:r>
            <a:r>
              <a:rPr lang="en-CA" sz="2400" dirty="0"/>
              <a:t>the software has been in use for some considerable period of time.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What </a:t>
            </a:r>
            <a:r>
              <a:rPr lang="en-CA" sz="2400" dirty="0"/>
              <a:t>we need to know, </a:t>
            </a:r>
            <a:r>
              <a:rPr lang="en-CA" sz="2400" dirty="0">
                <a:solidFill>
                  <a:srgbClr val="FF0000"/>
                </a:solidFill>
              </a:rPr>
              <a:t>in advance of its use</a:t>
            </a:r>
            <a:r>
              <a:rPr lang="en-CA" sz="2400" dirty="0"/>
              <a:t>, is </a:t>
            </a:r>
            <a:r>
              <a:rPr lang="en-CA" sz="2400" dirty="0" smtClean="0"/>
              <a:t>whether or </a:t>
            </a:r>
            <a:r>
              <a:rPr lang="en-CA" sz="2400" dirty="0"/>
              <a:t>not faults are going to be found in the software after it has been put into use. </a:t>
            </a: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211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Quantifying software </a:t>
            </a:r>
            <a:r>
              <a:rPr lang="en-CA" b="1" dirty="0" smtClean="0"/>
              <a:t>reliability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11256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Errors </a:t>
            </a:r>
            <a:r>
              <a:rPr lang="en-CA" sz="2600" dirty="0"/>
              <a:t>can be quantified </a:t>
            </a:r>
            <a:r>
              <a:rPr lang="en-CA" sz="2600" dirty="0" smtClean="0"/>
              <a:t>using the following relationship: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dirty="0" smtClean="0"/>
              <a:t>				</a:t>
            </a:r>
            <a:r>
              <a:rPr lang="en-CA" sz="2600" b="1" i="1" dirty="0" smtClean="0"/>
              <a:t>U</a:t>
            </a:r>
            <a:r>
              <a:rPr lang="en-CA" sz="2600" dirty="0" smtClean="0"/>
              <a:t> </a:t>
            </a:r>
            <a:r>
              <a:rPr lang="en-CA" sz="2600" dirty="0"/>
              <a:t>= </a:t>
            </a:r>
            <a:r>
              <a:rPr lang="en-CA" sz="2600" b="1" i="1" dirty="0"/>
              <a:t>T</a:t>
            </a:r>
            <a:r>
              <a:rPr lang="en-CA" sz="2600" dirty="0"/>
              <a:t> </a:t>
            </a:r>
            <a:r>
              <a:rPr lang="en-CA" sz="2600" dirty="0" smtClean="0"/>
              <a:t>– </a:t>
            </a:r>
            <a:r>
              <a:rPr lang="en-CA" sz="2600" b="1" i="1" dirty="0" smtClean="0"/>
              <a:t>D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dirty="0" smtClean="0"/>
              <a:t>	where</a:t>
            </a:r>
            <a:endParaRPr lang="en-CA" sz="2600" dirty="0"/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b="1" i="1" dirty="0"/>
              <a:t>T</a:t>
            </a:r>
            <a:r>
              <a:rPr lang="en-CA" sz="2600" dirty="0"/>
              <a:t>: the total number of errors.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b="1" i="1" dirty="0" smtClean="0"/>
              <a:t>D</a:t>
            </a:r>
            <a:r>
              <a:rPr lang="en-CA" sz="2600" dirty="0" smtClean="0"/>
              <a:t>: number </a:t>
            </a:r>
            <a:r>
              <a:rPr lang="en-CA" sz="2600" dirty="0"/>
              <a:t>of errors detected by testing the </a:t>
            </a:r>
            <a:r>
              <a:rPr lang="en-CA" sz="2600" dirty="0" smtClean="0"/>
              <a:t>software, 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600" b="1" i="1" dirty="0" smtClean="0"/>
              <a:t>U</a:t>
            </a:r>
            <a:r>
              <a:rPr lang="en-CA" sz="2600" dirty="0" smtClean="0"/>
              <a:t>: number </a:t>
            </a:r>
            <a:r>
              <a:rPr lang="en-CA" sz="2600" dirty="0"/>
              <a:t>of undetected </a:t>
            </a:r>
            <a:r>
              <a:rPr lang="en-CA" sz="2600" dirty="0" smtClean="0"/>
              <a:t>errors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Good program </a:t>
            </a:r>
            <a:r>
              <a:rPr lang="en-CA" sz="2600" dirty="0"/>
              <a:t>testing </a:t>
            </a:r>
            <a:r>
              <a:rPr lang="en-CA" sz="2600" dirty="0" smtClean="0"/>
              <a:t>should continue until all errors </a:t>
            </a:r>
            <a:r>
              <a:rPr lang="en-CA" sz="2600" b="1" i="1" dirty="0" smtClean="0"/>
              <a:t>T</a:t>
            </a:r>
            <a:r>
              <a:rPr lang="en-CA" sz="2600" dirty="0" smtClean="0"/>
              <a:t> are detected. </a:t>
            </a:r>
            <a:endParaRPr lang="en-CA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600" dirty="0" smtClean="0"/>
              <a:t>However</a:t>
            </a:r>
            <a:r>
              <a:rPr lang="en-CA" sz="2600" dirty="0"/>
              <a:t>, </a:t>
            </a:r>
            <a:r>
              <a:rPr lang="en-CA" sz="2600" dirty="0" smtClean="0"/>
              <a:t>as </a:t>
            </a:r>
            <a:r>
              <a:rPr lang="en-CA" sz="2600" b="1" i="1" dirty="0" smtClean="0"/>
              <a:t>T</a:t>
            </a:r>
            <a:r>
              <a:rPr lang="en-CA" sz="2600" dirty="0" smtClean="0"/>
              <a:t> </a:t>
            </a:r>
            <a:r>
              <a:rPr lang="en-CA" sz="2600" dirty="0"/>
              <a:t>is not </a:t>
            </a:r>
            <a:r>
              <a:rPr lang="en-CA" sz="2600" dirty="0" smtClean="0"/>
              <a:t>known a </a:t>
            </a:r>
            <a:r>
              <a:rPr lang="en-CA" sz="2600" dirty="0" smtClean="0"/>
              <a:t>priori, </a:t>
            </a:r>
            <a:r>
              <a:rPr lang="en-CA" sz="2600" dirty="0" smtClean="0"/>
              <a:t>we </a:t>
            </a:r>
            <a:r>
              <a:rPr lang="en-CA" sz="2600" dirty="0"/>
              <a:t>need to </a:t>
            </a:r>
            <a:r>
              <a:rPr lang="en-CA" sz="2600" dirty="0" smtClean="0"/>
              <a:t>estimate it</a:t>
            </a:r>
            <a:r>
              <a:rPr lang="en-CA" sz="2600" dirty="0" smtClean="0"/>
              <a:t>. </a:t>
            </a:r>
            <a:r>
              <a:rPr lang="en-CA" sz="2600" dirty="0" smtClean="0"/>
              <a:t>Let </a:t>
            </a:r>
            <a:r>
              <a:rPr lang="en-CA" sz="2600" dirty="0" smtClean="0"/>
              <a:t>us look at two methods to </a:t>
            </a:r>
            <a:r>
              <a:rPr lang="en-CA" sz="2600" dirty="0" smtClean="0"/>
              <a:t>do this.</a:t>
            </a: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6579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CA" b="1" dirty="0" smtClean="0"/>
              <a:t>Error seeding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In </a:t>
            </a:r>
            <a:r>
              <a:rPr lang="en-CA" sz="2400" dirty="0"/>
              <a:t>this method, </a:t>
            </a:r>
            <a:r>
              <a:rPr lang="en-CA" sz="2400" dirty="0" smtClean="0"/>
              <a:t>the programmer developing the </a:t>
            </a:r>
            <a:r>
              <a:rPr lang="en-CA" sz="2400" dirty="0"/>
              <a:t>software </a:t>
            </a:r>
            <a:r>
              <a:rPr lang="en-CA" sz="2400" dirty="0">
                <a:solidFill>
                  <a:srgbClr val="FF0000"/>
                </a:solidFill>
              </a:rPr>
              <a:t>deliberately</a:t>
            </a:r>
            <a:r>
              <a:rPr lang="en-CA" sz="2400" dirty="0"/>
              <a:t> puts a number of errors </a:t>
            </a:r>
            <a:r>
              <a:rPr lang="en-CA" sz="2400" b="1" i="1" dirty="0" smtClean="0"/>
              <a:t>E</a:t>
            </a:r>
            <a:r>
              <a:rPr lang="en-CA" sz="2400" dirty="0" smtClean="0"/>
              <a:t> into </a:t>
            </a:r>
            <a:r>
              <a:rPr lang="en-CA" sz="2400" dirty="0"/>
              <a:t>the </a:t>
            </a:r>
            <a:r>
              <a:rPr lang="en-CA" sz="2400" dirty="0" smtClean="0"/>
              <a:t>program. So, the </a:t>
            </a:r>
            <a:r>
              <a:rPr lang="en-CA" sz="2400" dirty="0"/>
              <a:t>total number of errors in the program increases </a:t>
            </a:r>
            <a:r>
              <a:rPr lang="en-CA" sz="2400" dirty="0" smtClean="0"/>
              <a:t>to </a:t>
            </a:r>
            <a:r>
              <a:rPr lang="en-CA" sz="2400" b="1" i="1" dirty="0" smtClean="0"/>
              <a:t>T </a:t>
            </a:r>
            <a:r>
              <a:rPr lang="en-CA" sz="2400" b="1" dirty="0" smtClean="0"/>
              <a:t>+</a:t>
            </a:r>
            <a:r>
              <a:rPr lang="en-CA" sz="2400" b="1" i="1" dirty="0" smtClean="0"/>
              <a:t> E</a:t>
            </a:r>
            <a:r>
              <a:rPr lang="en-CA" sz="24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Testing </a:t>
            </a:r>
            <a:r>
              <a:rPr lang="en-CA" sz="2400" dirty="0"/>
              <a:t>is then carried out by a different programmer who </a:t>
            </a:r>
            <a:r>
              <a:rPr lang="en-CA" sz="2400" dirty="0" smtClean="0"/>
              <a:t>will identify </a:t>
            </a:r>
            <a:r>
              <a:rPr lang="en-CA" sz="2400" dirty="0"/>
              <a:t>a number of errors </a:t>
            </a:r>
            <a:r>
              <a:rPr lang="en-CA" sz="2400" b="1" i="1" dirty="0" smtClean="0"/>
              <a:t>D</a:t>
            </a:r>
            <a:r>
              <a:rPr lang="en-CA" sz="2400" dirty="0" smtClean="0"/>
              <a:t> + </a:t>
            </a:r>
            <a:r>
              <a:rPr lang="en-CA" sz="2400" b="1" i="1" dirty="0" smtClean="0"/>
              <a:t>d</a:t>
            </a:r>
            <a:r>
              <a:rPr lang="en-CA" sz="2400" dirty="0" smtClean="0"/>
              <a:t> where </a:t>
            </a:r>
            <a:r>
              <a:rPr lang="en-CA" sz="2400" b="1" i="1" dirty="0" smtClean="0"/>
              <a:t>d</a:t>
            </a:r>
            <a:r>
              <a:rPr lang="en-CA" sz="2400" dirty="0" smtClean="0"/>
              <a:t> </a:t>
            </a:r>
            <a:r>
              <a:rPr lang="en-CA" sz="2400" dirty="0"/>
              <a:t>is the number </a:t>
            </a:r>
            <a:r>
              <a:rPr lang="en-CA" sz="2400" dirty="0" smtClean="0"/>
              <a:t>of deliberately </a:t>
            </a:r>
            <a:r>
              <a:rPr lang="en-CA" sz="2400" dirty="0"/>
              <a:t>inserted errors that are detected by </a:t>
            </a:r>
            <a:r>
              <a:rPr lang="en-CA" sz="2400" dirty="0" smtClean="0"/>
              <a:t>the </a:t>
            </a:r>
            <a:r>
              <a:rPr lang="en-CA" sz="2400" dirty="0"/>
              <a:t>second </a:t>
            </a:r>
            <a:r>
              <a:rPr lang="en-CA" sz="2400" dirty="0" smtClean="0"/>
              <a:t>programmer.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If we assume </a:t>
            </a:r>
            <a:r>
              <a:rPr lang="en-CA" sz="2400" dirty="0" smtClean="0"/>
              <a:t>that </a:t>
            </a:r>
            <a:r>
              <a:rPr lang="en-CA" sz="2400" dirty="0" smtClean="0"/>
              <a:t>the error-detection </a:t>
            </a:r>
            <a:r>
              <a:rPr lang="en-CA" sz="2400" dirty="0"/>
              <a:t>success of </a:t>
            </a:r>
            <a:r>
              <a:rPr lang="en-CA" sz="2400" dirty="0" smtClean="0"/>
              <a:t>the programmer is constant, then we can write</a:t>
            </a:r>
            <a:r>
              <a:rPr lang="en-CA" sz="2400" dirty="0" smtClean="0"/>
              <a:t>:</a:t>
            </a:r>
            <a:endParaRPr lang="en-CA" sz="24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4345998"/>
              </p:ext>
            </p:extLst>
          </p:nvPr>
        </p:nvGraphicFramePr>
        <p:xfrm>
          <a:off x="3203848" y="5373216"/>
          <a:ext cx="2897188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21" name="Equation" r:id="rId3" imgW="1396800" imgH="393480" progId="Equation.3">
                  <p:embed/>
                </p:oleObj>
              </mc:Choice>
              <mc:Fallback>
                <p:oleObj name="Equation" r:id="rId3" imgW="139680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5373216"/>
                        <a:ext cx="2897188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127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" y="260648"/>
            <a:ext cx="8147248" cy="648072"/>
          </a:xfrm>
        </p:spPr>
        <p:txBody>
          <a:bodyPr>
            <a:normAutofit fontScale="90000"/>
          </a:bodyPr>
          <a:lstStyle/>
          <a:p>
            <a:pPr algn="l"/>
            <a:r>
              <a:rPr lang="en-CA" b="1" dirty="0"/>
              <a:t>Example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075240" cy="5472608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CA" sz="2400" dirty="0" smtClean="0"/>
              <a:t>The </a:t>
            </a:r>
            <a:r>
              <a:rPr lang="en-CA" sz="2400" dirty="0"/>
              <a:t>author of a digital signal-processing algorithm </a:t>
            </a:r>
            <a:r>
              <a:rPr lang="en-CA" sz="2400" dirty="0" smtClean="0"/>
              <a:t>adds </a:t>
            </a:r>
            <a:r>
              <a:rPr lang="en-CA" sz="2400" dirty="0"/>
              <a:t>12 deliberate faults to the program. The </a:t>
            </a:r>
            <a:r>
              <a:rPr lang="en-CA" sz="2400" dirty="0" smtClean="0"/>
              <a:t>program is </a:t>
            </a:r>
            <a:r>
              <a:rPr lang="en-CA" sz="2400" dirty="0"/>
              <a:t>then tested by a second programmer, who finds 34 errors. Of these detected errors</a:t>
            </a:r>
            <a:r>
              <a:rPr lang="en-CA" sz="2400" dirty="0" smtClean="0"/>
              <a:t>, the </a:t>
            </a:r>
            <a:r>
              <a:rPr lang="en-CA" sz="2400" dirty="0"/>
              <a:t>program author recognizes 10 </a:t>
            </a:r>
            <a:r>
              <a:rPr lang="en-CA" sz="2400" dirty="0" smtClean="0"/>
              <a:t>as </a:t>
            </a:r>
            <a:r>
              <a:rPr lang="en-CA" sz="2400" dirty="0"/>
              <a:t>being seeded errors. Estimate the </a:t>
            </a:r>
            <a:r>
              <a:rPr lang="en-CA" sz="2400" dirty="0" smtClean="0"/>
              <a:t>original number </a:t>
            </a:r>
            <a:r>
              <a:rPr lang="en-CA" sz="2400" dirty="0"/>
              <a:t>of </a:t>
            </a:r>
            <a:r>
              <a:rPr lang="en-CA" sz="2400" dirty="0" smtClean="0"/>
              <a:t>real errors </a:t>
            </a:r>
            <a:r>
              <a:rPr lang="en-CA" sz="2400" dirty="0"/>
              <a:t>present in the </a:t>
            </a:r>
            <a:r>
              <a:rPr lang="en-CA" sz="2400" dirty="0" smtClean="0"/>
              <a:t>software.</a:t>
            </a:r>
            <a:endParaRPr lang="en-CA" sz="2400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CA" b="1" dirty="0" smtClean="0"/>
              <a:t>Solution</a:t>
            </a:r>
            <a:endParaRPr lang="en-CA" b="1" dirty="0"/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Number </a:t>
            </a:r>
            <a:r>
              <a:rPr lang="en-CA" sz="2400" dirty="0"/>
              <a:t>of seeded errors </a:t>
            </a:r>
            <a:r>
              <a:rPr lang="en-CA" sz="2400" b="1" i="1" dirty="0" smtClean="0"/>
              <a:t>E</a:t>
            </a:r>
            <a:r>
              <a:rPr lang="en-CA" sz="2400" dirty="0"/>
              <a:t> </a:t>
            </a:r>
            <a:r>
              <a:rPr lang="en-CA" sz="2400" dirty="0" smtClean="0"/>
              <a:t>= 12</a:t>
            </a:r>
            <a:r>
              <a:rPr lang="en-CA" sz="2400" dirty="0"/>
              <a:t>.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Total </a:t>
            </a:r>
            <a:r>
              <a:rPr lang="en-CA" sz="2400" dirty="0"/>
              <a:t>number of errors detected </a:t>
            </a:r>
            <a:r>
              <a:rPr lang="en-CA" sz="2400" dirty="0" smtClean="0"/>
              <a:t>is 34.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Number of seeded </a:t>
            </a:r>
            <a:r>
              <a:rPr lang="en-CA" sz="2400" dirty="0"/>
              <a:t>errors </a:t>
            </a:r>
            <a:r>
              <a:rPr lang="en-CA" sz="2400" dirty="0" smtClean="0"/>
              <a:t>detected </a:t>
            </a:r>
            <a:r>
              <a:rPr lang="en-CA" sz="2400" b="1" i="1" dirty="0" smtClean="0"/>
              <a:t>d</a:t>
            </a:r>
            <a:r>
              <a:rPr lang="en-CA" sz="2400" dirty="0"/>
              <a:t> </a:t>
            </a:r>
            <a:r>
              <a:rPr lang="en-CA" sz="2400" dirty="0" smtClean="0"/>
              <a:t>= 10.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CA" sz="2400" dirty="0" smtClean="0"/>
              <a:t>Number of real errors detected </a:t>
            </a:r>
            <a:r>
              <a:rPr lang="en-CA" sz="2400" b="1" i="1" dirty="0" smtClean="0"/>
              <a:t>D</a:t>
            </a:r>
            <a:r>
              <a:rPr lang="en-CA" sz="2400" i="1" dirty="0" smtClean="0"/>
              <a:t> </a:t>
            </a:r>
            <a:r>
              <a:rPr lang="en-CA" sz="2400" dirty="0" smtClean="0"/>
              <a:t>=</a:t>
            </a:r>
            <a:r>
              <a:rPr lang="en-CA" sz="2400" i="1" dirty="0" smtClean="0"/>
              <a:t> </a:t>
            </a:r>
            <a:r>
              <a:rPr lang="en-CA" sz="2400" dirty="0" smtClean="0"/>
              <a:t>34</a:t>
            </a:r>
            <a:r>
              <a:rPr lang="en-CA" sz="2400" i="1" dirty="0" smtClean="0"/>
              <a:t> – </a:t>
            </a:r>
            <a:r>
              <a:rPr lang="en-CA" sz="2400" dirty="0" smtClean="0"/>
              <a:t>10</a:t>
            </a:r>
            <a:r>
              <a:rPr lang="en-CA" sz="2400" i="1" dirty="0" smtClean="0"/>
              <a:t> </a:t>
            </a:r>
            <a:r>
              <a:rPr lang="en-CA" sz="2400" dirty="0" smtClean="0"/>
              <a:t>= 24</a:t>
            </a:r>
            <a:r>
              <a:rPr lang="en-CA" sz="2400" dirty="0"/>
              <a:t>. </a:t>
            </a: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478187"/>
              </p:ext>
            </p:extLst>
          </p:nvPr>
        </p:nvGraphicFramePr>
        <p:xfrm>
          <a:off x="2123728" y="5782965"/>
          <a:ext cx="4872038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7" name="Equation" r:id="rId3" imgW="2349360" imgH="393480" progId="Equation.3">
                  <p:embed/>
                </p:oleObj>
              </mc:Choice>
              <mc:Fallback>
                <p:oleObj name="Equation" r:id="rId3" imgW="23493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5782965"/>
                        <a:ext cx="4872038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68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CA" b="1" dirty="0" smtClean="0"/>
              <a:t>Double-testing </a:t>
            </a:r>
            <a:r>
              <a:rPr lang="en-CA" b="1" dirty="0"/>
              <a:t>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496855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One </a:t>
            </a:r>
            <a:r>
              <a:rPr lang="en-CA" sz="2400" dirty="0" smtClean="0"/>
              <a:t>flaw with error seeding is </a:t>
            </a:r>
            <a:r>
              <a:rPr lang="en-CA" sz="2400" dirty="0"/>
              <a:t>the assumption that </a:t>
            </a:r>
            <a:r>
              <a:rPr lang="en-CA" sz="2400" dirty="0" smtClean="0"/>
              <a:t>seeded </a:t>
            </a:r>
            <a:r>
              <a:rPr lang="en-CA" sz="2400" dirty="0"/>
              <a:t>errors are </a:t>
            </a:r>
            <a:r>
              <a:rPr lang="en-CA" sz="2400" dirty="0">
                <a:solidFill>
                  <a:srgbClr val="FF0000"/>
                </a:solidFill>
              </a:rPr>
              <a:t>representative</a:t>
            </a:r>
            <a:r>
              <a:rPr lang="en-CA" sz="2400" dirty="0"/>
              <a:t> of </a:t>
            </a:r>
            <a:r>
              <a:rPr lang="en-CA" sz="2400" dirty="0" smtClean="0"/>
              <a:t>all real errors </a:t>
            </a:r>
            <a:r>
              <a:rPr lang="en-CA" sz="2400" dirty="0"/>
              <a:t>in the </a:t>
            </a:r>
            <a:r>
              <a:rPr lang="en-CA" sz="2400" dirty="0" smtClean="0"/>
              <a:t>software. This is not true in </a:t>
            </a:r>
            <a:r>
              <a:rPr lang="en-CA" sz="2400" dirty="0"/>
              <a:t>practice because, if errors are unknown, then </a:t>
            </a:r>
            <a:r>
              <a:rPr lang="en-CA" sz="2400" dirty="0" smtClean="0"/>
              <a:t>their characteristics </a:t>
            </a:r>
            <a:r>
              <a:rPr lang="en-CA" sz="2400" dirty="0"/>
              <a:t>are also unknown. </a:t>
            </a:r>
            <a:r>
              <a:rPr lang="en-CA" sz="2400" dirty="0" smtClean="0"/>
              <a:t>Therefore, error-seeding may not give accurate estimate of </a:t>
            </a:r>
            <a:r>
              <a:rPr lang="en-CA" sz="2400" b="1" i="1" dirty="0" smtClean="0"/>
              <a:t>T</a:t>
            </a:r>
            <a:r>
              <a:rPr lang="en-CA" sz="24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Double-testing</a:t>
            </a:r>
            <a:r>
              <a:rPr lang="en-CA" sz="2400" dirty="0" smtClean="0"/>
              <a:t> is another approach  </a:t>
            </a:r>
            <a:r>
              <a:rPr lang="en-CA" sz="2400" dirty="0"/>
              <a:t>where two </a:t>
            </a:r>
            <a:r>
              <a:rPr lang="en-CA" sz="2400" dirty="0" smtClean="0"/>
              <a:t>independent programmers </a:t>
            </a:r>
            <a:r>
              <a:rPr lang="en-CA" sz="2400" dirty="0"/>
              <a:t>test the same </a:t>
            </a:r>
            <a:r>
              <a:rPr lang="en-CA" sz="2400" dirty="0" smtClean="0"/>
              <a:t>program. Normally</a:t>
            </a:r>
            <a:r>
              <a:rPr lang="en-CA" sz="2400" dirty="0"/>
              <a:t>, </a:t>
            </a:r>
            <a:r>
              <a:rPr lang="en-CA" sz="2400" dirty="0" smtClean="0"/>
              <a:t>both programmers </a:t>
            </a:r>
            <a:r>
              <a:rPr lang="en-CA" sz="2400" dirty="0"/>
              <a:t>will </a:t>
            </a:r>
            <a:r>
              <a:rPr lang="en-CA" sz="2400" dirty="0" smtClean="0"/>
              <a:t>detect some </a:t>
            </a:r>
            <a:r>
              <a:rPr lang="en-CA" sz="2400" dirty="0" smtClean="0"/>
              <a:t>common errors</a:t>
            </a:r>
            <a:r>
              <a:rPr lang="en-CA" sz="2400" dirty="0" smtClean="0"/>
              <a:t>. </a:t>
            </a:r>
            <a:r>
              <a:rPr lang="en-CA" sz="2400" dirty="0" smtClean="0"/>
              <a:t>Let </a:t>
            </a:r>
            <a:r>
              <a:rPr lang="en-CA" sz="2400" dirty="0" smtClean="0"/>
              <a:t>us define:</a:t>
            </a:r>
            <a:endParaRPr lang="en-CA" sz="2400" dirty="0"/>
          </a:p>
          <a:p>
            <a:pPr lvl="1">
              <a:buFont typeface="Wingdings" pitchFamily="2" charset="2"/>
              <a:buChar char="Ø"/>
            </a:pPr>
            <a:r>
              <a:rPr lang="en-CA" sz="2400" b="1" i="1" dirty="0" smtClean="0"/>
              <a:t>D</a:t>
            </a:r>
            <a:r>
              <a:rPr lang="en-CA" sz="2400" b="1" baseline="-25000" dirty="0" smtClean="0"/>
              <a:t>1</a:t>
            </a:r>
            <a:r>
              <a:rPr lang="en-CA" sz="2400" dirty="0" smtClean="0"/>
              <a:t>: number </a:t>
            </a:r>
            <a:r>
              <a:rPr lang="en-CA" sz="2400" dirty="0"/>
              <a:t>of errors detected by programmer 1.</a:t>
            </a:r>
          </a:p>
          <a:p>
            <a:pPr lvl="1">
              <a:buFont typeface="Wingdings" pitchFamily="2" charset="2"/>
              <a:buChar char="Ø"/>
            </a:pPr>
            <a:r>
              <a:rPr lang="en-CA" sz="2400" b="1" i="1" dirty="0" smtClean="0"/>
              <a:t>D</a:t>
            </a:r>
            <a:r>
              <a:rPr lang="en-CA" sz="2400" b="1" baseline="-25000" dirty="0"/>
              <a:t>2</a:t>
            </a:r>
            <a:r>
              <a:rPr lang="en-CA" sz="2400" dirty="0" smtClean="0"/>
              <a:t>: number </a:t>
            </a:r>
            <a:r>
              <a:rPr lang="en-CA" sz="2400" dirty="0"/>
              <a:t>of errors detected by programmer 2. </a:t>
            </a:r>
          </a:p>
          <a:p>
            <a:pPr lvl="1">
              <a:buFont typeface="Wingdings" pitchFamily="2" charset="2"/>
              <a:buChar char="Ø"/>
            </a:pPr>
            <a:r>
              <a:rPr lang="en-CA" sz="2400" b="1" i="1" dirty="0" smtClean="0"/>
              <a:t>C</a:t>
            </a:r>
            <a:r>
              <a:rPr lang="en-CA" sz="2400" dirty="0" smtClean="0"/>
              <a:t>: number </a:t>
            </a:r>
            <a:r>
              <a:rPr lang="en-CA" sz="2400" dirty="0"/>
              <a:t>of common errors that both programmers find.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34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12068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6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600" dirty="0" smtClean="0"/>
              <a:t>The </a:t>
            </a:r>
            <a:r>
              <a:rPr lang="en-CA" sz="2600" dirty="0"/>
              <a:t>error-detection success </a:t>
            </a:r>
            <a:r>
              <a:rPr lang="en-CA" sz="2600" dirty="0" smtClean="0"/>
              <a:t>of each </a:t>
            </a:r>
            <a:r>
              <a:rPr lang="en-CA" sz="2600" dirty="0"/>
              <a:t>programmer can be quantified as</a:t>
            </a:r>
            <a:r>
              <a:rPr lang="en-CA" sz="2600" dirty="0" smtClean="0"/>
              <a:t>: 			</a:t>
            </a:r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endParaRPr lang="en-CA" sz="2600" dirty="0"/>
          </a:p>
          <a:p>
            <a:pPr marL="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CA" sz="2600" dirty="0" smtClean="0"/>
              <a:t>It </a:t>
            </a:r>
            <a:r>
              <a:rPr lang="en-CA" sz="2600" dirty="0"/>
              <a:t>is reasonable to assume that the proportion of errors </a:t>
            </a:r>
            <a:r>
              <a:rPr lang="en-CA" sz="2600" b="1" i="1" dirty="0"/>
              <a:t>D</a:t>
            </a:r>
            <a:r>
              <a:rPr lang="en-CA" sz="2600" b="1" baseline="-25000" dirty="0"/>
              <a:t>1</a:t>
            </a:r>
            <a:r>
              <a:rPr lang="en-CA" sz="2600" dirty="0"/>
              <a:t> that programmer 1 finds out </a:t>
            </a:r>
            <a:r>
              <a:rPr lang="en-CA" sz="2600" dirty="0" smtClean="0"/>
              <a:t>of the </a:t>
            </a:r>
            <a:r>
              <a:rPr lang="en-CA" sz="2600" dirty="0"/>
              <a:t>total number of errors </a:t>
            </a:r>
            <a:r>
              <a:rPr lang="en-CA" sz="2600" b="1" i="1" dirty="0"/>
              <a:t>T</a:t>
            </a:r>
            <a:r>
              <a:rPr lang="en-CA" sz="2600" dirty="0"/>
              <a:t> is the same proportion as the number of errors </a:t>
            </a:r>
            <a:r>
              <a:rPr lang="en-CA" sz="2600" b="1" i="1" dirty="0"/>
              <a:t>C</a:t>
            </a:r>
            <a:r>
              <a:rPr lang="en-CA" sz="2600" dirty="0"/>
              <a:t> that </a:t>
            </a:r>
            <a:r>
              <a:rPr lang="en-CA" sz="2600" dirty="0" smtClean="0"/>
              <a:t>he finds </a:t>
            </a:r>
            <a:r>
              <a:rPr lang="en-CA" sz="2600" dirty="0"/>
              <a:t>out of the number </a:t>
            </a:r>
            <a:r>
              <a:rPr lang="en-CA" sz="2600" b="1" i="1" dirty="0"/>
              <a:t>D</a:t>
            </a:r>
            <a:r>
              <a:rPr lang="en-CA" sz="2600" b="1" baseline="-25000" dirty="0"/>
              <a:t>2</a:t>
            </a:r>
            <a:r>
              <a:rPr lang="en-CA" sz="2600" dirty="0"/>
              <a:t> found by programmer 2, that is</a:t>
            </a:r>
            <a:r>
              <a:rPr lang="en-CA" sz="2600" dirty="0" smtClean="0"/>
              <a:t>: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600" dirty="0" smtClean="0"/>
              <a:t>		</a:t>
            </a:r>
            <a:endParaRPr lang="en-CA" sz="2600" b="1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6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2912353"/>
              </p:ext>
            </p:extLst>
          </p:nvPr>
        </p:nvGraphicFramePr>
        <p:xfrm>
          <a:off x="2843808" y="5085184"/>
          <a:ext cx="3343275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6" name="Equation" r:id="rId3" imgW="1612800" imgH="431640" progId="Equation.3">
                  <p:embed/>
                </p:oleObj>
              </mc:Choice>
              <mc:Fallback>
                <p:oleObj name="Equation" r:id="rId3" imgW="16128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5085184"/>
                        <a:ext cx="3343275" cy="893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42763"/>
              </p:ext>
            </p:extLst>
          </p:nvPr>
        </p:nvGraphicFramePr>
        <p:xfrm>
          <a:off x="3203848" y="1916832"/>
          <a:ext cx="25019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67" name="Equation" r:id="rId5" imgW="1206360" imgH="393480" progId="Equation.3">
                  <p:embed/>
                </p:oleObj>
              </mc:Choice>
              <mc:Fallback>
                <p:oleObj name="Equation" r:id="rId5" imgW="120636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1916832"/>
                        <a:ext cx="2501900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439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32656"/>
            <a:ext cx="8208912" cy="612068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b="1" u="sng" dirty="0" smtClean="0"/>
              <a:t>Example:</a:t>
            </a:r>
            <a:r>
              <a:rPr lang="en-CA" b="1" dirty="0" smtClean="0"/>
              <a:t>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sz="2600" dirty="0" smtClean="0"/>
              <a:t>A </a:t>
            </a:r>
            <a:r>
              <a:rPr lang="en-CA" sz="2600" dirty="0"/>
              <a:t>piece of software is tested independently by two programmers, and the number of errors found is 24 and </a:t>
            </a:r>
            <a:r>
              <a:rPr lang="en-CA" sz="2600" dirty="0" smtClean="0"/>
              <a:t>26. The number of common errors </a:t>
            </a:r>
            <a:r>
              <a:rPr lang="en-CA" sz="2600" dirty="0"/>
              <a:t>found by </a:t>
            </a:r>
            <a:r>
              <a:rPr lang="en-CA" sz="2600" dirty="0" smtClean="0"/>
              <a:t>both programmers are 21. </a:t>
            </a:r>
            <a:r>
              <a:rPr lang="en-CA" sz="2600" dirty="0"/>
              <a:t>Estimate the original number of errors in the software.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CA" b="1" u="sng" dirty="0" smtClean="0"/>
              <a:t>Solution: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600" b="1" u="sng" dirty="0"/>
          </a:p>
          <a:p>
            <a:pPr marL="0" indent="0">
              <a:spcBef>
                <a:spcPts val="3000"/>
              </a:spcBef>
              <a:spcAft>
                <a:spcPts val="600"/>
              </a:spcAft>
              <a:buNone/>
            </a:pPr>
            <a:r>
              <a:rPr lang="en-CA" sz="2600" dirty="0" smtClean="0"/>
              <a:t>Hence, program </a:t>
            </a:r>
            <a:r>
              <a:rPr lang="en-CA" sz="2600" dirty="0"/>
              <a:t>testing should continue until 30 </a:t>
            </a:r>
            <a:r>
              <a:rPr lang="en-CA" sz="2600" dirty="0" smtClean="0"/>
              <a:t>errors are found. </a:t>
            </a:r>
            <a:endParaRPr lang="en-CA" sz="26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600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958626"/>
              </p:ext>
            </p:extLst>
          </p:nvPr>
        </p:nvGraphicFramePr>
        <p:xfrm>
          <a:off x="2627784" y="3646338"/>
          <a:ext cx="442118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0" name="Equation" r:id="rId3" imgW="2133360" imgH="660240" progId="Equation.3">
                  <p:embed/>
                </p:oleObj>
              </mc:Choice>
              <mc:Fallback>
                <p:oleObj name="Equation" r:id="rId3" imgW="213336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646338"/>
                        <a:ext cx="4421187" cy="1366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629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116632"/>
            <a:ext cx="8229600" cy="778098"/>
          </a:xfrm>
        </p:spPr>
        <p:txBody>
          <a:bodyPr/>
          <a:lstStyle/>
          <a:p>
            <a:r>
              <a:rPr lang="en-CA" b="1" dirty="0" smtClean="0"/>
              <a:t>Comments 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136904" cy="540060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Remember that </a:t>
            </a:r>
            <a:r>
              <a:rPr lang="en-CA" sz="2400" b="1" i="1" dirty="0">
                <a:solidFill>
                  <a:srgbClr val="FF0000"/>
                </a:solidFill>
              </a:rPr>
              <a:t>T</a:t>
            </a:r>
            <a:r>
              <a:rPr lang="en-CA" sz="2400" dirty="0">
                <a:solidFill>
                  <a:srgbClr val="FF0000"/>
                </a:solidFill>
              </a:rPr>
              <a:t> is</a:t>
            </a:r>
            <a:r>
              <a:rPr lang="en-CA" sz="2400" b="1" i="1" dirty="0">
                <a:solidFill>
                  <a:srgbClr val="FF0000"/>
                </a:solidFill>
              </a:rPr>
              <a:t> </a:t>
            </a:r>
            <a:r>
              <a:rPr lang="en-CA" sz="2400" dirty="0">
                <a:solidFill>
                  <a:srgbClr val="FF0000"/>
                </a:solidFill>
              </a:rPr>
              <a:t>only an </a:t>
            </a:r>
            <a:r>
              <a:rPr lang="en-CA" sz="2400" u="sng" dirty="0" smtClean="0">
                <a:solidFill>
                  <a:srgbClr val="FF0000"/>
                </a:solidFill>
              </a:rPr>
              <a:t>estimate</a:t>
            </a:r>
            <a:r>
              <a:rPr lang="en-CA" sz="2400" dirty="0" smtClean="0">
                <a:solidFill>
                  <a:srgbClr val="FF0000"/>
                </a:solidFill>
              </a:rPr>
              <a:t>. 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/>
              <a:t>The actual number </a:t>
            </a:r>
            <a:r>
              <a:rPr lang="en-CA" sz="2400" dirty="0" smtClean="0"/>
              <a:t>or errors </a:t>
            </a:r>
            <a:r>
              <a:rPr lang="en-CA" sz="2400" dirty="0" smtClean="0"/>
              <a:t>may be </a:t>
            </a:r>
            <a:r>
              <a:rPr lang="en-CA" sz="2400" dirty="0"/>
              <a:t>only 28 or </a:t>
            </a:r>
            <a:r>
              <a:rPr lang="en-CA" sz="2400" dirty="0" smtClean="0"/>
              <a:t>29. Thus</a:t>
            </a:r>
            <a:r>
              <a:rPr lang="en-CA" sz="2400" dirty="0"/>
              <a:t>, to continue testing until 30 errors are found would mean </a:t>
            </a:r>
            <a:r>
              <a:rPr lang="en-CA" sz="2400" dirty="0">
                <a:solidFill>
                  <a:srgbClr val="FF0000"/>
                </a:solidFill>
              </a:rPr>
              <a:t>testing forever!</a:t>
            </a:r>
            <a:r>
              <a:rPr lang="en-CA" sz="2400" dirty="0"/>
              <a:t> </a:t>
            </a:r>
            <a:r>
              <a:rPr lang="en-CA" sz="2400" dirty="0" smtClean="0"/>
              <a:t> Hence</a:t>
            </a:r>
            <a:r>
              <a:rPr lang="en-CA" sz="2400" dirty="0"/>
              <a:t>, once 28 or 29 errors have been found and continued testing for a significant time after this has detected no more errors, </a:t>
            </a:r>
            <a:r>
              <a:rPr lang="en-CA" sz="2400" dirty="0" smtClean="0"/>
              <a:t>testing should </a:t>
            </a:r>
            <a:r>
              <a:rPr lang="en-CA" sz="2400" dirty="0"/>
              <a:t>be </a:t>
            </a:r>
            <a:r>
              <a:rPr lang="en-CA" sz="2400" dirty="0">
                <a:solidFill>
                  <a:srgbClr val="FF0000"/>
                </a:solidFill>
              </a:rPr>
              <a:t>terminated</a:t>
            </a:r>
            <a:r>
              <a:rPr lang="en-CA" sz="2400" dirty="0"/>
              <a:t>, even though the program could still contain 1 or 2 errors</a:t>
            </a:r>
            <a:r>
              <a:rPr lang="en-CA" sz="2400" dirty="0" smtClean="0"/>
              <a:t>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/>
              <a:t>Similarly,  the </a:t>
            </a:r>
            <a:r>
              <a:rPr lang="en-CA" sz="2400" dirty="0" smtClean="0"/>
              <a:t>actual number </a:t>
            </a:r>
            <a:r>
              <a:rPr lang="en-CA" sz="2400" dirty="0"/>
              <a:t>of errors could be 31 or 32, and therefore the software may still contain errors if testing is stopped once 30 errors have been found.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i="1" dirty="0">
                <a:solidFill>
                  <a:srgbClr val="FF0000"/>
                </a:solidFill>
              </a:rPr>
              <a:t>In conclusion, even with exhaustive testing, it is impossible to </a:t>
            </a:r>
            <a:r>
              <a:rPr lang="en-CA" sz="2400" i="1" dirty="0" smtClean="0">
                <a:solidFill>
                  <a:srgbClr val="FF0000"/>
                </a:solidFill>
              </a:rPr>
              <a:t>say, </a:t>
            </a:r>
            <a:r>
              <a:rPr lang="en-CA" sz="2400" i="1" dirty="0">
                <a:solidFill>
                  <a:srgbClr val="FF0000"/>
                </a:solidFill>
              </a:rPr>
              <a:t>with 100% </a:t>
            </a:r>
            <a:r>
              <a:rPr lang="en-CA" sz="2400" i="1" dirty="0" smtClean="0">
                <a:solidFill>
                  <a:srgbClr val="FF0000"/>
                </a:solidFill>
              </a:rPr>
              <a:t>certainty, </a:t>
            </a:r>
            <a:r>
              <a:rPr lang="en-CA" sz="2400" i="1" dirty="0">
                <a:solidFill>
                  <a:srgbClr val="FF0000"/>
                </a:solidFill>
              </a:rPr>
              <a:t>that a given </a:t>
            </a:r>
            <a:r>
              <a:rPr lang="en-CA" sz="2400" i="1" dirty="0" smtClean="0">
                <a:solidFill>
                  <a:srgbClr val="FF0000"/>
                </a:solidFill>
              </a:rPr>
              <a:t>software </a:t>
            </a:r>
            <a:r>
              <a:rPr lang="en-CA" sz="2400" i="1" dirty="0">
                <a:solidFill>
                  <a:srgbClr val="FF0000"/>
                </a:solidFill>
              </a:rPr>
              <a:t>is error-free</a:t>
            </a:r>
            <a:r>
              <a:rPr lang="en-CA" sz="2400" i="1" dirty="0" smtClean="0">
                <a:solidFill>
                  <a:srgbClr val="FF0000"/>
                </a:solidFill>
              </a:rPr>
              <a:t>.</a:t>
            </a:r>
            <a:endParaRPr lang="en-CA" sz="24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19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2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4968"/>
          </a:xfrm>
        </p:spPr>
        <p:txBody>
          <a:bodyPr>
            <a:normAutofit/>
          </a:bodyPr>
          <a:lstStyle/>
          <a:p>
            <a:r>
              <a:rPr lang="en-CA" b="1" dirty="0" smtClean="0"/>
              <a:t>Reliability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80920" cy="4680520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600" b="1" dirty="0" smtClean="0"/>
              <a:t>Reliability</a:t>
            </a:r>
            <a:r>
              <a:rPr lang="en-CA" sz="2600" dirty="0" smtClean="0"/>
              <a:t> </a:t>
            </a:r>
            <a:r>
              <a:rPr lang="en-CA" sz="2600" dirty="0" smtClean="0"/>
              <a:t>is the ability of the system </a:t>
            </a:r>
            <a:r>
              <a:rPr lang="en-CA" sz="2600" dirty="0" smtClean="0"/>
              <a:t>to </a:t>
            </a:r>
            <a:r>
              <a:rPr lang="en-CA" sz="2600" dirty="0"/>
              <a:t>perform </a:t>
            </a:r>
            <a:r>
              <a:rPr lang="en-CA" sz="2600" dirty="0" smtClean="0"/>
              <a:t>its function </a:t>
            </a:r>
            <a:r>
              <a:rPr lang="en-CA" sz="2600" dirty="0"/>
              <a:t>within specified working conditions for a stated period of time</a:t>
            </a:r>
            <a:r>
              <a:rPr lang="en-CA" sz="2600" dirty="0" smtClean="0"/>
              <a:t>. </a:t>
            </a:r>
            <a:r>
              <a:rPr lang="en-CA" sz="2600" dirty="0" smtClean="0"/>
              <a:t>This means that the system be </a:t>
            </a:r>
            <a:r>
              <a:rPr lang="en-CA" sz="2600" i="1" dirty="0" smtClean="0">
                <a:solidFill>
                  <a:srgbClr val="FF0000"/>
                </a:solidFill>
              </a:rPr>
              <a:t>free of faults</a:t>
            </a:r>
            <a:r>
              <a:rPr lang="en-CA" sz="2600" dirty="0" smtClean="0"/>
              <a:t>.</a:t>
            </a:r>
            <a:endParaRPr lang="en-CA" sz="2600" dirty="0" smtClean="0"/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600" dirty="0" smtClean="0"/>
              <a:t>A </a:t>
            </a:r>
            <a:r>
              <a:rPr lang="en-CA" sz="2600" b="1" dirty="0"/>
              <a:t>fault</a:t>
            </a:r>
            <a:r>
              <a:rPr lang="en-CA" sz="2600" dirty="0"/>
              <a:t> </a:t>
            </a:r>
            <a:r>
              <a:rPr lang="en-CA" sz="2600" dirty="0" smtClean="0"/>
              <a:t>is an event that </a:t>
            </a:r>
            <a:r>
              <a:rPr lang="en-CA" sz="2600" dirty="0"/>
              <a:t>causes the measurement output to either be incorrect or not to exist at all</a:t>
            </a:r>
            <a:r>
              <a:rPr lang="en-CA" sz="2600" dirty="0" smtClean="0"/>
              <a:t>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600" dirty="0" smtClean="0"/>
              <a:t>In these </a:t>
            </a:r>
            <a:r>
              <a:rPr lang="en-CA" sz="2600" dirty="0" smtClean="0"/>
              <a:t>slides, we quantify </a:t>
            </a:r>
            <a:r>
              <a:rPr lang="en-CA" sz="2600" dirty="0"/>
              <a:t>reliability in formal </a:t>
            </a:r>
            <a:r>
              <a:rPr lang="en-CA" sz="2600" dirty="0" smtClean="0"/>
              <a:t>terms</a:t>
            </a:r>
            <a:r>
              <a:rPr lang="en-CA" sz="2600" dirty="0"/>
              <a:t> </a:t>
            </a:r>
            <a:r>
              <a:rPr lang="en-CA" sz="2600" dirty="0" smtClean="0"/>
              <a:t>and q</a:t>
            </a:r>
            <a:r>
              <a:rPr lang="en-CA" sz="2600" dirty="0" smtClean="0"/>
              <a:t>uantify reliability </a:t>
            </a:r>
            <a:r>
              <a:rPr lang="en-CA" sz="2600" dirty="0"/>
              <a:t>of </a:t>
            </a:r>
            <a:r>
              <a:rPr lang="en-CA" sz="2600" dirty="0" smtClean="0"/>
              <a:t>systems connected in </a:t>
            </a:r>
            <a:r>
              <a:rPr lang="en-CA" sz="2600" dirty="0"/>
              <a:t>series or </a:t>
            </a:r>
            <a:r>
              <a:rPr lang="en-CA" sz="2600" dirty="0" smtClean="0"/>
              <a:t>parallel</a:t>
            </a:r>
            <a:r>
              <a:rPr lang="en-CA" sz="2600" dirty="0" smtClean="0"/>
              <a:t>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600" dirty="0" smtClean="0"/>
              <a:t>Finally</a:t>
            </a:r>
            <a:r>
              <a:rPr lang="en-CA" sz="2600" dirty="0" smtClean="0"/>
              <a:t>, we </a:t>
            </a:r>
            <a:r>
              <a:rPr lang="en-CA" sz="2600" dirty="0" smtClean="0"/>
              <a:t>discuss </a:t>
            </a:r>
            <a:r>
              <a:rPr lang="en-CA" sz="2600" dirty="0" smtClean="0"/>
              <a:t>rel</a:t>
            </a:r>
            <a:r>
              <a:rPr lang="en-CA" sz="2600" dirty="0" smtClean="0"/>
              <a:t>iability of software </a:t>
            </a:r>
            <a:r>
              <a:rPr lang="en-CA" sz="2600" dirty="0" smtClean="0"/>
              <a:t>programs. </a:t>
            </a:r>
            <a:endParaRPr lang="en-CA" sz="26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600" dirty="0"/>
          </a:p>
          <a:p>
            <a:pPr>
              <a:spcBef>
                <a:spcPts val="900"/>
              </a:spcBef>
              <a:spcAft>
                <a:spcPts val="900"/>
              </a:spcAft>
            </a:pPr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977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2630"/>
            <a:ext cx="9144000" cy="778098"/>
          </a:xfrm>
        </p:spPr>
        <p:txBody>
          <a:bodyPr>
            <a:normAutofit/>
          </a:bodyPr>
          <a:lstStyle/>
          <a:p>
            <a:r>
              <a:rPr lang="en-CA" b="1" dirty="0" smtClean="0"/>
              <a:t>Reliability</a:t>
            </a:r>
            <a:r>
              <a:rPr lang="en-CA" b="1" dirty="0"/>
              <a:t> </a:t>
            </a:r>
            <a:r>
              <a:rPr lang="en-CA" b="1" dirty="0" smtClean="0"/>
              <a:t>figures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b="1" dirty="0"/>
              <a:t>Mean-time-between-failures </a:t>
            </a:r>
            <a:r>
              <a:rPr lang="en-CA" sz="2400" b="1" dirty="0" smtClean="0"/>
              <a:t>(MTBF) </a:t>
            </a:r>
            <a:r>
              <a:rPr lang="en-CA" sz="2400" dirty="0" smtClean="0"/>
              <a:t>is the </a:t>
            </a:r>
            <a:r>
              <a:rPr lang="en-CA" sz="2400" dirty="0"/>
              <a:t>average </a:t>
            </a:r>
            <a:r>
              <a:rPr lang="en-CA" sz="2400" dirty="0" smtClean="0"/>
              <a:t>time between </a:t>
            </a:r>
            <a:r>
              <a:rPr lang="en-CA" sz="2400" dirty="0"/>
              <a:t>faults occurring in an instrument, calculated over a given period of time.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b="1" dirty="0" smtClean="0"/>
              <a:t>Mean-time-to-repair </a:t>
            </a:r>
            <a:r>
              <a:rPr lang="en-CA" sz="2400" b="1" dirty="0"/>
              <a:t>(MTTR) </a:t>
            </a:r>
            <a:r>
              <a:rPr lang="en-CA" sz="2400" dirty="0"/>
              <a:t>is the average time needed for </a:t>
            </a:r>
            <a:r>
              <a:rPr lang="en-CA" sz="2400" dirty="0" smtClean="0"/>
              <a:t>the repair </a:t>
            </a:r>
            <a:r>
              <a:rPr lang="en-CA" sz="2400" dirty="0"/>
              <a:t>of an instrument</a:t>
            </a:r>
            <a:r>
              <a:rPr lang="en-CA" sz="2400" dirty="0" smtClean="0"/>
              <a:t>. MTTR </a:t>
            </a:r>
            <a:r>
              <a:rPr lang="en-CA" sz="2400" dirty="0"/>
              <a:t>can also be interpreted as the </a:t>
            </a:r>
            <a:r>
              <a:rPr lang="en-CA" sz="2400" dirty="0">
                <a:solidFill>
                  <a:srgbClr val="FF0000"/>
                </a:solidFill>
              </a:rPr>
              <a:t>mean-time-to-replace</a:t>
            </a:r>
            <a:r>
              <a:rPr lang="en-CA" sz="2400" dirty="0"/>
              <a:t>, since replacement of a faulty instrument by a spare one is usually preferable in </a:t>
            </a:r>
            <a:r>
              <a:rPr lang="en-CA" sz="2400" dirty="0" smtClean="0"/>
              <a:t>manufacturing </a:t>
            </a:r>
            <a:r>
              <a:rPr lang="en-CA" sz="2400" dirty="0"/>
              <a:t>systems to losing production while an instrument is repaired.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b="1" dirty="0" smtClean="0"/>
              <a:t>Availability: </a:t>
            </a:r>
            <a:r>
              <a:rPr lang="en-CA" sz="2400" dirty="0" smtClean="0"/>
              <a:t>is </a:t>
            </a:r>
            <a:r>
              <a:rPr lang="en-CA" sz="2400" dirty="0"/>
              <a:t>the proportion of total time that an instrument is </a:t>
            </a:r>
            <a:r>
              <a:rPr lang="en-CA" sz="2400" dirty="0" smtClean="0"/>
              <a:t>working. Availability </a:t>
            </a:r>
            <a:r>
              <a:rPr lang="en-CA" sz="2400" dirty="0"/>
              <a:t>is defined </a:t>
            </a:r>
            <a:r>
              <a:rPr lang="en-CA" sz="2400" dirty="0" smtClean="0"/>
              <a:t>as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b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2140511"/>
              </p:ext>
            </p:extLst>
          </p:nvPr>
        </p:nvGraphicFramePr>
        <p:xfrm>
          <a:off x="2627784" y="5877272"/>
          <a:ext cx="392271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26" name="Equation" r:id="rId3" imgW="1892160" imgH="393480" progId="Equation.3">
                  <p:embed/>
                </p:oleObj>
              </mc:Choice>
              <mc:Fallback>
                <p:oleObj name="Equation" r:id="rId3" imgW="189216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877272"/>
                        <a:ext cx="392271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499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6090"/>
          </a:xfrm>
        </p:spPr>
        <p:txBody>
          <a:bodyPr>
            <a:normAutofit fontScale="90000"/>
          </a:bodyPr>
          <a:lstStyle/>
          <a:p>
            <a:pPr algn="l"/>
            <a:r>
              <a:rPr lang="en-CA" b="1" dirty="0"/>
              <a:t>Example </a:t>
            </a:r>
            <a:r>
              <a:rPr lang="en-CA" b="1" dirty="0" smtClean="0"/>
              <a:t>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32" y="967080"/>
            <a:ext cx="8435280" cy="570228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dirty="0" smtClean="0"/>
              <a:t>The following data </a:t>
            </a:r>
            <a:r>
              <a:rPr lang="en-CA" sz="2400" dirty="0"/>
              <a:t>are collected by a manufacturer about a particular piece of </a:t>
            </a:r>
            <a:r>
              <a:rPr lang="en-CA" sz="2400" dirty="0" smtClean="0"/>
              <a:t>machinery. Times </a:t>
            </a:r>
            <a:r>
              <a:rPr lang="en-CA" sz="2400" dirty="0"/>
              <a:t>before breakdown in days: </a:t>
            </a:r>
            <a:r>
              <a:rPr lang="en-CA" sz="2400" dirty="0" smtClean="0"/>
              <a:t>11.4, 16.7, 9.8, 12.3, 17.9, 14.1, 20.2, 15.0, 8.6, and 18.5. Time </a:t>
            </a:r>
            <a:r>
              <a:rPr lang="en-CA" sz="2400" dirty="0"/>
              <a:t>to repair </a:t>
            </a:r>
            <a:r>
              <a:rPr lang="en-CA" sz="2400" dirty="0" smtClean="0"/>
              <a:t>faults are 0.2, 0.7, 1.4, 0.1, 0.6, 3.4, 0.5, 0.2, 1.3, and 0.8. Calculate </a:t>
            </a:r>
            <a:r>
              <a:rPr lang="en-CA" sz="2400" dirty="0"/>
              <a:t>the availability of the machine</a:t>
            </a:r>
            <a:r>
              <a:rPr lang="en-CA" sz="2400" dirty="0" smtClean="0"/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b="1" dirty="0" smtClean="0">
                <a:solidFill>
                  <a:srgbClr val="FF0000"/>
                </a:solidFill>
              </a:rPr>
              <a:t>Solution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b="1" dirty="0" smtClean="0"/>
              <a:t>MTBF</a:t>
            </a:r>
            <a:r>
              <a:rPr lang="en-CA" sz="2400" dirty="0" smtClean="0"/>
              <a:t> = (11.4 + 16.7 + … + 18.5</a:t>
            </a:r>
            <a:r>
              <a:rPr lang="en-CA" sz="2400" dirty="0"/>
              <a:t>)/</a:t>
            </a:r>
            <a:r>
              <a:rPr lang="en-CA" sz="2400" dirty="0" smtClean="0"/>
              <a:t>10 = 14.45</a:t>
            </a:r>
            <a:endParaRPr lang="en-CA" sz="24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CA" sz="2400" b="1" dirty="0" smtClean="0"/>
              <a:t>MTTR</a:t>
            </a:r>
            <a:r>
              <a:rPr lang="en-CA" sz="2400" i="1" dirty="0" smtClean="0"/>
              <a:t> </a:t>
            </a:r>
            <a:r>
              <a:rPr lang="en-CA" sz="2400" i="1" dirty="0"/>
              <a:t>= </a:t>
            </a:r>
            <a:r>
              <a:rPr lang="en-CA" sz="2400" dirty="0"/>
              <a:t>(</a:t>
            </a:r>
            <a:r>
              <a:rPr lang="en-CA" sz="2400" dirty="0" smtClean="0"/>
              <a:t>0.2 + 0.7 + … + 0.8</a:t>
            </a:r>
            <a:r>
              <a:rPr lang="en-CA" sz="2400" dirty="0"/>
              <a:t>)/10 = </a:t>
            </a:r>
            <a:r>
              <a:rPr lang="en-CA" sz="2400" dirty="0" smtClean="0"/>
              <a:t>0.92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838149"/>
              </p:ext>
            </p:extLst>
          </p:nvPr>
        </p:nvGraphicFramePr>
        <p:xfrm>
          <a:off x="755576" y="4941168"/>
          <a:ext cx="755491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55" name="Equation" r:id="rId3" imgW="3644640" imgH="393480" progId="Equation.3">
                  <p:embed/>
                </p:oleObj>
              </mc:Choice>
              <mc:Fallback>
                <p:oleObj name="Equation" r:id="rId3" imgW="36446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4941168"/>
                        <a:ext cx="7554913" cy="81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138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92088"/>
          </a:xfrm>
        </p:spPr>
        <p:txBody>
          <a:bodyPr>
            <a:normAutofit/>
          </a:bodyPr>
          <a:lstStyle/>
          <a:p>
            <a:r>
              <a:rPr lang="en-CA" b="1" dirty="0"/>
              <a:t>Failure </a:t>
            </a:r>
            <a:r>
              <a:rPr lang="en-CA" b="1" dirty="0" smtClean="0"/>
              <a:t>pattern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80920" cy="468052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pattern of failure in an instrument may increase, stay the same, or decrease over </a:t>
            </a:r>
            <a:r>
              <a:rPr lang="en-CA" sz="2400" dirty="0" smtClean="0"/>
              <a:t>its </a:t>
            </a:r>
            <a:r>
              <a:rPr lang="en-CA" sz="2400" dirty="0" smtClean="0"/>
              <a:t>life time.</a:t>
            </a: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change of failure </a:t>
            </a:r>
            <a:r>
              <a:rPr lang="en-CA" sz="2400" dirty="0"/>
              <a:t>rate of </a:t>
            </a:r>
            <a:r>
              <a:rPr lang="en-CA" sz="2400" dirty="0">
                <a:solidFill>
                  <a:srgbClr val="FF0000"/>
                </a:solidFill>
              </a:rPr>
              <a:t>electronic components </a:t>
            </a:r>
            <a:r>
              <a:rPr lang="en-CA" sz="2400" dirty="0" smtClean="0"/>
              <a:t>with time typically take the shape of bathtub as shown below.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Early </a:t>
            </a:r>
            <a:r>
              <a:rPr lang="en-CA" sz="2400" dirty="0"/>
              <a:t>in their life, electronic components </a:t>
            </a:r>
            <a:r>
              <a:rPr lang="en-CA" sz="2400" dirty="0" smtClean="0"/>
              <a:t>have </a:t>
            </a:r>
            <a:r>
              <a:rPr lang="en-CA" sz="2400" dirty="0"/>
              <a:t>quite </a:t>
            </a:r>
            <a:r>
              <a:rPr lang="en-CA" sz="2400" dirty="0" smtClean="0"/>
              <a:t>high </a:t>
            </a:r>
            <a:r>
              <a:rPr lang="en-CA" sz="2400" dirty="0"/>
              <a:t>rate of </a:t>
            </a:r>
            <a:r>
              <a:rPr lang="en-CA" sz="2400" dirty="0" smtClean="0"/>
              <a:t>failure up </a:t>
            </a:r>
            <a:r>
              <a:rPr lang="en-CA" sz="2400" dirty="0"/>
              <a:t>to time </a:t>
            </a:r>
            <a:r>
              <a:rPr lang="en-CA" sz="2400" b="1" i="1" dirty="0"/>
              <a:t>T</a:t>
            </a:r>
            <a:r>
              <a:rPr lang="en-CA" sz="2400" b="1" baseline="-25000" dirty="0" smtClean="0"/>
              <a:t>1</a:t>
            </a:r>
            <a:r>
              <a:rPr lang="en-CA" sz="2400" dirty="0" smtClean="0"/>
              <a:t>. The </a:t>
            </a:r>
            <a:r>
              <a:rPr lang="en-CA" sz="2400" dirty="0"/>
              <a:t>fault </a:t>
            </a:r>
            <a:r>
              <a:rPr lang="en-CA" sz="2400" dirty="0" smtClean="0"/>
              <a:t>rate then decreases </a:t>
            </a:r>
            <a:r>
              <a:rPr lang="en-CA" sz="2400" dirty="0"/>
              <a:t>to </a:t>
            </a:r>
            <a:r>
              <a:rPr lang="en-CA" sz="2400" dirty="0" smtClean="0"/>
              <a:t>low </a:t>
            </a:r>
            <a:r>
              <a:rPr lang="en-CA" sz="2400" dirty="0"/>
              <a:t>level and remains at this </a:t>
            </a:r>
            <a:r>
              <a:rPr lang="en-CA" sz="2400" dirty="0" smtClean="0"/>
              <a:t>level </a:t>
            </a:r>
            <a:r>
              <a:rPr lang="en-CA" sz="2400" dirty="0"/>
              <a:t>until time </a:t>
            </a:r>
            <a:r>
              <a:rPr lang="en-CA" sz="2400" b="1" i="1" dirty="0" smtClean="0"/>
              <a:t>T</a:t>
            </a:r>
            <a:r>
              <a:rPr lang="en-CA" sz="2400" b="1" baseline="-25000" dirty="0" smtClean="0"/>
              <a:t>2 </a:t>
            </a:r>
            <a:r>
              <a:rPr lang="en-CA" sz="2400" dirty="0" smtClean="0"/>
              <a:t>when </a:t>
            </a:r>
            <a:r>
              <a:rPr lang="en-CA" sz="2400" dirty="0"/>
              <a:t>aging effects cause the fault rate to </a:t>
            </a:r>
            <a:r>
              <a:rPr lang="en-CA" sz="2400" dirty="0" smtClean="0"/>
              <a:t>increase again.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5448" y="4869160"/>
            <a:ext cx="3867690" cy="175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1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50106"/>
          </a:xfrm>
        </p:spPr>
        <p:txBody>
          <a:bodyPr>
            <a:normAutofit/>
          </a:bodyPr>
          <a:lstStyle/>
          <a:p>
            <a:r>
              <a:rPr lang="en-CA" b="1" dirty="0"/>
              <a:t>Failure </a:t>
            </a:r>
            <a:r>
              <a:rPr lang="en-CA" b="1" dirty="0" smtClean="0"/>
              <a:t>pattern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785395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/>
              <a:t>Manufacturers often “burn in” electronic components </a:t>
            </a:r>
            <a:r>
              <a:rPr lang="en-CA" sz="2400" dirty="0" smtClean="0"/>
              <a:t>for </a:t>
            </a:r>
            <a:r>
              <a:rPr lang="en-CA" sz="2400" dirty="0"/>
              <a:t>period </a:t>
            </a:r>
            <a:r>
              <a:rPr lang="en-CA" sz="2400" b="1" i="1" dirty="0"/>
              <a:t>T</a:t>
            </a:r>
            <a:r>
              <a:rPr lang="en-CA" sz="2400" b="1" baseline="-25000" dirty="0"/>
              <a:t>1</a:t>
            </a:r>
            <a:r>
              <a:rPr lang="en-CA" sz="2400" dirty="0"/>
              <a:t> </a:t>
            </a:r>
            <a:r>
              <a:rPr lang="en-CA" sz="2400" dirty="0" smtClean="0"/>
              <a:t>(using the so-called </a:t>
            </a:r>
            <a:r>
              <a:rPr lang="en-CA" sz="2400" dirty="0">
                <a:solidFill>
                  <a:srgbClr val="FF0000"/>
                </a:solidFill>
              </a:rPr>
              <a:t>accelerated lifetime testing</a:t>
            </a:r>
            <a:r>
              <a:rPr lang="en-CA" sz="2400" dirty="0"/>
              <a:t>) so that they reach the high-reliability phase of their life before being supplied to customers.</a:t>
            </a:r>
          </a:p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Mechanical components</a:t>
            </a:r>
            <a:r>
              <a:rPr lang="en-CA" sz="2400" dirty="0" smtClean="0"/>
              <a:t>, on the other hand, have </a:t>
            </a:r>
            <a:r>
              <a:rPr lang="en-CA" sz="2400" dirty="0" smtClean="0"/>
              <a:t>the failure </a:t>
            </a:r>
            <a:r>
              <a:rPr lang="en-CA" sz="2400" dirty="0" smtClean="0"/>
              <a:t>pattern shown below. In </a:t>
            </a:r>
            <a:r>
              <a:rPr lang="en-CA" sz="2400" dirty="0"/>
              <a:t>the early part of their </a:t>
            </a:r>
            <a:r>
              <a:rPr lang="en-CA" sz="2400" dirty="0" smtClean="0"/>
              <a:t>life, components are relatively new</a:t>
            </a:r>
            <a:r>
              <a:rPr lang="en-CA" sz="2400" dirty="0"/>
              <a:t> </a:t>
            </a:r>
            <a:r>
              <a:rPr lang="en-CA" sz="2400" dirty="0" smtClean="0"/>
              <a:t>and exhibit </a:t>
            </a:r>
            <a:r>
              <a:rPr lang="en-CA" sz="2400" dirty="0"/>
              <a:t>a low incidence of faults. </a:t>
            </a:r>
            <a:r>
              <a:rPr lang="en-CA" sz="2400" dirty="0" smtClean="0"/>
              <a:t>At </a:t>
            </a:r>
            <a:r>
              <a:rPr lang="en-CA" sz="2400" dirty="0"/>
              <a:t>a later </a:t>
            </a:r>
            <a:r>
              <a:rPr lang="en-CA" sz="2400" dirty="0" smtClean="0"/>
              <a:t>stage, </a:t>
            </a:r>
            <a:r>
              <a:rPr lang="en-CA" sz="2400" dirty="0" smtClean="0"/>
              <a:t>due to fatigue </a:t>
            </a:r>
            <a:r>
              <a:rPr lang="en-CA" sz="2400" dirty="0"/>
              <a:t>and other aging </a:t>
            </a:r>
            <a:r>
              <a:rPr lang="en-CA" sz="2400" dirty="0" smtClean="0"/>
              <a:t>processes, </a:t>
            </a:r>
            <a:r>
              <a:rPr lang="en-CA" sz="2400" dirty="0"/>
              <a:t>the rate of </a:t>
            </a:r>
            <a:r>
              <a:rPr lang="en-CA" sz="2400" dirty="0" smtClean="0"/>
              <a:t>faults </a:t>
            </a:r>
            <a:r>
              <a:rPr lang="en-CA" sz="2400" dirty="0" smtClean="0"/>
              <a:t>increases.</a:t>
            </a: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6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725144"/>
            <a:ext cx="3720548" cy="1804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6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CA" b="1" dirty="0"/>
              <a:t>Reliability of components in </a:t>
            </a:r>
            <a:r>
              <a:rPr lang="en-CA" b="1" dirty="0" smtClean="0"/>
              <a:t>series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04056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/>
              <a:t>Measurement systems are usually composed of a number of components </a:t>
            </a:r>
            <a:r>
              <a:rPr lang="en-CA" sz="2400" dirty="0" smtClean="0"/>
              <a:t>connected </a:t>
            </a:r>
            <a:r>
              <a:rPr lang="en-CA" sz="2400" dirty="0"/>
              <a:t>in </a:t>
            </a:r>
            <a:r>
              <a:rPr lang="en-CA" sz="2400" dirty="0" smtClean="0"/>
              <a:t>series.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How </a:t>
            </a:r>
            <a:r>
              <a:rPr lang="en-CA" sz="2400" dirty="0"/>
              <a:t>the reliabilities of individual components are aggregated into a reliability figure for the whole </a:t>
            </a:r>
            <a:r>
              <a:rPr lang="en-CA" sz="2400" dirty="0" smtClean="0"/>
              <a:t>system?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A system </a:t>
            </a:r>
            <a:r>
              <a:rPr lang="en-CA" sz="2400" dirty="0"/>
              <a:t>consisting of several components in series fails when any one </a:t>
            </a:r>
            <a:r>
              <a:rPr lang="en-CA" sz="2400" dirty="0" smtClean="0"/>
              <a:t>of </a:t>
            </a:r>
            <a:r>
              <a:rPr lang="en-CA" sz="2400" dirty="0" smtClean="0"/>
              <a:t>the </a:t>
            </a:r>
            <a:r>
              <a:rPr lang="en-CA" sz="2400" dirty="0" smtClean="0"/>
              <a:t>components </a:t>
            </a:r>
            <a:r>
              <a:rPr lang="en-CA" sz="2400" dirty="0"/>
              <a:t>develops a fault. </a:t>
            </a:r>
            <a:endParaRPr lang="en-CA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CA" sz="2400" dirty="0" smtClean="0"/>
              <a:t>The </a:t>
            </a:r>
            <a:r>
              <a:rPr lang="en-CA" sz="2400" dirty="0"/>
              <a:t>reliability </a:t>
            </a:r>
            <a:r>
              <a:rPr lang="en-CA" sz="2400" b="1" i="1" dirty="0"/>
              <a:t>R</a:t>
            </a:r>
            <a:r>
              <a:rPr lang="en-CA" sz="2400" b="1" i="1" baseline="-25000" dirty="0"/>
              <a:t>S </a:t>
            </a:r>
            <a:r>
              <a:rPr lang="en-CA" sz="2400" b="1" i="1" baseline="-25000" dirty="0" smtClean="0"/>
              <a:t> </a:t>
            </a:r>
            <a:r>
              <a:rPr lang="en-CA" sz="2400" dirty="0" smtClean="0"/>
              <a:t>of a system of </a:t>
            </a:r>
            <a:r>
              <a:rPr lang="en-CA" sz="2400" b="1" i="1" dirty="0" smtClean="0"/>
              <a:t>n</a:t>
            </a:r>
            <a:r>
              <a:rPr lang="en-CA" sz="2400" dirty="0" smtClean="0"/>
              <a:t> components</a:t>
            </a:r>
            <a:r>
              <a:rPr lang="en-CA" sz="2400" dirty="0"/>
              <a:t> </a:t>
            </a:r>
            <a:r>
              <a:rPr lang="en-CA" sz="2400" dirty="0" smtClean="0"/>
              <a:t>in series is </a:t>
            </a:r>
            <a:r>
              <a:rPr lang="en-CA" sz="2400" dirty="0"/>
              <a:t>the probability that none of the components will fail within a given interval of </a:t>
            </a:r>
            <a:r>
              <a:rPr lang="en-CA" sz="2400" dirty="0" smtClean="0"/>
              <a:t>time. This is equal to the </a:t>
            </a:r>
            <a:r>
              <a:rPr lang="en-CA" sz="2400" dirty="0"/>
              <a:t>product of </a:t>
            </a:r>
            <a:r>
              <a:rPr lang="en-CA" sz="2400" dirty="0" smtClean="0"/>
              <a:t>the </a:t>
            </a:r>
            <a:r>
              <a:rPr lang="en-CA" sz="2400" dirty="0" smtClean="0"/>
              <a:t>reliabilities, </a:t>
            </a:r>
            <a:r>
              <a:rPr lang="en-CA" sz="2400" b="1" i="1" dirty="0" err="1" smtClean="0"/>
              <a:t>R</a:t>
            </a:r>
            <a:r>
              <a:rPr lang="en-CA" sz="2400" b="1" i="1" baseline="-25000" dirty="0" err="1" smtClean="0"/>
              <a:t>i</a:t>
            </a:r>
            <a:r>
              <a:rPr lang="en-CA" sz="2400" dirty="0" smtClean="0"/>
              <a:t>, </a:t>
            </a:r>
            <a:r>
              <a:rPr lang="en-CA" sz="2400" i="1" dirty="0" smtClean="0"/>
              <a:t>i </a:t>
            </a:r>
            <a:r>
              <a:rPr lang="en-CA" sz="2400" dirty="0" smtClean="0"/>
              <a:t>= 1, 2,…, </a:t>
            </a:r>
            <a:r>
              <a:rPr lang="en-CA" sz="2400" i="1" dirty="0" smtClean="0"/>
              <a:t>n</a:t>
            </a:r>
            <a:r>
              <a:rPr lang="en-CA" sz="2400" dirty="0" smtClean="0"/>
              <a:t>, of individual components: </a:t>
            </a:r>
            <a:endParaRPr lang="en-CA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CA" sz="2400" b="1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1022616"/>
              </p:ext>
            </p:extLst>
          </p:nvPr>
        </p:nvGraphicFramePr>
        <p:xfrm>
          <a:off x="3707904" y="5733256"/>
          <a:ext cx="186848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7" name="Equation" r:id="rId3" imgW="901440" imgH="228600" progId="Equation.3">
                  <p:embed/>
                </p:oleObj>
              </mc:Choice>
              <mc:Fallback>
                <p:oleObj name="Equation" r:id="rId3" imgW="9014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5733256"/>
                        <a:ext cx="1868488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259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l"/>
            <a:r>
              <a:rPr lang="en-CA" b="1" dirty="0" smtClean="0"/>
              <a:t>Example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040560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endParaRPr lang="en-CA" sz="2400" b="1" dirty="0" smtClean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CA" sz="2400" dirty="0" smtClean="0"/>
              <a:t>A </a:t>
            </a:r>
            <a:r>
              <a:rPr lang="en-CA" sz="2400" dirty="0"/>
              <a:t>measurement system consists of a sensor, a variable conversion element, and a signal-processing circuit, for which the reliability figures are 0.9, 0.95, and 0.99, respectively. Calculate the reliability of the whole measurement system.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CA" sz="2400" b="1" dirty="0" smtClean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CA" sz="2400" b="1" dirty="0" smtClean="0"/>
              <a:t>Solution: 	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CA" sz="2400" b="1" i="1" dirty="0"/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CA" sz="2400" b="1" i="1" dirty="0" smtClean="0"/>
              <a:t>	R</a:t>
            </a:r>
            <a:r>
              <a:rPr lang="en-CA" sz="2400" b="1" i="1" baseline="-25000" dirty="0" smtClean="0"/>
              <a:t>S  </a:t>
            </a:r>
            <a:r>
              <a:rPr lang="en-CA" sz="2400" i="1" dirty="0" smtClean="0"/>
              <a:t>= </a:t>
            </a:r>
            <a:r>
              <a:rPr lang="en-CA" sz="2400" b="1" i="1" dirty="0" smtClean="0"/>
              <a:t>R</a:t>
            </a:r>
            <a:r>
              <a:rPr lang="en-CA" sz="2400" b="1" baseline="-25000" dirty="0" smtClean="0"/>
              <a:t>1</a:t>
            </a:r>
            <a:r>
              <a:rPr lang="en-CA" sz="2400" b="1" i="1" dirty="0" smtClean="0"/>
              <a:t>R</a:t>
            </a:r>
            <a:r>
              <a:rPr lang="en-CA" sz="2400" b="1" baseline="-25000" dirty="0" smtClean="0"/>
              <a:t>2</a:t>
            </a:r>
            <a:r>
              <a:rPr lang="en-CA" sz="2400" b="1" i="1" dirty="0" smtClean="0"/>
              <a:t>R</a:t>
            </a:r>
            <a:r>
              <a:rPr lang="en-CA" sz="2400" b="1" baseline="-25000" dirty="0" smtClean="0"/>
              <a:t>3</a:t>
            </a:r>
            <a:r>
              <a:rPr lang="en-CA" sz="2400" dirty="0" smtClean="0"/>
              <a:t> = 0.9 x 0.95 x 0.99 </a:t>
            </a:r>
            <a:r>
              <a:rPr lang="en-CA" sz="2400" dirty="0"/>
              <a:t>= 0.85.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endParaRPr lang="en-CA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8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06814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CA" b="1" dirty="0"/>
              <a:t>Reliability of components in </a:t>
            </a:r>
            <a:r>
              <a:rPr lang="en-CA" b="1" dirty="0" smtClean="0"/>
              <a:t>parallel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052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/>
              <a:t>One way of </a:t>
            </a:r>
            <a:r>
              <a:rPr lang="en-CA" sz="2400" dirty="0" smtClean="0"/>
              <a:t>improving </a:t>
            </a:r>
            <a:r>
              <a:rPr lang="en-CA" sz="2400" dirty="0"/>
              <a:t>the reliability of a measurement </a:t>
            </a:r>
            <a:r>
              <a:rPr lang="en-CA" sz="2400" dirty="0" smtClean="0"/>
              <a:t>system is to connect two </a:t>
            </a:r>
            <a:r>
              <a:rPr lang="en-CA" sz="2400" dirty="0"/>
              <a:t>or more </a:t>
            </a:r>
            <a:r>
              <a:rPr lang="en-CA" sz="2400" dirty="0" smtClean="0"/>
              <a:t>identical </a:t>
            </a:r>
            <a:r>
              <a:rPr lang="en-CA" sz="2400" dirty="0"/>
              <a:t>instruments </a:t>
            </a:r>
            <a:r>
              <a:rPr lang="en-CA" sz="2400" dirty="0" smtClean="0"/>
              <a:t>in </a:t>
            </a:r>
            <a:r>
              <a:rPr lang="en-CA" sz="2400" dirty="0" smtClean="0">
                <a:solidFill>
                  <a:srgbClr val="FF0000"/>
                </a:solidFill>
              </a:rPr>
              <a:t>parallel</a:t>
            </a:r>
            <a:r>
              <a:rPr lang="en-CA" sz="2400" dirty="0" smtClean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Now, the measurement </a:t>
            </a:r>
            <a:r>
              <a:rPr lang="en-CA" sz="2400" dirty="0"/>
              <a:t>system </a:t>
            </a:r>
            <a:r>
              <a:rPr lang="en-CA" sz="2400" dirty="0" smtClean="0"/>
              <a:t>fails only if </a:t>
            </a:r>
            <a:r>
              <a:rPr lang="en-CA" sz="2400" dirty="0"/>
              <a:t>all of the parallel </a:t>
            </a:r>
            <a:r>
              <a:rPr lang="en-CA" sz="2400" dirty="0" smtClean="0"/>
              <a:t>instruments </a:t>
            </a:r>
            <a:r>
              <a:rPr lang="en-CA" sz="2400" dirty="0" smtClean="0"/>
              <a:t>fail</a:t>
            </a:r>
            <a:r>
              <a:rPr lang="en-CA" sz="2400" dirty="0"/>
              <a:t>. </a:t>
            </a: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If </a:t>
            </a:r>
            <a:r>
              <a:rPr lang="en-CA" sz="2400" dirty="0"/>
              <a:t>there </a:t>
            </a:r>
            <a:r>
              <a:rPr lang="en-CA" sz="2400" b="1" i="1" dirty="0"/>
              <a:t>n</a:t>
            </a:r>
            <a:r>
              <a:rPr lang="en-CA" sz="2400" dirty="0"/>
              <a:t> instruments in </a:t>
            </a:r>
            <a:r>
              <a:rPr lang="en-CA" sz="2400" dirty="0" smtClean="0"/>
              <a:t>parallel, then the unreliability </a:t>
            </a:r>
            <a:r>
              <a:rPr lang="en-CA" sz="2400" dirty="0"/>
              <a:t>of the </a:t>
            </a:r>
            <a:r>
              <a:rPr lang="en-CA" sz="2400" dirty="0" smtClean="0"/>
              <a:t>whole system </a:t>
            </a:r>
            <a:r>
              <a:rPr lang="en-CA" sz="2400" b="1" i="1" dirty="0"/>
              <a:t>F</a:t>
            </a:r>
            <a:r>
              <a:rPr lang="en-CA" sz="2400" b="1" i="1" baseline="-25000" dirty="0"/>
              <a:t>S</a:t>
            </a:r>
            <a:r>
              <a:rPr lang="en-CA" sz="2400" dirty="0"/>
              <a:t> will be given by,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CA" sz="2400" dirty="0" smtClean="0"/>
              <a:t>And the reliability of the whole system will be</a:t>
            </a:r>
            <a:endParaRPr lang="en-CA" sz="2400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sz="2400" dirty="0" smtClean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C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529813"/>
              </p:ext>
            </p:extLst>
          </p:nvPr>
        </p:nvGraphicFramePr>
        <p:xfrm>
          <a:off x="3851920" y="5877272"/>
          <a:ext cx="142081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46" name="Equation" r:id="rId3" imgW="685800" imgH="228600" progId="Equation.3">
                  <p:embed/>
                </p:oleObj>
              </mc:Choice>
              <mc:Fallback>
                <p:oleObj name="Equation" r:id="rId3" imgW="6858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5877272"/>
                        <a:ext cx="142081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573055"/>
              </p:ext>
            </p:extLst>
          </p:nvPr>
        </p:nvGraphicFramePr>
        <p:xfrm>
          <a:off x="3563888" y="4581128"/>
          <a:ext cx="1816101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47" name="Equation" r:id="rId5" imgW="876240" imgH="228600" progId="Equation.3">
                  <p:embed/>
                </p:oleObj>
              </mc:Choice>
              <mc:Fallback>
                <p:oleObj name="Equation" r:id="rId5" imgW="87624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4581128"/>
                        <a:ext cx="1816101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318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3966</TotalTime>
  <Words>1419</Words>
  <Application>Microsoft Office PowerPoint</Application>
  <PresentationFormat>On-screen Show (4:3)</PresentationFormat>
  <Paragraphs>120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Office Theme</vt:lpstr>
      <vt:lpstr>Equation</vt:lpstr>
      <vt:lpstr>Microsoft Equation 3.0</vt:lpstr>
      <vt:lpstr>Reliability of Measurement Systems  (Morris &amp; Langari, Chapter 11) </vt:lpstr>
      <vt:lpstr>Reliability</vt:lpstr>
      <vt:lpstr>Reliability figures</vt:lpstr>
      <vt:lpstr>Example 1</vt:lpstr>
      <vt:lpstr>Failure pattern</vt:lpstr>
      <vt:lpstr>Failure pattern</vt:lpstr>
      <vt:lpstr>Reliability of components in series</vt:lpstr>
      <vt:lpstr>Example 2</vt:lpstr>
      <vt:lpstr>Reliability of components in parallel</vt:lpstr>
      <vt:lpstr>Example 3</vt:lpstr>
      <vt:lpstr>Improving Reliability</vt:lpstr>
      <vt:lpstr>Software Reliability</vt:lpstr>
      <vt:lpstr>Quantifying software reliability</vt:lpstr>
      <vt:lpstr>Error seeding</vt:lpstr>
      <vt:lpstr>Example </vt:lpstr>
      <vt:lpstr>Double-testing approach</vt:lpstr>
      <vt:lpstr>PowerPoint Presentation</vt:lpstr>
      <vt:lpstr>PowerPoint Presentation</vt:lpstr>
      <vt:lpstr>Comments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425: Process Control</dc:title>
  <dc:creator>ahmed</dc:creator>
  <cp:lastModifiedBy>Ahmed</cp:lastModifiedBy>
  <cp:revision>975</cp:revision>
  <dcterms:created xsi:type="dcterms:W3CDTF">2013-02-10T06:54:24Z</dcterms:created>
  <dcterms:modified xsi:type="dcterms:W3CDTF">2017-11-28T07:06:43Z</dcterms:modified>
</cp:coreProperties>
</file>