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4" r:id="rId3"/>
    <p:sldId id="367" r:id="rId4"/>
    <p:sldId id="318" r:id="rId5"/>
    <p:sldId id="376" r:id="rId6"/>
    <p:sldId id="372" r:id="rId7"/>
    <p:sldId id="327" r:id="rId8"/>
    <p:sldId id="399" r:id="rId9"/>
    <p:sldId id="404" r:id="rId10"/>
    <p:sldId id="400" r:id="rId11"/>
    <p:sldId id="401" r:id="rId12"/>
    <p:sldId id="402" r:id="rId13"/>
    <p:sldId id="403" r:id="rId14"/>
    <p:sldId id="407" r:id="rId1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011F45-A9A6-404F-B8D4-6B4172AA6192}" type="datetimeFigureOut">
              <a:rPr lang="ar-EG" smtClean="0"/>
              <a:t>19/07/1439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1AF795-C008-43AC-8A91-47F28297280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01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6F3C7-0644-4963-BBB7-758B90506063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7276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DB55-B6D4-4B3D-A33E-1613A6525D39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35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9F88-AD0D-46AA-933F-BC3D1CE78010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444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6AA3-8CDC-4183-81DA-4117FC6CB3D2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2138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CC69C-5976-4D84-81BC-6225D4A0C193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3910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1C0E-AE4F-4185-8DE5-AF8B5685F15F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103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2CA91-8FA1-4D49-8EB8-CEFC13A2EF92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830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0421-3158-4FD7-AC48-2D2D9556CAC7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94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EE09-1DD5-4BF8-8B42-5755EA38F1F7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959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E48E-1611-499F-A66C-ECCF64EAFE70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260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0FCF1-6059-40B2-BF70-2728E6B19765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788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7A446-393A-471F-8B11-63B5ED642A53}" type="datetime8">
              <a:rPr lang="ar-EG" smtClean="0"/>
              <a:t>04 نيسان،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206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(8)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Timers and Counters</a:t>
            </a:r>
            <a:endParaRPr lang="ar-E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646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2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15227"/>
            <a:ext cx="4968552" cy="4752528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There </a:t>
            </a:r>
            <a:r>
              <a:rPr lang="en-US" sz="2800" dirty="0"/>
              <a:t>are </a:t>
            </a:r>
            <a:r>
              <a:rPr lang="en-US" sz="2800" dirty="0" smtClean="0"/>
              <a:t>2 </a:t>
            </a:r>
            <a:r>
              <a:rPr lang="en-US" sz="2800" dirty="0"/>
              <a:t>conveyor lines </a:t>
            </a:r>
            <a:r>
              <a:rPr lang="en-US" sz="2800" dirty="0" smtClean="0"/>
              <a:t> </a:t>
            </a:r>
            <a:r>
              <a:rPr lang="en-US" sz="2800" dirty="0"/>
              <a:t>feeding a main conveyor. </a:t>
            </a:r>
            <a:endParaRPr lang="en-US" sz="28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Each </a:t>
            </a:r>
            <a:r>
              <a:rPr lang="en-US" sz="2800" dirty="0"/>
              <a:t>of the </a:t>
            </a:r>
            <a:r>
              <a:rPr lang="en-US" sz="2800" dirty="0" smtClean="0"/>
              <a:t>two conveyor </a:t>
            </a:r>
            <a:r>
              <a:rPr lang="en-US" sz="2800" dirty="0"/>
              <a:t>lines has its own counter.  </a:t>
            </a:r>
            <a:endParaRPr lang="en-US" sz="28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Design </a:t>
            </a:r>
            <a:r>
              <a:rPr lang="en-US" sz="2800" dirty="0"/>
              <a:t>a ladder logic program to </a:t>
            </a:r>
            <a:r>
              <a:rPr lang="en-US" sz="2800" dirty="0" smtClean="0"/>
              <a:t>give the </a:t>
            </a:r>
            <a:r>
              <a:rPr lang="en-US" sz="2800" dirty="0"/>
              <a:t>total </a:t>
            </a:r>
            <a:r>
              <a:rPr lang="en-US" sz="2800" dirty="0" smtClean="0"/>
              <a:t>count </a:t>
            </a:r>
            <a:r>
              <a:rPr lang="en-US" sz="2800" dirty="0"/>
              <a:t>of parts on the main conveyor. </a:t>
            </a:r>
            <a:endParaRPr lang="ar-EG" sz="28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10</a:t>
            </a:fld>
            <a:endParaRPr lang="ar-E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12776"/>
            <a:ext cx="3026519" cy="498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64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3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5184576" cy="5112568"/>
          </a:xfrm>
        </p:spPr>
        <p:txBody>
          <a:bodyPr>
            <a:noAutofit/>
          </a:bodyPr>
          <a:lstStyle/>
          <a:p>
            <a:pPr marL="0" lvl="0" indent="0" algn="l" rtl="0">
              <a:buNone/>
            </a:pPr>
            <a:r>
              <a:rPr lang="en-US" sz="2800" dirty="0" smtClean="0"/>
              <a:t>Develop a </a:t>
            </a:r>
            <a:r>
              <a:rPr lang="en-US" sz="2800" dirty="0"/>
              <a:t>ladder logic program that </a:t>
            </a:r>
            <a:r>
              <a:rPr lang="en-US" sz="2800" dirty="0" smtClean="0"/>
              <a:t>contains an up counter. If the counter current value </a:t>
            </a:r>
            <a:r>
              <a:rPr lang="en-US" sz="2800" b="1" dirty="0" smtClean="0"/>
              <a:t>CV</a:t>
            </a:r>
            <a:r>
              <a:rPr lang="en-US" sz="2800" dirty="0"/>
              <a:t> is </a:t>
            </a:r>
            <a:r>
              <a:rPr lang="en-US" sz="2800" dirty="0" smtClean="0"/>
              <a:t>less </a:t>
            </a:r>
            <a:r>
              <a:rPr lang="en-US" sz="2800" dirty="0"/>
              <a:t>than or equal to 10 or more than or equal to </a:t>
            </a:r>
            <a:r>
              <a:rPr lang="en-US" sz="2800" dirty="0" smtClean="0"/>
              <a:t>30, a light turns on.</a:t>
            </a:r>
          </a:p>
          <a:p>
            <a:pPr marL="0" lvl="0" indent="0" algn="l" rtl="0">
              <a:buNone/>
            </a:pPr>
            <a:endParaRPr lang="en-US" sz="2800" dirty="0"/>
          </a:p>
          <a:p>
            <a:pPr marL="0" indent="0" algn="l" rtl="0"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Hint:</a:t>
            </a:r>
            <a:r>
              <a:rPr lang="en-US" sz="2800" dirty="0" smtClean="0">
                <a:solidFill>
                  <a:srgbClr val="FF0000"/>
                </a:solidFill>
              </a:rPr>
              <a:t> we can use </a:t>
            </a:r>
            <a:r>
              <a:rPr lang="en-US" sz="2800" b="1" dirty="0" smtClean="0">
                <a:solidFill>
                  <a:srgbClr val="FF0000"/>
                </a:solidFill>
              </a:rPr>
              <a:t>LE</a:t>
            </a:r>
            <a:r>
              <a:rPr lang="en-US" sz="2800" dirty="0">
                <a:solidFill>
                  <a:srgbClr val="FF0000"/>
                </a:solidFill>
              </a:rPr>
              <a:t> (less than or </a:t>
            </a:r>
            <a:r>
              <a:rPr lang="en-US" sz="2800" dirty="0" smtClean="0">
                <a:solidFill>
                  <a:srgbClr val="FF0000"/>
                </a:solidFill>
              </a:rPr>
              <a:t>equal) and </a:t>
            </a:r>
            <a:r>
              <a:rPr lang="en-US" sz="2800" b="1" dirty="0" smtClean="0">
                <a:solidFill>
                  <a:srgbClr val="FF0000"/>
                </a:solidFill>
              </a:rPr>
              <a:t>GE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>
                <a:solidFill>
                  <a:srgbClr val="FF0000"/>
                </a:solidFill>
              </a:rPr>
              <a:t>greater than or </a:t>
            </a:r>
            <a:r>
              <a:rPr lang="en-US" sz="2800" dirty="0" smtClean="0">
                <a:solidFill>
                  <a:srgbClr val="FF0000"/>
                </a:solidFill>
              </a:rPr>
              <a:t>equal )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functions available in ladder diagram.</a:t>
            </a:r>
            <a:endParaRPr lang="en-US" sz="2800" dirty="0">
              <a:solidFill>
                <a:srgbClr val="FF0000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endParaRPr lang="en-US" sz="2800" dirty="0"/>
          </a:p>
          <a:p>
            <a:pPr algn="l" rtl="0"/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11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363905"/>
            <a:ext cx="3003610" cy="516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1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Autofit/>
          </a:bodyPr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4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4248472" cy="4464496"/>
          </a:xfrm>
        </p:spPr>
        <p:txBody>
          <a:bodyPr>
            <a:noAutofit/>
          </a:bodyPr>
          <a:lstStyle/>
          <a:p>
            <a:pPr mar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500" dirty="0" smtClean="0"/>
              <a:t>Develop a ladder </a:t>
            </a:r>
            <a:r>
              <a:rPr lang="en-US" sz="2500" dirty="0"/>
              <a:t>logic </a:t>
            </a:r>
            <a:r>
              <a:rPr lang="en-US" sz="2500" dirty="0" smtClean="0"/>
              <a:t>to turn a pump ON using a </a:t>
            </a:r>
            <a:r>
              <a:rPr lang="en-US" sz="2500" b="1" dirty="0" smtClean="0"/>
              <a:t>start</a:t>
            </a:r>
            <a:r>
              <a:rPr lang="en-US" sz="2500" dirty="0" smtClean="0"/>
              <a:t> switch. </a:t>
            </a:r>
            <a:r>
              <a:rPr lang="en-US" sz="2500" dirty="0"/>
              <a:t>T</a:t>
            </a:r>
            <a:r>
              <a:rPr lang="en-US" sz="2500" dirty="0" smtClean="0"/>
              <a:t>he pump runs on for either 5 or 10 min depending on the state of another switch </a:t>
            </a:r>
            <a:r>
              <a:rPr lang="en-US" sz="2500" b="1" dirty="0" smtClean="0"/>
              <a:t>A</a:t>
            </a:r>
            <a:r>
              <a:rPr lang="en-US" sz="2500" dirty="0" smtClean="0"/>
              <a:t>. If </a:t>
            </a:r>
            <a:r>
              <a:rPr lang="en-US" sz="2500" b="1" dirty="0" smtClean="0"/>
              <a:t>A=1</a:t>
            </a:r>
            <a:r>
              <a:rPr lang="en-US" sz="2500" dirty="0" smtClean="0"/>
              <a:t>, the duration is 5 min, otherwise, it is 10 min.</a:t>
            </a:r>
          </a:p>
          <a:p>
            <a:pPr marL="0" indent="0" algn="just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500" b="1" u="sng" dirty="0" smtClean="0">
                <a:solidFill>
                  <a:srgbClr val="FF0000"/>
                </a:solidFill>
              </a:rPr>
              <a:t>Hint</a:t>
            </a:r>
            <a:r>
              <a:rPr lang="en-US" sz="2500" b="1" u="sng" dirty="0">
                <a:solidFill>
                  <a:srgbClr val="FF0000"/>
                </a:solidFill>
              </a:rPr>
              <a:t>:</a:t>
            </a:r>
            <a:r>
              <a:rPr lang="en-US" sz="2500" dirty="0">
                <a:solidFill>
                  <a:srgbClr val="FF0000"/>
                </a:solidFill>
              </a:rPr>
              <a:t> you may </a:t>
            </a:r>
            <a:r>
              <a:rPr lang="en-US" sz="2500" dirty="0" smtClean="0">
                <a:solidFill>
                  <a:srgbClr val="FF0000"/>
                </a:solidFill>
              </a:rPr>
              <a:t>use the </a:t>
            </a:r>
            <a:r>
              <a:rPr lang="en-US" sz="2500" b="1" dirty="0" smtClean="0">
                <a:solidFill>
                  <a:srgbClr val="FF0000"/>
                </a:solidFill>
              </a:rPr>
              <a:t>MOVE</a:t>
            </a:r>
            <a:r>
              <a:rPr lang="en-US" sz="2500" dirty="0" smtClean="0">
                <a:solidFill>
                  <a:srgbClr val="FF0000"/>
                </a:solidFill>
              </a:rPr>
              <a:t> function to store or assign values to the variables in memory.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12</a:t>
            </a:fld>
            <a:endParaRPr lang="ar-EG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916832"/>
            <a:ext cx="4119404" cy="353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23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5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12568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dirty="0" smtClean="0"/>
              <a:t>Write a ladder program to count up 5 counts and then reset and at the same time turn a light on for 5 seconds. </a:t>
            </a: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13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383191"/>
            <a:ext cx="3600400" cy="414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033772"/>
            <a:ext cx="4824536" cy="3491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6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12568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800" dirty="0" smtClean="0"/>
              <a:t>Write a ladder program to turn on a motor for 5 min. The motor then stops and another motor runs for 10 min. The process has both </a:t>
            </a:r>
            <a:r>
              <a:rPr lang="en-US" sz="2800" b="1" dirty="0" smtClean="0"/>
              <a:t>Start</a:t>
            </a:r>
            <a:r>
              <a:rPr lang="en-US" sz="2800" dirty="0" smtClean="0"/>
              <a:t> and </a:t>
            </a:r>
            <a:r>
              <a:rPr lang="en-US" sz="2800" b="1" dirty="0" smtClean="0"/>
              <a:t>Stop</a:t>
            </a:r>
            <a:r>
              <a:rPr lang="en-US" sz="2800" dirty="0" smtClean="0"/>
              <a:t> switches. </a:t>
            </a: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14</a:t>
            </a:fld>
            <a:endParaRPr lang="ar-EG"/>
          </a:p>
        </p:txBody>
      </p:sp>
      <p:sp>
        <p:nvSpPr>
          <p:cNvPr id="6" name="TextBox 5"/>
          <p:cNvSpPr txBox="1"/>
          <p:nvPr/>
        </p:nvSpPr>
        <p:spPr>
          <a:xfrm>
            <a:off x="1938147" y="3645024"/>
            <a:ext cx="73120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CA" sz="1600" b="1" dirty="0" smtClean="0"/>
              <a:t>Start</a:t>
            </a:r>
            <a:endParaRPr lang="en-CA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87742" y="3650490"/>
            <a:ext cx="6480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CA" dirty="0" smtClean="0"/>
              <a:t>Stop</a:t>
            </a:r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873887" y="5544942"/>
            <a:ext cx="64807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CA" dirty="0" smtClean="0"/>
              <a:t>Stop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2757945" y="3810526"/>
            <a:ext cx="648072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CA" sz="1600" dirty="0" smtClean="0"/>
              <a:t>T#5m</a:t>
            </a:r>
            <a:endParaRPr lang="en-CA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558509" y="5713177"/>
            <a:ext cx="8336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en-CA" sz="1600" dirty="0" smtClean="0"/>
              <a:t>T#10m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3405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994122"/>
          </a:xfrm>
        </p:spPr>
        <p:txBody>
          <a:bodyPr/>
          <a:lstStyle/>
          <a:p>
            <a:r>
              <a:rPr lang="en-US" b="1" dirty="0" smtClean="0"/>
              <a:t>Timers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669979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Timers are used to operate devices for certain period of time.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PLC contains three basic types </a:t>
            </a:r>
            <a:r>
              <a:rPr lang="en-US" sz="2600" dirty="0"/>
              <a:t>of </a:t>
            </a:r>
            <a:r>
              <a:rPr lang="en-US" sz="2600" dirty="0" smtClean="0"/>
              <a:t>timers:</a:t>
            </a:r>
            <a:endParaRPr lang="en-US" sz="2600" dirty="0"/>
          </a:p>
          <a:p>
            <a:pPr marL="800100" lvl="2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/>
              <a:t>1- On-delay timer (TON)</a:t>
            </a:r>
          </a:p>
          <a:p>
            <a:pPr marL="800100" lvl="2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/>
              <a:t>2- Off-delay timer (TOF)</a:t>
            </a:r>
          </a:p>
          <a:p>
            <a:pPr marL="800100" lvl="2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600" dirty="0"/>
              <a:t>3- Pulse-timer (TP)</a:t>
            </a:r>
            <a:endParaRPr lang="ar-EG" sz="26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</a:t>
            </a:fld>
            <a:endParaRPr lang="ar-EG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82748"/>
            <a:ext cx="7632848" cy="174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22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rtl="0"/>
            <a:r>
              <a:rPr lang="en-US" b="1" dirty="0" smtClean="0"/>
              <a:t>ON-Delay Timer</a:t>
            </a:r>
            <a:endParaRPr lang="ar-EG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091" y="1196752"/>
            <a:ext cx="7172325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883" y="3717032"/>
            <a:ext cx="6924533" cy="3057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907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rtl="0"/>
            <a:r>
              <a:rPr lang="en-US" b="1" dirty="0" smtClean="0"/>
              <a:t>Pulse </a:t>
            </a:r>
            <a:r>
              <a:rPr lang="en-US" b="1" dirty="0"/>
              <a:t>t</a:t>
            </a:r>
            <a:r>
              <a:rPr lang="en-US" b="1" dirty="0" smtClean="0"/>
              <a:t>imer</a:t>
            </a:r>
            <a:endParaRPr lang="ar-EG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6" y="3967622"/>
            <a:ext cx="4428572" cy="2485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7"/>
            <a:ext cx="5902964" cy="203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853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 smtClean="0"/>
              <a:t>Counters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Counters are used to count the occurrence of certain events.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When the current count reaches some preset value (</a:t>
            </a:r>
            <a:r>
              <a:rPr lang="en-US" sz="2600" b="1" dirty="0" smtClean="0"/>
              <a:t>PV</a:t>
            </a:r>
            <a:r>
              <a:rPr lang="en-US" sz="2600" dirty="0" smtClean="0"/>
              <a:t>), an action is taken.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Types </a:t>
            </a:r>
            <a:r>
              <a:rPr lang="en-US" sz="2600" dirty="0"/>
              <a:t>of counters in PLC:</a:t>
            </a:r>
          </a:p>
          <a:p>
            <a:pPr marL="400050" lvl="1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600" dirty="0" smtClean="0"/>
              <a:t>1- </a:t>
            </a:r>
            <a:r>
              <a:rPr lang="en-US" sz="2600" dirty="0"/>
              <a:t>Up counter (CU)</a:t>
            </a:r>
          </a:p>
          <a:p>
            <a:pPr marL="400050" lvl="1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600" dirty="0"/>
              <a:t>2- Down counter (CD)</a:t>
            </a:r>
          </a:p>
          <a:p>
            <a:pPr marL="400050" lvl="1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600" dirty="0"/>
              <a:t>3- Up-down counter (CUD)</a:t>
            </a:r>
            <a:endParaRPr lang="ar-EG" sz="26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7069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Up </a:t>
            </a:r>
            <a:r>
              <a:rPr lang="en-US" b="1" dirty="0" smtClean="0"/>
              <a:t>counter (CTU)</a:t>
            </a:r>
            <a:endParaRPr lang="ar-EG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53" y="1484784"/>
            <a:ext cx="593407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6</a:t>
            </a:fld>
            <a:endParaRPr lang="ar-E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969715"/>
            <a:ext cx="4182059" cy="2553056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1520" y="4365104"/>
            <a:ext cx="3801715" cy="1512168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-US" sz="2400" dirty="0" smtClean="0"/>
              <a:t>The current value </a:t>
            </a:r>
            <a:r>
              <a:rPr lang="en-US" sz="2400" b="1" dirty="0" smtClean="0"/>
              <a:t>CV</a:t>
            </a:r>
            <a:r>
              <a:rPr lang="en-US" sz="2400" dirty="0" smtClean="0"/>
              <a:t> increments by 1 when the input </a:t>
            </a:r>
            <a:r>
              <a:rPr lang="en-US" sz="2400" b="1" dirty="0" smtClean="0"/>
              <a:t>CU</a:t>
            </a:r>
            <a:r>
              <a:rPr lang="en-US" sz="2400" dirty="0" smtClean="0"/>
              <a:t> changes from 0 to 1 (i.e. positive edge). </a:t>
            </a:r>
          </a:p>
          <a:p>
            <a:pPr lvl="0" algn="l" rtl="0">
              <a:spcBef>
                <a:spcPts val="0"/>
              </a:spcBef>
            </a:pPr>
            <a:endParaRPr lang="en-US" sz="2400" dirty="0"/>
          </a:p>
          <a:p>
            <a:pPr marL="0" indent="0" algn="l" rtl="0">
              <a:spcBef>
                <a:spcPts val="0"/>
              </a:spcBef>
              <a:buNone/>
            </a:pP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11770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Up/Down </a:t>
            </a:r>
            <a:r>
              <a:rPr lang="en-US" b="1" dirty="0"/>
              <a:t>Counter (CTUD)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Every +</a:t>
            </a:r>
            <a:r>
              <a:rPr lang="en-US" sz="2800" dirty="0" err="1" smtClean="0"/>
              <a:t>ve</a:t>
            </a:r>
            <a:r>
              <a:rPr lang="en-US" sz="2800" dirty="0" smtClean="0"/>
              <a:t> edge on </a:t>
            </a:r>
            <a:r>
              <a:rPr lang="en-US" sz="2800" b="1" dirty="0" smtClean="0"/>
              <a:t>CU</a:t>
            </a:r>
            <a:r>
              <a:rPr lang="en-US" sz="2800" dirty="0" smtClean="0"/>
              <a:t> increment </a:t>
            </a:r>
            <a:r>
              <a:rPr lang="en-US" sz="2800" b="1" dirty="0" smtClean="0"/>
              <a:t>CV</a:t>
            </a:r>
            <a:r>
              <a:rPr lang="en-US" sz="2800" dirty="0" smtClean="0"/>
              <a:t> by 1.</a:t>
            </a:r>
          </a:p>
          <a:p>
            <a:pPr algn="l" rtl="0"/>
            <a:r>
              <a:rPr lang="en-US" sz="2800" dirty="0"/>
              <a:t>Every +</a:t>
            </a:r>
            <a:r>
              <a:rPr lang="en-US" sz="2800" dirty="0" err="1"/>
              <a:t>ve</a:t>
            </a:r>
            <a:r>
              <a:rPr lang="en-US" sz="2800" dirty="0"/>
              <a:t> edge on </a:t>
            </a:r>
            <a:r>
              <a:rPr lang="en-US" sz="2800" b="1" dirty="0" smtClean="0"/>
              <a:t>CD</a:t>
            </a:r>
            <a:r>
              <a:rPr lang="en-US" sz="2800" dirty="0" smtClean="0"/>
              <a:t> decrement </a:t>
            </a:r>
            <a:r>
              <a:rPr lang="en-US" sz="2800" b="1" dirty="0"/>
              <a:t>CV</a:t>
            </a:r>
            <a:r>
              <a:rPr lang="en-US" sz="2800" dirty="0"/>
              <a:t> by 1</a:t>
            </a:r>
            <a:r>
              <a:rPr lang="en-US" sz="2800" dirty="0" smtClean="0"/>
              <a:t>.</a:t>
            </a:r>
          </a:p>
          <a:p>
            <a:pPr algn="l" rtl="0"/>
            <a:endParaRPr lang="en-US" sz="2800" dirty="0" smtClean="0"/>
          </a:p>
          <a:p>
            <a:pPr algn="l" rtl="0"/>
            <a:endParaRPr lang="en-US" sz="2800" dirty="0"/>
          </a:p>
          <a:p>
            <a:pPr algn="l" rtl="0"/>
            <a:endParaRPr lang="en-US" sz="2800" dirty="0" smtClean="0"/>
          </a:p>
          <a:p>
            <a:pPr algn="l" rtl="0"/>
            <a:endParaRPr lang="en-US" sz="2800" b="1" dirty="0" smtClean="0"/>
          </a:p>
          <a:p>
            <a:pPr algn="l" rtl="0"/>
            <a:r>
              <a:rPr lang="en-US" sz="2800" b="1" dirty="0" smtClean="0"/>
              <a:t>R</a:t>
            </a:r>
            <a:r>
              <a:rPr lang="en-US" sz="2800" dirty="0" smtClean="0"/>
              <a:t>: reset the counter (</a:t>
            </a:r>
            <a:r>
              <a:rPr lang="en-US" sz="2800" b="1" dirty="0" smtClean="0"/>
              <a:t>CV</a:t>
            </a:r>
            <a:r>
              <a:rPr lang="en-US" sz="2800" dirty="0" smtClean="0"/>
              <a:t> = 0)</a:t>
            </a:r>
          </a:p>
          <a:p>
            <a:pPr algn="l" rtl="0"/>
            <a:r>
              <a:rPr lang="en-US" sz="2800" b="1" dirty="0" smtClean="0"/>
              <a:t>LD</a:t>
            </a:r>
            <a:r>
              <a:rPr lang="en-US" sz="2800" dirty="0" smtClean="0"/>
              <a:t>: load CV with the value PV.</a:t>
            </a:r>
            <a:endParaRPr lang="en-US" sz="2800" dirty="0"/>
          </a:p>
          <a:p>
            <a:pPr algn="l" rtl="0"/>
            <a:endParaRPr lang="ar-EG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96952"/>
            <a:ext cx="239077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5706"/>
              </p:ext>
            </p:extLst>
          </p:nvPr>
        </p:nvGraphicFramePr>
        <p:xfrm>
          <a:off x="1115617" y="2996952"/>
          <a:ext cx="4248471" cy="1371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16157"/>
                <a:gridCol w="1416157"/>
                <a:gridCol w="141615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QU</a:t>
                      </a:r>
                      <a:endParaRPr lang="ar-E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QD</a:t>
                      </a:r>
                      <a:endParaRPr lang="ar-E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CV</a:t>
                      </a:r>
                      <a:endParaRPr lang="ar-EG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0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1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CA" sz="2400" b="1" dirty="0" smtClean="0"/>
                        <a:t>CV </a:t>
                      </a:r>
                      <a:r>
                        <a:rPr lang="en-US" sz="2400" dirty="0" smtClean="0"/>
                        <a:t>&lt;= 0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1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0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400" b="1" dirty="0" smtClean="0"/>
                        <a:t>CV </a:t>
                      </a:r>
                      <a:r>
                        <a:rPr lang="en-US" sz="2400" dirty="0" smtClean="0"/>
                        <a:t>&gt;= PV</a:t>
                      </a:r>
                      <a:endParaRPr lang="ar-EG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5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78098"/>
          </a:xfrm>
        </p:spPr>
        <p:txBody>
          <a:bodyPr/>
          <a:lstStyle/>
          <a:p>
            <a:pPr rtl="0"/>
            <a:r>
              <a:rPr lang="en-US" b="1" dirty="0"/>
              <a:t>Example </a:t>
            </a:r>
            <a:r>
              <a:rPr lang="en-US" b="1" dirty="0" smtClean="0"/>
              <a:t>1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136904" cy="4464496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There </a:t>
            </a:r>
            <a:r>
              <a:rPr lang="en-US" sz="2800" dirty="0"/>
              <a:t>are three machines, each with its own start and stop buttons. </a:t>
            </a:r>
            <a:endParaRPr lang="en-US" sz="28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One or two machines </a:t>
            </a:r>
            <a:r>
              <a:rPr lang="en-US" sz="2800" dirty="0"/>
              <a:t>may run at one </a:t>
            </a:r>
            <a:r>
              <a:rPr lang="en-US" sz="2800" dirty="0" smtClean="0"/>
              <a:t>time.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Each </a:t>
            </a:r>
            <a:r>
              <a:rPr lang="en-US" sz="2800" dirty="0"/>
              <a:t>start button is to have a latch circuit. </a:t>
            </a:r>
            <a:endParaRPr lang="en-US" sz="28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Construct </a:t>
            </a:r>
            <a:r>
              <a:rPr lang="en-US" sz="2800" dirty="0"/>
              <a:t>a PLC </a:t>
            </a:r>
            <a:r>
              <a:rPr lang="en-US" sz="2800" dirty="0" smtClean="0"/>
              <a:t>program with </a:t>
            </a:r>
            <a:r>
              <a:rPr lang="en-US" sz="2800" dirty="0"/>
              <a:t>appropriate </a:t>
            </a:r>
            <a:r>
              <a:rPr lang="en-US" sz="2800" b="1" dirty="0"/>
              <a:t>interlocking</a:t>
            </a:r>
            <a:r>
              <a:rPr lang="en-US" sz="2800" dirty="0"/>
              <a:t> for this problem.  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85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9</a:t>
            </a:fld>
            <a:endParaRPr lang="ar-EG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19038"/>
            <a:ext cx="6131977" cy="627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8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487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(8)  Timers and Counters</vt:lpstr>
      <vt:lpstr>Timers</vt:lpstr>
      <vt:lpstr>ON-Delay Timer</vt:lpstr>
      <vt:lpstr>Pulse timer</vt:lpstr>
      <vt:lpstr>Counters</vt:lpstr>
      <vt:lpstr>Up counter (CTU)</vt:lpstr>
      <vt:lpstr>Up/Down Counter (CTUD)</vt:lpstr>
      <vt:lpstr>Example 1</vt:lpstr>
      <vt:lpstr>PowerPoint Presentation</vt:lpstr>
      <vt:lpstr>Example 2</vt:lpstr>
      <vt:lpstr>Example 3</vt:lpstr>
      <vt:lpstr>Example 4</vt:lpstr>
      <vt:lpstr>Example 5</vt:lpstr>
      <vt:lpstr>Example 6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ahmed</dc:creator>
  <cp:lastModifiedBy>Ahmed</cp:lastModifiedBy>
  <cp:revision>380</cp:revision>
  <dcterms:created xsi:type="dcterms:W3CDTF">2013-03-04T18:28:46Z</dcterms:created>
  <dcterms:modified xsi:type="dcterms:W3CDTF">2018-04-04T14:55:03Z</dcterms:modified>
</cp:coreProperties>
</file>