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handoutMasterIdLst>
    <p:handoutMasterId r:id="rId28"/>
  </p:handoutMasterIdLst>
  <p:sldIdLst>
    <p:sldId id="394" r:id="rId2"/>
    <p:sldId id="327" r:id="rId3"/>
    <p:sldId id="401" r:id="rId4"/>
    <p:sldId id="402" r:id="rId5"/>
    <p:sldId id="334" r:id="rId6"/>
    <p:sldId id="335" r:id="rId7"/>
    <p:sldId id="337" r:id="rId8"/>
    <p:sldId id="339" r:id="rId9"/>
    <p:sldId id="343" r:id="rId10"/>
    <p:sldId id="341" r:id="rId11"/>
    <p:sldId id="342" r:id="rId12"/>
    <p:sldId id="348" r:id="rId13"/>
    <p:sldId id="406" r:id="rId14"/>
    <p:sldId id="397" r:id="rId15"/>
    <p:sldId id="405" r:id="rId16"/>
    <p:sldId id="407" r:id="rId17"/>
    <p:sldId id="403" r:id="rId18"/>
    <p:sldId id="360" r:id="rId19"/>
    <p:sldId id="408" r:id="rId20"/>
    <p:sldId id="409" r:id="rId21"/>
    <p:sldId id="373" r:id="rId22"/>
    <p:sldId id="375" r:id="rId23"/>
    <p:sldId id="410" r:id="rId24"/>
    <p:sldId id="363" r:id="rId25"/>
    <p:sldId id="37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0788"/>
    <a:srgbClr val="FEF1E6"/>
    <a:srgbClr val="FE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322" autoAdjust="0"/>
  </p:normalViewPr>
  <p:slideViewPr>
    <p:cSldViewPr>
      <p:cViewPr>
        <p:scale>
          <a:sx n="70" d="100"/>
          <a:sy n="70" d="100"/>
        </p:scale>
        <p:origin x="-138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75CD0-BF64-4EDA-A390-EA27F5FF7906}" type="datetimeFigureOut">
              <a:rPr lang="en-GB" smtClean="0"/>
              <a:pPr/>
              <a:t>05/04/2018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C7654-C7C7-4BC9-B3D0-68A06137D3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830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38015-AD98-4867-8B7A-4101F60AD33A}" type="datetimeFigureOut">
              <a:rPr lang="en-GB" smtClean="0"/>
              <a:pPr/>
              <a:t>05/04/2018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B5A4E-08A9-457D-89E6-C51BF6DBFC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99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DD6A-27BC-4B8A-A547-32CFB4A30F3B}" type="datetime1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61C3F-AC7C-490D-8E46-27F2EB6B2F70}" type="datetime1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EC298-20EA-4FD8-AC70-D9883BCEACED}" type="datetime1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1080-FCDA-45D0-86F4-78F1C2D3238B}" type="datetime1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3682-A5FB-409A-84C0-2847F603D98A}" type="datetime1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7C16-F7EB-43EB-B9CD-8741EBCFD5CF}" type="datetime1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2D75-B015-4B26-8689-DEC522ED5696}" type="datetime1">
              <a:rPr lang="en-GB" smtClean="0"/>
              <a:t>05/04/2018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C2160-B551-4747-B913-0DFF01E0D09E}" type="datetime1">
              <a:rPr lang="en-GB" smtClean="0"/>
              <a:t>05/04/2018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8503A-FAB8-459D-932E-FB593C4F2BDE}" type="datetime1">
              <a:rPr lang="en-GB" smtClean="0"/>
              <a:t>05/04/2018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939A9-3D05-447C-977E-F80468753945}" type="datetime1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6869-9417-4DA6-99E8-9123BC3092F2}" type="datetime1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692BD-8A3E-4783-867A-ABC9CA73E7E9}" type="datetime1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6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6.bin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1.wmf"/><Relationship Id="rId9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3.bin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32.png"/><Relationship Id="rId4" Type="http://schemas.openxmlformats.org/officeDocument/2006/relationships/image" Target="../media/image29.wmf"/><Relationship Id="rId9" Type="http://schemas.openxmlformats.org/officeDocument/2006/relationships/image" Target="../media/image3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40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png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/>
              <a:t>Frequency Response </a:t>
            </a:r>
            <a:r>
              <a:rPr lang="en-GB" b="1" dirty="0" smtClean="0"/>
              <a:t>Analysis</a:t>
            </a:r>
            <a:endParaRPr lang="en-CA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91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999" y="1926927"/>
            <a:ext cx="4696481" cy="37343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706090"/>
          </a:xfrm>
        </p:spPr>
        <p:txBody>
          <a:bodyPr>
            <a:noAutofit/>
          </a:bodyPr>
          <a:lstStyle/>
          <a:p>
            <a:pPr marL="971550" lvl="1" indent="-514350" algn="ctr"/>
            <a:r>
              <a:rPr lang="en-GB" sz="4400" b="1" dirty="0" smtClean="0"/>
              <a:t>Integral Factor </a:t>
            </a:r>
            <a:endParaRPr lang="en-GB" sz="4400" b="1" baseline="30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3106858"/>
              </p:ext>
            </p:extLst>
          </p:nvPr>
        </p:nvGraphicFramePr>
        <p:xfrm>
          <a:off x="379575" y="3258703"/>
          <a:ext cx="3370262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57" name="Equation" r:id="rId4" imgW="1485720" imgH="419040" progId="Equation.3">
                  <p:embed/>
                </p:oleObj>
              </mc:Choice>
              <mc:Fallback>
                <p:oleObj name="Equation" r:id="rId4" imgW="148572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575" y="3258703"/>
                        <a:ext cx="3370262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857954"/>
              </p:ext>
            </p:extLst>
          </p:nvPr>
        </p:nvGraphicFramePr>
        <p:xfrm>
          <a:off x="162371" y="4713957"/>
          <a:ext cx="3629025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58" name="Equation" r:id="rId6" imgW="1600200" imgH="355320" progId="Equation.3">
                  <p:embed/>
                </p:oleObj>
              </mc:Choice>
              <mc:Fallback>
                <p:oleObj name="Equation" r:id="rId6" imgW="1600200" imgH="3553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71" y="4713957"/>
                        <a:ext cx="3629025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406233"/>
              </p:ext>
            </p:extLst>
          </p:nvPr>
        </p:nvGraphicFramePr>
        <p:xfrm>
          <a:off x="1680630" y="2123926"/>
          <a:ext cx="12954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59" name="Equation" r:id="rId8" imgW="571320" imgH="393480" progId="Equation.3">
                  <p:embed/>
                </p:oleObj>
              </mc:Choice>
              <mc:Fallback>
                <p:oleObj name="Equation" r:id="rId8" imgW="57132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0630" y="2123926"/>
                        <a:ext cx="1295400" cy="8890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37242" y="2749570"/>
            <a:ext cx="155972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CA" dirty="0" smtClean="0"/>
              <a:t>-20 dB/decade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1810"/>
            <a:ext cx="8229600" cy="796950"/>
          </a:xfrm>
        </p:spPr>
        <p:txBody>
          <a:bodyPr/>
          <a:lstStyle/>
          <a:p>
            <a:r>
              <a:rPr lang="en-GB" b="1" dirty="0"/>
              <a:t>First Order </a:t>
            </a:r>
            <a:r>
              <a:rPr lang="en-GB" b="1" dirty="0" smtClean="0"/>
              <a:t>Zero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840" y="3501008"/>
            <a:ext cx="8229600" cy="2952328"/>
          </a:xfrm>
        </p:spPr>
        <p:txBody>
          <a:bodyPr/>
          <a:lstStyle/>
          <a:p>
            <a:pPr marL="971550" lvl="1" indent="-514350" algn="just"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For Low frequencies </a:t>
            </a:r>
            <a:r>
              <a:rPr lang="el-GR" dirty="0" smtClean="0"/>
              <a:t>ω</a:t>
            </a:r>
            <a:r>
              <a:rPr lang="en-GB" dirty="0" smtClean="0"/>
              <a:t>&lt;&lt;a</a:t>
            </a:r>
          </a:p>
          <a:p>
            <a:pPr marL="971550" lvl="1" indent="-514350" algn="just">
              <a:spcBef>
                <a:spcPts val="1200"/>
              </a:spcBef>
              <a:spcAft>
                <a:spcPts val="1200"/>
              </a:spcAft>
            </a:pPr>
            <a:endParaRPr lang="en-GB" dirty="0" smtClean="0"/>
          </a:p>
          <a:p>
            <a:pPr marL="971550" lvl="1" indent="-514350" algn="just"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For high frequencies </a:t>
            </a:r>
            <a:r>
              <a:rPr lang="el-GR" dirty="0" smtClean="0"/>
              <a:t>ω</a:t>
            </a:r>
            <a:r>
              <a:rPr lang="en-GB" dirty="0" smtClean="0"/>
              <a:t>&gt;&gt;a</a:t>
            </a:r>
          </a:p>
        </p:txBody>
      </p:sp>
      <p:graphicFrame>
        <p:nvGraphicFramePr>
          <p:cNvPr id="5529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86741"/>
              </p:ext>
            </p:extLst>
          </p:nvPr>
        </p:nvGraphicFramePr>
        <p:xfrm>
          <a:off x="908050" y="2454275"/>
          <a:ext cx="80486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26" name="Equation" r:id="rId3" imgW="2755800" imgH="291960" progId="Equation.3">
                  <p:embed/>
                </p:oleObj>
              </mc:Choice>
              <mc:Fallback>
                <p:oleObj name="Equation" r:id="rId3" imgW="2755800" imgH="2919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2454275"/>
                        <a:ext cx="8048625" cy="7429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681101"/>
              </p:ext>
            </p:extLst>
          </p:nvPr>
        </p:nvGraphicFramePr>
        <p:xfrm>
          <a:off x="2601913" y="4149452"/>
          <a:ext cx="365283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27" name="Equation" r:id="rId5" imgW="1244520" imgH="253800" progId="Equation.3">
                  <p:embed/>
                </p:oleObj>
              </mc:Choice>
              <mc:Fallback>
                <p:oleObj name="Equation" r:id="rId5" imgW="124452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913" y="4149452"/>
                        <a:ext cx="3652837" cy="647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793391"/>
              </p:ext>
            </p:extLst>
          </p:nvPr>
        </p:nvGraphicFramePr>
        <p:xfrm>
          <a:off x="2565400" y="5497513"/>
          <a:ext cx="378460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28" name="Equation" r:id="rId7" imgW="1269720" imgH="253800" progId="Equation.3">
                  <p:embed/>
                </p:oleObj>
              </mc:Choice>
              <mc:Fallback>
                <p:oleObj name="Equation" r:id="rId7" imgW="126972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5400" y="5497513"/>
                        <a:ext cx="3784600" cy="6588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8762385"/>
              </p:ext>
            </p:extLst>
          </p:nvPr>
        </p:nvGraphicFramePr>
        <p:xfrm>
          <a:off x="3897932" y="1746077"/>
          <a:ext cx="1754188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29" name="Equation" r:id="rId9" imgW="774360" imgH="203040" progId="Equation.3">
                  <p:embed/>
                </p:oleObj>
              </mc:Choice>
              <mc:Fallback>
                <p:oleObj name="Equation" r:id="rId9" imgW="77436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932" y="1746077"/>
                        <a:ext cx="1754188" cy="4587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44208" y="1772816"/>
            <a:ext cx="24482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CA" i="1" dirty="0" smtClean="0"/>
              <a:t>a: the corner frequency</a:t>
            </a:r>
            <a:endParaRPr lang="en-CA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559344"/>
              </p:ext>
            </p:extLst>
          </p:nvPr>
        </p:nvGraphicFramePr>
        <p:xfrm>
          <a:off x="2987824" y="404664"/>
          <a:ext cx="334327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814" name="Equation" r:id="rId3" imgW="1155600" imgH="228600" progId="Equation.3">
                  <p:embed/>
                </p:oleObj>
              </mc:Choice>
              <mc:Fallback>
                <p:oleObj name="Equation" r:id="rId3" imgW="11556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04664"/>
                        <a:ext cx="3343275" cy="6667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739016"/>
              </p:ext>
            </p:extLst>
          </p:nvPr>
        </p:nvGraphicFramePr>
        <p:xfrm>
          <a:off x="2483768" y="1340768"/>
          <a:ext cx="4211960" cy="1332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815" name="Equation" r:id="rId5" imgW="2349360" imgH="736560" progId="Equation.3">
                  <p:embed/>
                </p:oleObj>
              </mc:Choice>
              <mc:Fallback>
                <p:oleObj name="Equation" r:id="rId5" imgW="2349360" imgH="7365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340768"/>
                        <a:ext cx="4211960" cy="133216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12" name="Content Placeholder 4"/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852936"/>
            <a:ext cx="4796246" cy="3892605"/>
          </a:xfrm>
        </p:spPr>
      </p:pic>
      <p:sp>
        <p:nvSpPr>
          <p:cNvPr id="13" name="TextBox 12"/>
          <p:cNvSpPr txBox="1"/>
          <p:nvPr/>
        </p:nvSpPr>
        <p:spPr>
          <a:xfrm>
            <a:off x="5040621" y="3645024"/>
            <a:ext cx="161961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+</a:t>
            </a:r>
            <a:r>
              <a:rPr lang="en-GB" b="1" dirty="0" smtClean="0">
                <a:solidFill>
                  <a:srgbClr val="FF0000"/>
                </a:solidFill>
              </a:rPr>
              <a:t>20 db/decade</a:t>
            </a:r>
            <a:endParaRPr lang="en-GB" b="1" dirty="0">
              <a:solidFill>
                <a:srgbClr val="FF0000"/>
              </a:solidFill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364082"/>
              </p:ext>
            </p:extLst>
          </p:nvPr>
        </p:nvGraphicFramePr>
        <p:xfrm>
          <a:off x="551793" y="4031022"/>
          <a:ext cx="206375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816" name="Equation" r:id="rId8" imgW="927000" imgH="203040" progId="Equation.3">
                  <p:embed/>
                </p:oleObj>
              </mc:Choice>
              <mc:Fallback>
                <p:oleObj name="Equation" r:id="rId8" imgW="927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793" y="4031022"/>
                        <a:ext cx="2063750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251520" y="3140968"/>
            <a:ext cx="26642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3200" b="1" dirty="0" smtClean="0"/>
              <a:t>Example 2: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1810"/>
            <a:ext cx="8229600" cy="796950"/>
          </a:xfrm>
        </p:spPr>
        <p:txBody>
          <a:bodyPr/>
          <a:lstStyle/>
          <a:p>
            <a:r>
              <a:rPr lang="en-GB" b="1" dirty="0"/>
              <a:t>First Order </a:t>
            </a:r>
            <a:r>
              <a:rPr lang="en-GB" b="1" dirty="0" smtClean="0"/>
              <a:t>Pole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840" y="3717032"/>
            <a:ext cx="8229600" cy="2952328"/>
          </a:xfrm>
        </p:spPr>
        <p:txBody>
          <a:bodyPr/>
          <a:lstStyle/>
          <a:p>
            <a:pPr marL="971550" lvl="1" indent="-514350" algn="just"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For Low frequencies </a:t>
            </a:r>
            <a:r>
              <a:rPr lang="el-GR" dirty="0" smtClean="0"/>
              <a:t>ω</a:t>
            </a:r>
            <a:r>
              <a:rPr lang="en-GB" dirty="0" smtClean="0"/>
              <a:t>&lt;&lt;a</a:t>
            </a:r>
          </a:p>
          <a:p>
            <a:pPr marL="971550" lvl="1" indent="-514350" algn="just">
              <a:spcBef>
                <a:spcPts val="1200"/>
              </a:spcBef>
              <a:spcAft>
                <a:spcPts val="1200"/>
              </a:spcAft>
            </a:pPr>
            <a:endParaRPr lang="en-GB" dirty="0" smtClean="0"/>
          </a:p>
          <a:p>
            <a:pPr marL="971550" lvl="1" indent="-514350" algn="just"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For high frequencies </a:t>
            </a:r>
            <a:r>
              <a:rPr lang="el-GR" dirty="0" smtClean="0"/>
              <a:t>ω</a:t>
            </a:r>
            <a:r>
              <a:rPr lang="en-GB" dirty="0" smtClean="0"/>
              <a:t>&gt;&gt;a</a:t>
            </a:r>
          </a:p>
        </p:txBody>
      </p:sp>
      <p:graphicFrame>
        <p:nvGraphicFramePr>
          <p:cNvPr id="5529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782248"/>
              </p:ext>
            </p:extLst>
          </p:nvPr>
        </p:nvGraphicFramePr>
        <p:xfrm>
          <a:off x="742950" y="2586038"/>
          <a:ext cx="838200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58" name="Equation" r:id="rId3" imgW="2869920" imgH="444240" progId="Equation.3">
                  <p:embed/>
                </p:oleObj>
              </mc:Choice>
              <mc:Fallback>
                <p:oleObj name="Equation" r:id="rId3" imgW="28699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2586038"/>
                        <a:ext cx="8382000" cy="11303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495656"/>
              </p:ext>
            </p:extLst>
          </p:nvPr>
        </p:nvGraphicFramePr>
        <p:xfrm>
          <a:off x="2490788" y="4446588"/>
          <a:ext cx="38766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59" name="Equation" r:id="rId5" imgW="1320480" imgH="253800" progId="Equation.3">
                  <p:embed/>
                </p:oleObj>
              </mc:Choice>
              <mc:Fallback>
                <p:oleObj name="Equation" r:id="rId5" imgW="13204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0788" y="4446588"/>
                        <a:ext cx="3876675" cy="647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303309"/>
              </p:ext>
            </p:extLst>
          </p:nvPr>
        </p:nvGraphicFramePr>
        <p:xfrm>
          <a:off x="2452688" y="5794375"/>
          <a:ext cx="4011612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60" name="Equation" r:id="rId7" imgW="1346040" imgH="253800" progId="Equation.3">
                  <p:embed/>
                </p:oleObj>
              </mc:Choice>
              <mc:Fallback>
                <p:oleObj name="Equation" r:id="rId7" imgW="13460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688" y="5794375"/>
                        <a:ext cx="4011612" cy="6588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283348"/>
              </p:ext>
            </p:extLst>
          </p:nvPr>
        </p:nvGraphicFramePr>
        <p:xfrm>
          <a:off x="3868738" y="1531938"/>
          <a:ext cx="18129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61" name="Equation" r:id="rId9" imgW="799920" imgH="393480" progId="Equation.3">
                  <p:embed/>
                </p:oleObj>
              </mc:Choice>
              <mc:Fallback>
                <p:oleObj name="Equation" r:id="rId9" imgW="799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8738" y="1531938"/>
                        <a:ext cx="1812925" cy="889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44208" y="1772816"/>
            <a:ext cx="24482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CA" i="1" dirty="0" smtClean="0"/>
              <a:t>a: the corner frequency</a:t>
            </a: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37975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120736"/>
              </p:ext>
            </p:extLst>
          </p:nvPr>
        </p:nvGraphicFramePr>
        <p:xfrm>
          <a:off x="574386" y="4108747"/>
          <a:ext cx="1893887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87" name="Equation" r:id="rId3" imgW="850680" imgH="393480" progId="Equation.3">
                  <p:embed/>
                </p:oleObj>
              </mc:Choice>
              <mc:Fallback>
                <p:oleObj name="Equation" r:id="rId3" imgW="850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386" y="4108747"/>
                        <a:ext cx="1893887" cy="760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212" y="2780928"/>
            <a:ext cx="4409196" cy="3929082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01530" y="3563724"/>
            <a:ext cx="1574726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-20 db/decade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3316659"/>
            <a:ext cx="26642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3200" b="1" dirty="0" smtClean="0"/>
              <a:t>Example 3: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481445"/>
              </p:ext>
            </p:extLst>
          </p:nvPr>
        </p:nvGraphicFramePr>
        <p:xfrm>
          <a:off x="2859088" y="404813"/>
          <a:ext cx="36004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88" name="Equation" r:id="rId6" imgW="1244520" imgH="228600" progId="Equation.3">
                  <p:embed/>
                </p:oleObj>
              </mc:Choice>
              <mc:Fallback>
                <p:oleObj name="Equation" r:id="rId6" imgW="124452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088" y="404813"/>
                        <a:ext cx="3600450" cy="666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4011812"/>
              </p:ext>
            </p:extLst>
          </p:nvPr>
        </p:nvGraphicFramePr>
        <p:xfrm>
          <a:off x="2325688" y="1341438"/>
          <a:ext cx="4530725" cy="133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89" name="Equation" r:id="rId8" imgW="2527200" imgH="736560" progId="Equation.3">
                  <p:embed/>
                </p:oleObj>
              </mc:Choice>
              <mc:Fallback>
                <p:oleObj name="Equation" r:id="rId8" imgW="2527200" imgH="736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5688" y="1341438"/>
                        <a:ext cx="4530725" cy="1331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004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5786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Example 4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496944" cy="1080120"/>
          </a:xfrm>
        </p:spPr>
        <p:txBody>
          <a:bodyPr>
            <a:normAutofit/>
          </a:bodyPr>
          <a:lstStyle/>
          <a:p>
            <a:pPr algn="just"/>
            <a:r>
              <a:rPr lang="en-GB" sz="3000" dirty="0" smtClean="0"/>
              <a:t>Draw the Bode </a:t>
            </a:r>
            <a:r>
              <a:rPr lang="en-GB" sz="3000" b="1" dirty="0" smtClean="0"/>
              <a:t>magnitude</a:t>
            </a:r>
            <a:r>
              <a:rPr lang="en-GB" sz="3000" dirty="0" smtClean="0"/>
              <a:t> Plot of following Transfer function.</a:t>
            </a:r>
            <a:endParaRPr lang="en-GB" sz="3000" dirty="0"/>
          </a:p>
        </p:txBody>
      </p:sp>
      <p:graphicFrame>
        <p:nvGraphicFramePr>
          <p:cNvPr id="645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3829083"/>
              </p:ext>
            </p:extLst>
          </p:nvPr>
        </p:nvGraphicFramePr>
        <p:xfrm>
          <a:off x="3227877" y="2348483"/>
          <a:ext cx="2928299" cy="1080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51" name="Equation" r:id="rId3" imgW="838080" imgH="355320" progId="Equation.3">
                  <p:embed/>
                </p:oleObj>
              </mc:Choice>
              <mc:Fallback>
                <p:oleObj name="Equation" r:id="rId3" imgW="83808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7877" y="2348483"/>
                        <a:ext cx="2928299" cy="10805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395536" y="2780928"/>
            <a:ext cx="1524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Solution: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504" y="3645024"/>
            <a:ext cx="8496944" cy="2636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transfer function contains</a:t>
            </a:r>
          </a:p>
          <a:p>
            <a:pPr marL="971550" lvl="1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GB" sz="3000" dirty="0" smtClean="0"/>
              <a:t>Gain Factor (</a:t>
            </a:r>
            <a:r>
              <a:rPr lang="en-GB" sz="3000" dirty="0" smtClean="0">
                <a:solidFill>
                  <a:srgbClr val="FF0000"/>
                </a:solidFill>
              </a:rPr>
              <a:t>K=20</a:t>
            </a:r>
            <a:r>
              <a:rPr lang="en-GB" sz="3000" dirty="0" smtClean="0"/>
              <a:t>)</a:t>
            </a:r>
          </a:p>
          <a:p>
            <a:pPr marL="971550" lvl="1" indent="-514350" algn="just">
              <a:spcBef>
                <a:spcPct val="20000"/>
              </a:spcBef>
              <a:buFont typeface="+mj-lt"/>
              <a:buAutoNum type="arabicPeriod"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Derivative Factor (</a:t>
            </a: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971550" lvl="1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GB" sz="3000" dirty="0" smtClean="0"/>
              <a:t>First-order</a:t>
            </a: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Order Pole (</a:t>
            </a:r>
            <a:r>
              <a:rPr kumimoji="0" lang="en-GB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s+10</a:t>
            </a: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GB" sz="3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</a:t>
            </a:r>
            <a:endParaRPr kumimoji="0" lang="en-GB" sz="30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07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-324544" y="620688"/>
            <a:ext cx="849694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971550" lvl="1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GB" sz="2800" dirty="0" smtClean="0"/>
              <a:t>Gain Factor (</a:t>
            </a:r>
            <a:r>
              <a:rPr lang="en-GB" sz="2800" dirty="0" smtClean="0">
                <a:solidFill>
                  <a:srgbClr val="FF0000"/>
                </a:solidFill>
              </a:rPr>
              <a:t>K=20</a:t>
            </a:r>
            <a:r>
              <a:rPr lang="en-GB" sz="2800" dirty="0" smtClean="0"/>
              <a:t>)</a:t>
            </a:r>
          </a:p>
        </p:txBody>
      </p:sp>
      <p:graphicFrame>
        <p:nvGraphicFramePr>
          <p:cNvPr id="665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152563"/>
              </p:ext>
            </p:extLst>
          </p:nvPr>
        </p:nvGraphicFramePr>
        <p:xfrm>
          <a:off x="2297113" y="1340768"/>
          <a:ext cx="534352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21" name="Equation" r:id="rId3" imgW="1612800" imgH="253800" progId="Equation.3">
                  <p:embed/>
                </p:oleObj>
              </mc:Choice>
              <mc:Fallback>
                <p:oleObj name="Equation" r:id="rId3" imgW="16128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7113" y="1340768"/>
                        <a:ext cx="5343525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-324544" y="2264016"/>
            <a:ext cx="8496944" cy="60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971550" lvl="1" indent="-514350" algn="just">
              <a:spcBef>
                <a:spcPct val="20000"/>
              </a:spcBef>
              <a:buFont typeface="+mj-lt"/>
              <a:buAutoNum type="arabicPeriod" startAt="2"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Derivative Factor (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</p:txBody>
      </p:sp>
      <p:graphicFrame>
        <p:nvGraphicFramePr>
          <p:cNvPr id="665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516739"/>
              </p:ext>
            </p:extLst>
          </p:nvPr>
        </p:nvGraphicFramePr>
        <p:xfrm>
          <a:off x="2303463" y="2984054"/>
          <a:ext cx="551338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22" name="Equation" r:id="rId5" imgW="1854000" imgH="228600" progId="Equation.3">
                  <p:embed/>
                </p:oleObj>
              </mc:Choice>
              <mc:Fallback>
                <p:oleObj name="Equation" r:id="rId5" imgW="1854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3463" y="2984054"/>
                        <a:ext cx="5513387" cy="58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-324544" y="3789040"/>
            <a:ext cx="849694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971550" lvl="1" indent="-514350" algn="just">
              <a:spcBef>
                <a:spcPct val="20000"/>
              </a:spcBef>
              <a:buFont typeface="+mj-lt"/>
              <a:buAutoNum type="arabicPeriod" startAt="3"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First-order pole (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s+10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65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34437"/>
              </p:ext>
            </p:extLst>
          </p:nvPr>
        </p:nvGraphicFramePr>
        <p:xfrm>
          <a:off x="0" y="4523581"/>
          <a:ext cx="9066213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23" name="Equation" r:id="rId7" imgW="3047760" imgH="469800" progId="Equation.3">
                  <p:embed/>
                </p:oleObj>
              </mc:Choice>
              <mc:Fallback>
                <p:oleObj name="Equation" r:id="rId7" imgW="30477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23581"/>
                        <a:ext cx="9066213" cy="120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23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048"/>
            <a:ext cx="8229600" cy="6149280"/>
          </a:xfrm>
        </p:spPr>
        <p:txBody>
          <a:bodyPr>
            <a:normAutofit/>
          </a:bodyPr>
          <a:lstStyle/>
          <a:p>
            <a:r>
              <a:rPr lang="en-CA" dirty="0" smtClean="0"/>
              <a:t>20</a:t>
            </a:r>
          </a:p>
          <a:p>
            <a:endParaRPr lang="en-CA" dirty="0" smtClean="0"/>
          </a:p>
          <a:p>
            <a:r>
              <a:rPr lang="en-CA" dirty="0" smtClean="0"/>
              <a:t>s</a:t>
            </a:r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1/(s+10)</a:t>
            </a:r>
          </a:p>
          <a:p>
            <a:endParaRPr lang="en-CA" dirty="0"/>
          </a:p>
          <a:p>
            <a:r>
              <a:rPr lang="en-CA" sz="4000" b="1" dirty="0" smtClean="0"/>
              <a:t>The sum: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17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734678"/>
              </p:ext>
            </p:extLst>
          </p:nvPr>
        </p:nvGraphicFramePr>
        <p:xfrm>
          <a:off x="6871817" y="2153759"/>
          <a:ext cx="2135262" cy="788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35" name="Equation" r:id="rId3" imgW="837836" imgH="355446" progId="Equation.3">
                  <p:embed/>
                </p:oleObj>
              </mc:Choice>
              <mc:Fallback>
                <p:oleObj name="Equation" r:id="rId3" imgW="837836" imgH="35544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1817" y="2153759"/>
                        <a:ext cx="2135262" cy="78856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3059832" y="620688"/>
            <a:ext cx="4392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83768" y="188640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smtClean="0"/>
              <a:t>26 dB</a:t>
            </a:r>
            <a:endParaRPr lang="en-CA" sz="2400" b="1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987824" y="980728"/>
            <a:ext cx="4392488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55776" y="5620598"/>
            <a:ext cx="1504194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20 db/decade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572000" y="1772816"/>
            <a:ext cx="144016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3059832" y="1772816"/>
            <a:ext cx="1368152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67944" y="638132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 smtClean="0"/>
              <a:t>1 rad/sec</a:t>
            </a:r>
            <a:endParaRPr lang="en-CA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483768" y="1311151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smtClean="0"/>
              <a:t>0 dB</a:t>
            </a:r>
            <a:endParaRPr lang="en-CA" sz="2400" b="1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884752" y="3429000"/>
            <a:ext cx="27604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69536" y="3442648"/>
            <a:ext cx="1642536" cy="733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66215" y="2956882"/>
            <a:ext cx="1295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 smtClean="0"/>
              <a:t>10 rad/sec</a:t>
            </a:r>
            <a:endParaRPr lang="en-CA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740214" y="3563724"/>
            <a:ext cx="1574726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-20 db/decade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987824" y="5460032"/>
            <a:ext cx="2667356" cy="77728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668828" y="5472520"/>
            <a:ext cx="1643244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555776" y="2895327"/>
            <a:ext cx="997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smtClean="0"/>
              <a:t>-20 dB</a:t>
            </a:r>
            <a:endParaRPr lang="en-CA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040704" y="5229200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smtClean="0"/>
              <a:t>6 dB</a:t>
            </a:r>
            <a:endParaRPr lang="en-CA" sz="2400" b="1" dirty="0"/>
          </a:p>
        </p:txBody>
      </p:sp>
      <p:sp>
        <p:nvSpPr>
          <p:cNvPr id="33" name="Oval 32"/>
          <p:cNvSpPr/>
          <p:nvPr/>
        </p:nvSpPr>
        <p:spPr>
          <a:xfrm>
            <a:off x="4572000" y="5733256"/>
            <a:ext cx="144016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TextBox 33"/>
          <p:cNvSpPr txBox="1"/>
          <p:nvPr/>
        </p:nvSpPr>
        <p:spPr>
          <a:xfrm>
            <a:off x="6281169" y="5013176"/>
            <a:ext cx="1387175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0 </a:t>
            </a:r>
            <a:r>
              <a:rPr lang="en-GB" b="1" dirty="0" err="1" smtClean="0">
                <a:solidFill>
                  <a:srgbClr val="FF0000"/>
                </a:solidFill>
              </a:rPr>
              <a:t>db</a:t>
            </a:r>
            <a:r>
              <a:rPr lang="en-GB" b="1" dirty="0" smtClean="0">
                <a:solidFill>
                  <a:srgbClr val="FF0000"/>
                </a:solidFill>
              </a:rPr>
              <a:t>/decade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40014" y="980728"/>
            <a:ext cx="1504194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20 db/decade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644008" y="44624"/>
            <a:ext cx="0" cy="63653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652120" y="73224"/>
            <a:ext cx="0" cy="63653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904800" y="5013176"/>
            <a:ext cx="8435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b="1" dirty="0" smtClean="0"/>
              <a:t>26 dB</a:t>
            </a:r>
            <a:endParaRPr lang="en-CA" sz="2200" b="1" dirty="0"/>
          </a:p>
        </p:txBody>
      </p:sp>
      <p:sp>
        <p:nvSpPr>
          <p:cNvPr id="32" name="Oval 31"/>
          <p:cNvSpPr/>
          <p:nvPr/>
        </p:nvSpPr>
        <p:spPr>
          <a:xfrm>
            <a:off x="5593760" y="5445224"/>
            <a:ext cx="144016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2483768" y="5013176"/>
            <a:ext cx="5328592" cy="1768262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TextBox 35"/>
          <p:cNvSpPr txBox="1"/>
          <p:nvPr/>
        </p:nvSpPr>
        <p:spPr>
          <a:xfrm>
            <a:off x="5292079" y="6399618"/>
            <a:ext cx="1570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 smtClean="0"/>
              <a:t>10 rad/sec</a:t>
            </a:r>
            <a:endParaRPr lang="en-CA" sz="2000" b="1" dirty="0"/>
          </a:p>
        </p:txBody>
      </p:sp>
    </p:spTree>
    <p:extLst>
      <p:ext uri="{BB962C8B-B14F-4D97-AF65-F5344CB8AC3E}">
        <p14:creationId xmlns:p14="http://schemas.microsoft.com/office/powerpoint/2010/main" val="137649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34" grpId="0"/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3" cstate="print"/>
          <a:srcRect l="8151" t="6721" r="8151"/>
          <a:stretch>
            <a:fillRect/>
          </a:stretch>
        </p:blipFill>
        <p:spPr bwMode="auto">
          <a:xfrm>
            <a:off x="467544" y="44624"/>
            <a:ext cx="8136904" cy="680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Group 6"/>
          <p:cNvGrpSpPr/>
          <p:nvPr/>
        </p:nvGrpSpPr>
        <p:grpSpPr>
          <a:xfrm>
            <a:off x="1187624" y="634336"/>
            <a:ext cx="7272808" cy="2304256"/>
            <a:chOff x="1187624" y="634336"/>
            <a:chExt cx="7272808" cy="2304256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1187624" y="634336"/>
              <a:ext cx="3672408" cy="230425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4860032" y="647984"/>
              <a:ext cx="36004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18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586369"/>
              </p:ext>
            </p:extLst>
          </p:nvPr>
        </p:nvGraphicFramePr>
        <p:xfrm>
          <a:off x="5292080" y="1988840"/>
          <a:ext cx="1865312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22" name="Equation" r:id="rId4" imgW="837836" imgH="355446" progId="Equation.3">
                  <p:embed/>
                </p:oleObj>
              </mc:Choice>
              <mc:Fallback>
                <p:oleObj name="Equation" r:id="rId4" imgW="837836" imgH="35544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1988840"/>
                        <a:ext cx="1865312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More examples to try on your own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Draw the Bode </a:t>
            </a:r>
            <a:r>
              <a:rPr lang="en-GB" b="1" dirty="0"/>
              <a:t>magnitude</a:t>
            </a:r>
            <a:r>
              <a:rPr lang="en-GB" dirty="0"/>
              <a:t> Plot of following Transfer function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Remember to determine the corner frequency for each factor and the trick of adding the slopes.</a:t>
            </a:r>
            <a:endParaRPr lang="en-GB" dirty="0">
              <a:solidFill>
                <a:srgbClr val="FF0000"/>
              </a:solidFill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19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807957"/>
              </p:ext>
            </p:extLst>
          </p:nvPr>
        </p:nvGraphicFramePr>
        <p:xfrm>
          <a:off x="2555776" y="2060848"/>
          <a:ext cx="4045124" cy="2878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85" name="Equation" r:id="rId3" imgW="1600200" imgH="1307880" progId="Equation.3">
                  <p:embed/>
                </p:oleObj>
              </mc:Choice>
              <mc:Fallback>
                <p:oleObj name="Equation" r:id="rId3" imgW="1600200" imgH="13078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060848"/>
                        <a:ext cx="4045124" cy="28782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632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994122"/>
          </a:xfrm>
        </p:spPr>
        <p:txBody>
          <a:bodyPr>
            <a:normAutofit/>
          </a:bodyPr>
          <a:lstStyle/>
          <a:p>
            <a:r>
              <a:rPr lang="en-GB" b="1" dirty="0" smtClean="0"/>
              <a:t>Frequency Response Analysis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GB" sz="2600" dirty="0" smtClean="0"/>
              <a:t>In steady </a:t>
            </a:r>
            <a:r>
              <a:rPr lang="en-GB" sz="2600" dirty="0"/>
              <a:t>state, sinusoidal inputs to a linear system generate sinusoidal responses of the same frequency. </a:t>
            </a:r>
          </a:p>
          <a:p>
            <a:pPr marL="0" indent="0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600" b="1" dirty="0" smtClean="0"/>
              <a:t>		</a:t>
            </a:r>
            <a:r>
              <a:rPr lang="en-US" sz="2600" b="1" dirty="0"/>
              <a:t>	Sine in  </a:t>
            </a:r>
            <a:r>
              <a:rPr lang="en-US" sz="2600" b="1" dirty="0">
                <a:sym typeface="Symbol" pitchFamily="18" charset="2"/>
              </a:rPr>
              <a:t>  sine out</a:t>
            </a:r>
          </a:p>
          <a:p>
            <a:pPr algn="just">
              <a:spcAft>
                <a:spcPts val="600"/>
              </a:spcAft>
            </a:pPr>
            <a:r>
              <a:rPr lang="en-GB" sz="2600" dirty="0"/>
              <a:t>However, both amplitude and phase shift angle of input and output are different. </a:t>
            </a:r>
          </a:p>
          <a:p>
            <a:pPr algn="just">
              <a:spcAft>
                <a:spcPts val="600"/>
              </a:spcAft>
            </a:pPr>
            <a:r>
              <a:rPr lang="en-GB" sz="2600" dirty="0"/>
              <a:t>These differences are functions of frequency.</a:t>
            </a:r>
          </a:p>
          <a:p>
            <a:pPr algn="just">
              <a:spcAft>
                <a:spcPts val="600"/>
              </a:spcAft>
            </a:pPr>
            <a:r>
              <a:rPr lang="en-GB" sz="2600" dirty="0" smtClean="0"/>
              <a:t>In frequency response analysis, </a:t>
            </a:r>
            <a:r>
              <a:rPr lang="en-GB" sz="2600" dirty="0"/>
              <a:t>the frequency of the input signal is varied over a certain range and the resulting response is studied</a:t>
            </a:r>
            <a:r>
              <a:rPr lang="en-GB" sz="2600" dirty="0" smtClean="0"/>
              <a:t>.</a:t>
            </a:r>
            <a:endParaRPr lang="en-GB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en-CA" b="1" dirty="0" smtClean="0"/>
              <a:t>Bode plot and relative stability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4847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 smtClean="0"/>
              <a:t>As we have seen before, root locus can be used to design compensators. Bode plot is another important tool which can be used for this purpose.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 smtClean="0"/>
              <a:t>However, what we are interested in now is to use Bode plot to determine the relative stability of a given system.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 smtClean="0"/>
              <a:t>Remember that two systems may be stable, but one is more stable than the other.  </a:t>
            </a: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9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5786"/>
            <a:ext cx="8229600" cy="868958"/>
          </a:xfrm>
        </p:spPr>
        <p:txBody>
          <a:bodyPr/>
          <a:lstStyle/>
          <a:p>
            <a:r>
              <a:rPr lang="en-GB" b="1" dirty="0" smtClean="0"/>
              <a:t>Relative Stability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640960" cy="5112568"/>
          </a:xfrm>
        </p:spPr>
        <p:txBody>
          <a:bodyPr>
            <a:normAutofit/>
          </a:bodyPr>
          <a:lstStyle/>
          <a:p>
            <a:pPr marL="355600" lvl="1" indent="-355600" algn="just">
              <a:buClr>
                <a:schemeClr val="tx1"/>
              </a:buClr>
              <a:buFont typeface="Wingdings" pitchFamily="2" charset="2"/>
              <a:buChar char="q"/>
            </a:pPr>
            <a:r>
              <a:rPr lang="en-GB" sz="2600" dirty="0" smtClean="0">
                <a:solidFill>
                  <a:srgbClr val="FF0000"/>
                </a:solidFill>
              </a:rPr>
              <a:t>Phase crossover frequency (</a:t>
            </a:r>
            <a:r>
              <a:rPr lang="el-GR" sz="2600" dirty="0" smtClean="0">
                <a:solidFill>
                  <a:srgbClr val="FF0000"/>
                </a:solidFill>
              </a:rPr>
              <a:t>ω</a:t>
            </a:r>
            <a:r>
              <a:rPr lang="en-GB" sz="2600" baseline="-25000" dirty="0" smtClean="0">
                <a:solidFill>
                  <a:srgbClr val="FF0000"/>
                </a:solidFill>
              </a:rPr>
              <a:t>p</a:t>
            </a:r>
            <a:r>
              <a:rPr lang="en-GB" sz="2600" dirty="0" smtClean="0">
                <a:solidFill>
                  <a:srgbClr val="FF0000"/>
                </a:solidFill>
              </a:rPr>
              <a:t>) </a:t>
            </a:r>
            <a:r>
              <a:rPr lang="en-GB" sz="2600" dirty="0" smtClean="0"/>
              <a:t>is the frequency at which the phase angle of the open-loop transfer function = –180°.</a:t>
            </a:r>
          </a:p>
          <a:p>
            <a:pPr marL="355600" lvl="1" indent="-355600" algn="just">
              <a:buClr>
                <a:schemeClr val="tx1"/>
              </a:buClr>
              <a:buNone/>
            </a:pPr>
            <a:endParaRPr lang="en-GB" sz="1000" dirty="0" smtClean="0"/>
          </a:p>
          <a:p>
            <a:pPr marL="355600" lvl="1" indent="-355600" algn="just">
              <a:buClr>
                <a:schemeClr val="tx1"/>
              </a:buClr>
              <a:buFont typeface="Wingdings" pitchFamily="2" charset="2"/>
              <a:buChar char="q"/>
            </a:pPr>
            <a:r>
              <a:rPr lang="en-GB" sz="2600" dirty="0" smtClean="0">
                <a:solidFill>
                  <a:srgbClr val="FF0000"/>
                </a:solidFill>
              </a:rPr>
              <a:t>The gain crossover frequency (</a:t>
            </a:r>
            <a:r>
              <a:rPr lang="el-GR" sz="2600" dirty="0" smtClean="0">
                <a:solidFill>
                  <a:srgbClr val="FF0000"/>
                </a:solidFill>
              </a:rPr>
              <a:t>ω</a:t>
            </a:r>
            <a:r>
              <a:rPr lang="en-GB" sz="2600" baseline="-25000" dirty="0" smtClean="0">
                <a:solidFill>
                  <a:srgbClr val="FF0000"/>
                </a:solidFill>
              </a:rPr>
              <a:t>g</a:t>
            </a:r>
            <a:r>
              <a:rPr lang="en-GB" sz="2600" dirty="0" smtClean="0">
                <a:solidFill>
                  <a:srgbClr val="FF0000"/>
                </a:solidFill>
              </a:rPr>
              <a:t>)</a:t>
            </a:r>
            <a:r>
              <a:rPr lang="en-GB" sz="2600" dirty="0" smtClean="0"/>
              <a:t> is the frequency at which the magnitude of the open loop transfer function = unity.</a:t>
            </a:r>
          </a:p>
          <a:p>
            <a:pPr marL="355600" lvl="1" indent="-355600" algn="just">
              <a:buClr>
                <a:schemeClr val="tx1"/>
              </a:buClr>
              <a:buNone/>
            </a:pPr>
            <a:endParaRPr lang="en-GB" sz="1000" dirty="0" smtClean="0"/>
          </a:p>
          <a:p>
            <a:pPr marL="355600" indent="-355600" algn="just">
              <a:buClr>
                <a:schemeClr val="tx1"/>
              </a:buClr>
              <a:buFont typeface="Wingdings" pitchFamily="2" charset="2"/>
              <a:buChar char="q"/>
            </a:pPr>
            <a:r>
              <a:rPr lang="en-GB" sz="2600" dirty="0" smtClean="0"/>
              <a:t>The </a:t>
            </a:r>
            <a:r>
              <a:rPr lang="en-GB" sz="2600" dirty="0" smtClean="0">
                <a:solidFill>
                  <a:srgbClr val="FF0000"/>
                </a:solidFill>
              </a:rPr>
              <a:t>gain margin (K</a:t>
            </a:r>
            <a:r>
              <a:rPr lang="en-GB" sz="2600" baseline="-25000" dirty="0" smtClean="0">
                <a:solidFill>
                  <a:srgbClr val="FF0000"/>
                </a:solidFill>
              </a:rPr>
              <a:t>g</a:t>
            </a:r>
            <a:r>
              <a:rPr lang="en-GB" sz="2600" dirty="0" smtClean="0">
                <a:solidFill>
                  <a:srgbClr val="FF0000"/>
                </a:solidFill>
              </a:rPr>
              <a:t>) </a:t>
            </a:r>
            <a:r>
              <a:rPr lang="en-GB" sz="2600" dirty="0" smtClean="0"/>
              <a:t>is the reciprocal of the magnitude of G(j</a:t>
            </a:r>
            <a:r>
              <a:rPr lang="el-GR" sz="2600" dirty="0" smtClean="0"/>
              <a:t>ω</a:t>
            </a:r>
            <a:r>
              <a:rPr lang="en-GB" sz="2600" dirty="0" smtClean="0"/>
              <a:t>) at the phase cross over frequency.</a:t>
            </a:r>
          </a:p>
          <a:p>
            <a:pPr marL="355600" indent="-355600" algn="just">
              <a:buClr>
                <a:schemeClr val="tx1"/>
              </a:buClr>
              <a:buNone/>
            </a:pPr>
            <a:endParaRPr lang="en-GB" sz="1000" dirty="0" smtClean="0"/>
          </a:p>
          <a:p>
            <a:pPr marL="355600" indent="-355600" algn="just">
              <a:buClr>
                <a:schemeClr val="tx1"/>
              </a:buClr>
              <a:buNone/>
            </a:pPr>
            <a:endParaRPr lang="en-GB" sz="1000" dirty="0" smtClean="0"/>
          </a:p>
          <a:p>
            <a:pPr marL="355600" indent="-355600" algn="just">
              <a:buClr>
                <a:schemeClr val="tx1"/>
              </a:buClr>
              <a:buNone/>
            </a:pPr>
            <a:endParaRPr lang="en-GB" sz="1000" dirty="0" smtClean="0"/>
          </a:p>
          <a:p>
            <a:pPr marL="355600" indent="-355600" algn="just">
              <a:buClr>
                <a:schemeClr val="tx1"/>
              </a:buClr>
              <a:buNone/>
            </a:pPr>
            <a:endParaRPr lang="en-GB" sz="1000" dirty="0" smtClean="0"/>
          </a:p>
          <a:p>
            <a:pPr marL="355600" lvl="1" indent="-355600" algn="just">
              <a:buClr>
                <a:schemeClr val="tx1"/>
              </a:buClr>
              <a:buFont typeface="Wingdings" pitchFamily="2" charset="2"/>
              <a:buChar char="q"/>
            </a:pPr>
            <a:r>
              <a:rPr lang="en-GB" sz="2600" dirty="0" smtClean="0"/>
              <a:t>The </a:t>
            </a:r>
            <a:r>
              <a:rPr lang="en-GB" sz="2600" dirty="0" smtClean="0">
                <a:solidFill>
                  <a:srgbClr val="FF0000"/>
                </a:solidFill>
              </a:rPr>
              <a:t>phase margin (</a:t>
            </a:r>
            <a:r>
              <a:rPr lang="el-GR" sz="2600" dirty="0" smtClean="0">
                <a:solidFill>
                  <a:srgbClr val="FF0000"/>
                </a:solidFill>
              </a:rPr>
              <a:t>γ</a:t>
            </a:r>
            <a:r>
              <a:rPr lang="en-GB" sz="2600" dirty="0" smtClean="0">
                <a:solidFill>
                  <a:srgbClr val="FF0000"/>
                </a:solidFill>
              </a:rPr>
              <a:t>) </a:t>
            </a:r>
            <a:r>
              <a:rPr lang="en-GB" sz="2600" dirty="0" smtClean="0"/>
              <a:t>is that amount of additional phase lag at the gain crossover frequency </a:t>
            </a:r>
            <a:r>
              <a:rPr lang="en-GB" sz="2600" dirty="0">
                <a:solidFill>
                  <a:srgbClr val="FF0000"/>
                </a:solidFill>
              </a:rPr>
              <a:t>(</a:t>
            </a:r>
            <a:r>
              <a:rPr lang="el-GR" sz="2600" dirty="0">
                <a:solidFill>
                  <a:srgbClr val="FF0000"/>
                </a:solidFill>
              </a:rPr>
              <a:t>ω</a:t>
            </a:r>
            <a:r>
              <a:rPr lang="en-GB" sz="2600" baseline="-25000" dirty="0">
                <a:solidFill>
                  <a:srgbClr val="FF0000"/>
                </a:solidFill>
              </a:rPr>
              <a:t>g</a:t>
            </a:r>
            <a:r>
              <a:rPr lang="en-GB" sz="2600" dirty="0">
                <a:solidFill>
                  <a:srgbClr val="FF0000"/>
                </a:solidFill>
              </a:rPr>
              <a:t>)</a:t>
            </a:r>
            <a:r>
              <a:rPr lang="en-GB" sz="2600" dirty="0" smtClean="0"/>
              <a:t> required to bring the system to the verge of instability.</a:t>
            </a:r>
          </a:p>
          <a:p>
            <a:pPr marL="355600" indent="-355600" algn="just">
              <a:buClr>
                <a:schemeClr val="tx1"/>
              </a:buClr>
              <a:buFont typeface="Wingdings" pitchFamily="2" charset="2"/>
              <a:buChar char="q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21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05997285"/>
              </p:ext>
            </p:extLst>
          </p:nvPr>
        </p:nvGraphicFramePr>
        <p:xfrm>
          <a:off x="1382713" y="4221088"/>
          <a:ext cx="153987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55" name="Equation" r:id="rId3" imgW="927000" imgH="469800" progId="Equation.3">
                  <p:embed/>
                </p:oleObj>
              </mc:Choice>
              <mc:Fallback>
                <p:oleObj name="Equation" r:id="rId3" imgW="927000" imgH="469800" progId="Equation.3">
                  <p:embed/>
                  <p:pic>
                    <p:nvPicPr>
                      <p:cNvPr id="0" name="Content Placeholder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4221088"/>
                        <a:ext cx="1539875" cy="7810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21019312"/>
              </p:ext>
            </p:extLst>
          </p:nvPr>
        </p:nvGraphicFramePr>
        <p:xfrm>
          <a:off x="3871913" y="4221088"/>
          <a:ext cx="3668712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56" name="Equation" r:id="rId5" imgW="2209680" imgH="469800" progId="Equation.3">
                  <p:embed/>
                </p:oleObj>
              </mc:Choice>
              <mc:Fallback>
                <p:oleObj name="Equation" r:id="rId5" imgW="2209680" imgH="4698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913" y="4221088"/>
                        <a:ext cx="3668712" cy="7810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03" y="1829167"/>
            <a:ext cx="8509069" cy="41921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848" y="404664"/>
            <a:ext cx="8229600" cy="868958"/>
          </a:xfrm>
        </p:spPr>
        <p:txBody>
          <a:bodyPr/>
          <a:lstStyle/>
          <a:p>
            <a:r>
              <a:rPr lang="en-GB" b="1" dirty="0" smtClean="0"/>
              <a:t>Relative Stability</a:t>
            </a:r>
            <a:endParaRPr lang="en-GB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11760" y="3701375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000" b="1" dirty="0">
                <a:cs typeface="Times New Roman" pitchFamily="18" charset="0"/>
              </a:rPr>
              <a:t>ω</a:t>
            </a:r>
            <a:r>
              <a:rPr lang="en-US" sz="2000" b="1" baseline="-25000" dirty="0">
                <a:cs typeface="Times New Roman" pitchFamily="18" charset="0"/>
              </a:rPr>
              <a:t>g</a:t>
            </a:r>
            <a:endParaRPr lang="el-GR" sz="2000" b="1" baseline="-25000" dirty="0">
              <a:cs typeface="Times New Roman" pitchFamily="18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871104" y="3701375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000" b="1" dirty="0" smtClean="0">
                <a:cs typeface="Times New Roman" pitchFamily="18" charset="0"/>
              </a:rPr>
              <a:t>ω</a:t>
            </a:r>
            <a:r>
              <a:rPr lang="en-US" sz="2000" b="1" baseline="-25000" dirty="0" smtClean="0">
                <a:cs typeface="Times New Roman" pitchFamily="18" charset="0"/>
              </a:rPr>
              <a:t>p</a:t>
            </a:r>
            <a:endParaRPr lang="el-GR" sz="2000" b="1" baseline="-250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Relative Stability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093915"/>
          </a:xfrm>
        </p:spPr>
        <p:txBody>
          <a:bodyPr/>
          <a:lstStyle/>
          <a:p>
            <a:r>
              <a:rPr lang="en-CA" dirty="0" smtClean="0"/>
              <a:t>The higher the gain margin and phase margin, the more stable is the system.</a:t>
            </a:r>
          </a:p>
          <a:p>
            <a:endParaRPr lang="en-CA" dirty="0"/>
          </a:p>
          <a:p>
            <a:r>
              <a:rPr lang="en-CA" dirty="0" smtClean="0"/>
              <a:t>If the gain margin or phase margin are negative, the system is unstable.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94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399802"/>
            <a:ext cx="8229600" cy="1012974"/>
          </a:xfrm>
        </p:spPr>
        <p:txBody>
          <a:bodyPr/>
          <a:lstStyle/>
          <a:p>
            <a:r>
              <a:rPr lang="en-GB" b="1" dirty="0" smtClean="0"/>
              <a:t>Example 5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568952" cy="4536504"/>
          </a:xfrm>
        </p:spPr>
        <p:txBody>
          <a:bodyPr>
            <a:normAutofit/>
          </a:bodyPr>
          <a:lstStyle/>
          <a:p>
            <a:pPr algn="just"/>
            <a:r>
              <a:rPr lang="en-GB" sz="2800" dirty="0" smtClean="0"/>
              <a:t>Obtain the phase and gain margins of the system shown in following figure for the two cases: </a:t>
            </a:r>
            <a:r>
              <a:rPr lang="en-GB" sz="2800" i="1" dirty="0" smtClean="0">
                <a:solidFill>
                  <a:srgbClr val="FF0000"/>
                </a:solidFill>
              </a:rPr>
              <a:t>K </a:t>
            </a:r>
            <a:r>
              <a:rPr lang="en-GB" sz="2800" dirty="0" smtClean="0">
                <a:solidFill>
                  <a:srgbClr val="FF0000"/>
                </a:solidFill>
              </a:rPr>
              <a:t>= 10</a:t>
            </a:r>
            <a:r>
              <a:rPr lang="en-GB" sz="2800" dirty="0" smtClean="0"/>
              <a:t> and </a:t>
            </a:r>
            <a:r>
              <a:rPr lang="en-GB" sz="2800" i="1" dirty="0" smtClean="0">
                <a:solidFill>
                  <a:srgbClr val="FF0000"/>
                </a:solidFill>
              </a:rPr>
              <a:t>K </a:t>
            </a:r>
            <a:r>
              <a:rPr lang="en-GB" sz="2800" dirty="0" smtClean="0">
                <a:solidFill>
                  <a:srgbClr val="FF0000"/>
                </a:solidFill>
              </a:rPr>
              <a:t>= 100</a:t>
            </a:r>
            <a:r>
              <a:rPr lang="en-GB" sz="2800" dirty="0" smtClean="0"/>
              <a:t>.</a:t>
            </a:r>
          </a:p>
          <a:p>
            <a:pPr algn="just"/>
            <a:endParaRPr lang="en-GB" sz="2800" dirty="0"/>
          </a:p>
          <a:p>
            <a:pPr algn="just"/>
            <a:endParaRPr lang="en-GB" sz="2800" dirty="0" smtClean="0"/>
          </a:p>
          <a:p>
            <a:pPr algn="just"/>
            <a:endParaRPr lang="en-GB" sz="2800" dirty="0"/>
          </a:p>
          <a:p>
            <a:pPr algn="just"/>
            <a:endParaRPr lang="en-GB" sz="2800" dirty="0" smtClean="0"/>
          </a:p>
          <a:p>
            <a:pPr algn="just"/>
            <a:r>
              <a:rPr lang="en-GB" sz="2800" dirty="0" smtClean="0">
                <a:solidFill>
                  <a:srgbClr val="FF0000"/>
                </a:solidFill>
              </a:rPr>
              <a:t>Note that in the exam you will be given the phase plot and you are required to plot the magnitude plot only.</a:t>
            </a:r>
            <a:endParaRPr lang="en-GB" sz="2800" dirty="0">
              <a:solidFill>
                <a:srgbClr val="FF0000"/>
              </a:solidFill>
            </a:endParaRPr>
          </a:p>
        </p:txBody>
      </p:sp>
      <p:pic>
        <p:nvPicPr>
          <p:cNvPr id="1034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000144"/>
            <a:ext cx="5522193" cy="1797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5958518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195736" y="755412"/>
            <a:ext cx="201622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CA" dirty="0" smtClean="0"/>
              <a:t>System is stable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6804248" y="733640"/>
            <a:ext cx="201622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 smtClean="0"/>
              <a:t>System is unstable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04800" y="297359"/>
            <a:ext cx="8763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400" b="1" dirty="0" smtClean="0"/>
              <a:t>Frequency response  </a:t>
            </a:r>
            <a:endParaRPr lang="en-US" sz="44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9ECC-96D4-4F5B-8A94-48C6300AC18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71600"/>
            <a:ext cx="4724400" cy="5113716"/>
          </a:xfrm>
          <a:prstGeom prst="rect">
            <a:avLst/>
          </a:prstGeom>
        </p:spPr>
      </p:pic>
      <p:sp>
        <p:nvSpPr>
          <p:cNvPr id="5" name="Right Brace 4"/>
          <p:cNvSpPr/>
          <p:nvPr/>
        </p:nvSpPr>
        <p:spPr bwMode="auto">
          <a:xfrm>
            <a:off x="5181600" y="1371600"/>
            <a:ext cx="571500" cy="1066800"/>
          </a:xfrm>
          <a:prstGeom prst="rightBrace">
            <a:avLst/>
          </a:prstGeom>
          <a:noFill/>
          <a:ln w="508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ight Brace 22"/>
          <p:cNvSpPr/>
          <p:nvPr/>
        </p:nvSpPr>
        <p:spPr bwMode="auto">
          <a:xfrm>
            <a:off x="5181600" y="2619702"/>
            <a:ext cx="571500" cy="3628698"/>
          </a:xfrm>
          <a:prstGeom prst="rightBrace">
            <a:avLst/>
          </a:prstGeom>
          <a:noFill/>
          <a:ln w="508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51634" y="1499671"/>
            <a:ext cx="20337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Time-domain </a:t>
            </a:r>
          </a:p>
          <a:p>
            <a:r>
              <a:rPr lang="en-US" b="1" dirty="0"/>
              <a:t>behavior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864770" y="3285808"/>
            <a:ext cx="317138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2238" indent="-122238" algn="l"/>
            <a:r>
              <a:rPr lang="en-US" b="1" u="sng" dirty="0">
                <a:solidFill>
                  <a:schemeClr val="accent2"/>
                </a:solidFill>
              </a:rPr>
              <a:t>Bode Plot - Shows </a:t>
            </a:r>
          </a:p>
          <a:p>
            <a:pPr marL="122238" indent="-122238" algn="l"/>
            <a:r>
              <a:rPr lang="en-US" b="1" u="sng" dirty="0" smtClean="0">
                <a:solidFill>
                  <a:schemeClr val="accent2"/>
                </a:solidFill>
              </a:rPr>
              <a:t>response </a:t>
            </a:r>
            <a:r>
              <a:rPr lang="en-US" b="1" u="sng" dirty="0">
                <a:solidFill>
                  <a:schemeClr val="accent2"/>
                </a:solidFill>
              </a:rPr>
              <a:t>for </a:t>
            </a:r>
          </a:p>
          <a:p>
            <a:pPr marL="122238" indent="-122238" algn="l"/>
            <a:r>
              <a:rPr lang="en-US" b="1" u="sng" dirty="0">
                <a:solidFill>
                  <a:schemeClr val="accent2"/>
                </a:solidFill>
              </a:rPr>
              <a:t>a range of frequencies</a:t>
            </a:r>
            <a:endParaRPr lang="en-US" b="1" dirty="0"/>
          </a:p>
          <a:p>
            <a:pPr marL="122238" indent="-122238" algn="l"/>
            <a:endParaRPr lang="en-US" b="1" dirty="0"/>
          </a:p>
          <a:p>
            <a:pPr marL="122238" indent="-122238" algn="l">
              <a:buFontTx/>
              <a:buChar char="•"/>
            </a:pPr>
            <a:r>
              <a:rPr lang="en-US" b="1" dirty="0"/>
              <a:t>20 Log (AR) </a:t>
            </a:r>
            <a:r>
              <a:rPr lang="en-US" b="1" dirty="0" err="1"/>
              <a:t>vs</a:t>
            </a:r>
            <a:r>
              <a:rPr lang="en-US" b="1" dirty="0"/>
              <a:t> log(</a:t>
            </a:r>
            <a:r>
              <a:rPr lang="en-US" b="1" dirty="0">
                <a:sym typeface="Symbol" pitchFamily="18" charset="2"/>
              </a:rPr>
              <a:t>)</a:t>
            </a:r>
          </a:p>
          <a:p>
            <a:pPr marL="122238" indent="-122238" algn="l">
              <a:buFontTx/>
              <a:buChar char="•"/>
            </a:pPr>
            <a:r>
              <a:rPr lang="en-US" b="1" dirty="0">
                <a:sym typeface="Symbol" pitchFamily="18" charset="2"/>
              </a:rPr>
              <a:t>Phase angle </a:t>
            </a:r>
            <a:r>
              <a:rPr lang="en-US" b="1" dirty="0" err="1">
                <a:sym typeface="Symbol" pitchFamily="18" charset="2"/>
              </a:rPr>
              <a:t>vs</a:t>
            </a:r>
            <a:r>
              <a:rPr lang="en-US" b="1" dirty="0">
                <a:sym typeface="Symbol" pitchFamily="18" charset="2"/>
              </a:rPr>
              <a:t> log</a:t>
            </a:r>
            <a:r>
              <a:rPr lang="en-US" b="1" dirty="0"/>
              <a:t>(</a:t>
            </a:r>
            <a:r>
              <a:rPr lang="en-US" b="1" dirty="0">
                <a:sym typeface="Symbol" pitchFamily="18" charset="2"/>
              </a:rPr>
              <a:t></a:t>
            </a:r>
            <a:r>
              <a:rPr lang="en-US" b="1" dirty="0" smtClean="0">
                <a:sym typeface="Symbol" pitchFamily="18" charset="2"/>
              </a:rPr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9873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32656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smtClean="0"/>
              <a:t>How to </a:t>
            </a:r>
            <a:r>
              <a:rPr lang="en-US" sz="4000" b="1" dirty="0" smtClean="0">
                <a:solidFill>
                  <a:srgbClr val="FF0000"/>
                </a:solidFill>
              </a:rPr>
              <a:t>calculate</a:t>
            </a:r>
            <a:r>
              <a:rPr lang="en-US" sz="4000" b="1" dirty="0" smtClean="0"/>
              <a:t> frequency </a:t>
            </a:r>
            <a:r>
              <a:rPr lang="en-US" sz="4000" b="1" dirty="0"/>
              <a:t>response?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8648" y="1340768"/>
            <a:ext cx="8521824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800" dirty="0" smtClean="0"/>
              <a:t>At each frequency, the </a:t>
            </a:r>
            <a:r>
              <a:rPr lang="en-GB" sz="2800" dirty="0"/>
              <a:t>system </a:t>
            </a:r>
            <a:r>
              <a:rPr lang="en-GB" sz="2800" dirty="0" smtClean="0"/>
              <a:t>can </a:t>
            </a:r>
            <a:r>
              <a:rPr lang="en-GB" sz="2800" dirty="0"/>
              <a:t>be represented by a complex number</a:t>
            </a:r>
            <a:r>
              <a:rPr lang="en-GB" sz="2800" dirty="0" smtClean="0"/>
              <a:t>. Its magnitude is the gain and its angle is the phase shift between input and output.</a:t>
            </a:r>
            <a:endParaRPr lang="en-GB" sz="2800" dirty="0"/>
          </a:p>
          <a:p>
            <a:pPr marL="457200" indent="-457200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frequency response can be calculated from the transfer </a:t>
            </a:r>
            <a:r>
              <a:rPr lang="en-US" sz="2800" dirty="0" smtClean="0"/>
              <a:t>function </a:t>
            </a:r>
            <a:r>
              <a:rPr lang="en-US" sz="2800" b="1" dirty="0" smtClean="0"/>
              <a:t>G(s)</a:t>
            </a:r>
            <a:r>
              <a:rPr lang="en-US" sz="2800" dirty="0" smtClean="0"/>
              <a:t> </a:t>
            </a:r>
            <a:r>
              <a:rPr lang="en-US" sz="2800" dirty="0"/>
              <a:t>by setting </a:t>
            </a:r>
            <a:r>
              <a:rPr lang="en-US" sz="2800" b="1" dirty="0"/>
              <a:t>s = j</a:t>
            </a:r>
            <a:r>
              <a:rPr lang="en-US" sz="2800" b="1" dirty="0">
                <a:sym typeface="Symbol" pitchFamily="18" charset="2"/>
              </a:rPr>
              <a:t></a:t>
            </a:r>
            <a:r>
              <a:rPr lang="en-US" sz="2800" dirty="0">
                <a:sym typeface="Symbol" pitchFamily="18" charset="2"/>
              </a:rPr>
              <a:t>, </a:t>
            </a:r>
            <a:r>
              <a:rPr lang="en-US" sz="2800" dirty="0" smtClean="0">
                <a:sym typeface="Symbol" pitchFamily="18" charset="2"/>
              </a:rPr>
              <a:t>where </a:t>
            </a:r>
            <a:r>
              <a:rPr lang="en-US" sz="2800" dirty="0">
                <a:sym typeface="Symbol" pitchFamily="18" charset="2"/>
              </a:rPr>
              <a:t>= </a:t>
            </a:r>
            <a:r>
              <a:rPr lang="en-US" sz="2800" dirty="0" smtClean="0">
                <a:sym typeface="Symbol" pitchFamily="18" charset="2"/>
              </a:rPr>
              <a:t>frequency.</a:t>
            </a:r>
          </a:p>
          <a:p>
            <a:pPr marL="457200" indent="-457200" algn="l">
              <a:spcBef>
                <a:spcPct val="50000"/>
              </a:spcBef>
              <a:buFont typeface="Arial" pitchFamily="34" charset="0"/>
              <a:buChar char="•"/>
            </a:pPr>
            <a:endParaRPr lang="en-US" sz="2800" dirty="0">
              <a:sym typeface="Symbol" pitchFamily="18" charset="2"/>
            </a:endParaRPr>
          </a:p>
          <a:p>
            <a:pPr marL="457200" indent="-457200" algn="l">
              <a:spcBef>
                <a:spcPct val="50000"/>
              </a:spcBef>
              <a:buFont typeface="Arial" pitchFamily="34" charset="0"/>
              <a:buChar char="•"/>
            </a:pPr>
            <a:endParaRPr lang="en-US" sz="2800" dirty="0" smtClean="0">
              <a:sym typeface="Symbol" pitchFamily="18" charset="2"/>
            </a:endParaRPr>
          </a:p>
          <a:p>
            <a:pPr marL="342900" indent="-342900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800" dirty="0" smtClean="0"/>
              <a:t>In MATLAB, the commands </a:t>
            </a:r>
            <a:r>
              <a:rPr lang="en-US" sz="2800" b="1" dirty="0" smtClean="0"/>
              <a:t>abs</a:t>
            </a:r>
            <a:r>
              <a:rPr lang="en-US" sz="2800" dirty="0" smtClean="0"/>
              <a:t> and </a:t>
            </a:r>
            <a:r>
              <a:rPr lang="en-US" sz="2800" b="1" dirty="0"/>
              <a:t>angle</a:t>
            </a:r>
            <a:r>
              <a:rPr lang="en-US" sz="2800" dirty="0"/>
              <a:t> </a:t>
            </a:r>
            <a:r>
              <a:rPr lang="en-US" sz="2800" dirty="0" smtClean="0"/>
              <a:t>give </a:t>
            </a:r>
            <a:r>
              <a:rPr lang="en-US" sz="2800" dirty="0"/>
              <a:t>the magnitude </a:t>
            </a:r>
            <a:r>
              <a:rPr lang="en-US" sz="2800" dirty="0" smtClean="0"/>
              <a:t>and angle of </a:t>
            </a:r>
            <a:r>
              <a:rPr lang="en-US" sz="2800" dirty="0"/>
              <a:t>a complex </a:t>
            </a:r>
            <a:r>
              <a:rPr lang="en-US" sz="2800" dirty="0" smtClean="0"/>
              <a:t>number.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9ECC-96D4-4F5B-8A94-48C6300AC18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397461"/>
              </p:ext>
            </p:extLst>
          </p:nvPr>
        </p:nvGraphicFramePr>
        <p:xfrm>
          <a:off x="3044825" y="4039716"/>
          <a:ext cx="305435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98" name="Equation" r:id="rId3" imgW="1625400" imgH="711000" progId="Equation.3">
                  <p:embed/>
                </p:oleObj>
              </mc:Choice>
              <mc:Fallback>
                <p:oleObj name="Equation" r:id="rId3" imgW="16254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4825" y="4039716"/>
                        <a:ext cx="3054350" cy="13335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139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84" y="274638"/>
            <a:ext cx="8435280" cy="1143000"/>
          </a:xfrm>
        </p:spPr>
        <p:txBody>
          <a:bodyPr>
            <a:normAutofit/>
          </a:bodyPr>
          <a:lstStyle/>
          <a:p>
            <a:r>
              <a:rPr lang="en-GB" b="1" dirty="0"/>
              <a:t>Frequency Domain </a:t>
            </a:r>
            <a:r>
              <a:rPr lang="en-GB" b="1" dirty="0" smtClean="0"/>
              <a:t>Plots: Bode Plot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dirty="0" smtClean="0"/>
              <a:t>A Bode diagram consists of two graphs: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One is a plot of the logarithm of the magnitude of a sinusoidal transfer function. 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The other is a plot of the phase angle.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Both are plotted against the frequency on a logarithmic scale.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42670"/>
            <a:ext cx="9144001" cy="6598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6</a:t>
            </a:fld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1259632" y="2348880"/>
            <a:ext cx="3790329" cy="432048"/>
            <a:chOff x="1259632" y="2996952"/>
            <a:chExt cx="864096" cy="432048"/>
          </a:xfrm>
        </p:grpSpPr>
        <p:cxnSp>
          <p:nvCxnSpPr>
            <p:cNvPr id="7" name="Straight Arrow Connector 6"/>
            <p:cNvCxnSpPr/>
            <p:nvPr/>
          </p:nvCxnSpPr>
          <p:spPr>
            <a:xfrm flipH="1">
              <a:off x="1259632" y="3429000"/>
              <a:ext cx="864096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571535" y="2996952"/>
              <a:ext cx="246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FF0000"/>
                  </a:solidFill>
                </a:rPr>
                <a:t>Decade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192" y="274638"/>
            <a:ext cx="843528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Basic Factors of a Transfer Function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smtClean="0"/>
              <a:t>The basic factors that frequently occur in an arbitrary transfer function are</a:t>
            </a:r>
          </a:p>
          <a:p>
            <a:pPr marL="0" indent="0" algn="just">
              <a:buNone/>
            </a:pPr>
            <a:endParaRPr lang="en-GB" dirty="0" smtClean="0"/>
          </a:p>
          <a:p>
            <a:pPr marL="971550" lvl="1" indent="-514350" algn="just">
              <a:buFont typeface="+mj-lt"/>
              <a:buAutoNum type="arabicPeriod"/>
            </a:pPr>
            <a:r>
              <a:rPr lang="en-GB" dirty="0" smtClean="0"/>
              <a:t>Gain </a:t>
            </a:r>
            <a:r>
              <a:rPr lang="en-GB" b="1" i="1" dirty="0" smtClean="0"/>
              <a:t>K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n-GB" dirty="0" smtClean="0"/>
              <a:t>Integral and Derivative Factors </a:t>
            </a:r>
            <a:r>
              <a:rPr lang="en-GB" b="1" dirty="0" smtClean="0">
                <a:solidFill>
                  <a:srgbClr val="FF0000"/>
                </a:solidFill>
              </a:rPr>
              <a:t>(j</a:t>
            </a:r>
            <a:r>
              <a:rPr lang="el-GR" b="1" dirty="0" smtClean="0">
                <a:solidFill>
                  <a:srgbClr val="FF0000"/>
                </a:solidFill>
              </a:rPr>
              <a:t>ω</a:t>
            </a:r>
            <a:r>
              <a:rPr lang="en-GB" b="1" dirty="0" smtClean="0">
                <a:solidFill>
                  <a:srgbClr val="FF0000"/>
                </a:solidFill>
              </a:rPr>
              <a:t>)</a:t>
            </a:r>
            <a:r>
              <a:rPr lang="en-GB" b="1" baseline="30000" dirty="0" smtClean="0">
                <a:solidFill>
                  <a:srgbClr val="FF0000"/>
                </a:solidFill>
              </a:rPr>
              <a:t>±1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n-GB" dirty="0" smtClean="0"/>
              <a:t>First Order Factors </a:t>
            </a:r>
            <a:r>
              <a:rPr lang="en-GB" b="1" dirty="0" smtClean="0">
                <a:solidFill>
                  <a:srgbClr val="FF0000"/>
                </a:solidFill>
              </a:rPr>
              <a:t>(j</a:t>
            </a:r>
            <a:r>
              <a:rPr lang="el-GR" b="1" dirty="0" smtClean="0">
                <a:solidFill>
                  <a:srgbClr val="FF0000"/>
                </a:solidFill>
              </a:rPr>
              <a:t>ω</a:t>
            </a:r>
            <a:r>
              <a:rPr lang="en-GB" b="1" dirty="0" err="1" smtClean="0">
                <a:solidFill>
                  <a:srgbClr val="FF0000"/>
                </a:solidFill>
              </a:rPr>
              <a:t>T+1</a:t>
            </a:r>
            <a:r>
              <a:rPr lang="en-GB" b="1" dirty="0" smtClean="0">
                <a:solidFill>
                  <a:srgbClr val="FF0000"/>
                </a:solidFill>
              </a:rPr>
              <a:t>)</a:t>
            </a:r>
            <a:r>
              <a:rPr lang="en-GB" b="1" baseline="30000" dirty="0" smtClean="0">
                <a:solidFill>
                  <a:srgbClr val="FF0000"/>
                </a:solidFill>
              </a:rPr>
              <a:t>±1</a:t>
            </a:r>
            <a:endParaRPr lang="en-GB" b="1" dirty="0" smtClean="0">
              <a:solidFill>
                <a:srgbClr val="FF0000"/>
              </a:solidFill>
            </a:endParaRPr>
          </a:p>
          <a:p>
            <a:pPr marL="971550" lvl="1" indent="-514350" algn="just">
              <a:buFont typeface="+mj-lt"/>
              <a:buAutoNum type="arabicPeriod"/>
            </a:pPr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Quadratic Factors</a:t>
            </a:r>
          </a:p>
          <a:p>
            <a:pPr marL="971550" lvl="1" indent="-514350" algn="just">
              <a:buFont typeface="+mj-lt"/>
              <a:buAutoNum type="arabicPeriod"/>
            </a:pPr>
            <a:endParaRPr lang="en-GB" dirty="0"/>
          </a:p>
        </p:txBody>
      </p:sp>
      <p:graphicFrame>
        <p:nvGraphicFramePr>
          <p:cNvPr id="256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237543"/>
              </p:ext>
            </p:extLst>
          </p:nvPr>
        </p:nvGraphicFramePr>
        <p:xfrm>
          <a:off x="1907705" y="5527793"/>
          <a:ext cx="5351094" cy="1141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41" name="Equation" r:id="rId3" imgW="1460160" imgH="368280" progId="Equation.3">
                  <p:embed/>
                </p:oleObj>
              </mc:Choice>
              <mc:Fallback>
                <p:oleObj name="Equation" r:id="rId3" imgW="1460160" imgH="368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5" y="5527793"/>
                        <a:ext cx="5351094" cy="11415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3199464"/>
              </p:ext>
            </p:extLst>
          </p:nvPr>
        </p:nvGraphicFramePr>
        <p:xfrm>
          <a:off x="4355976" y="4630540"/>
          <a:ext cx="4027912" cy="526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42" name="Equation" r:id="rId5" imgW="1854000" imgH="279360" progId="Equation.3">
                  <p:embed/>
                </p:oleObj>
              </mc:Choice>
              <mc:Fallback>
                <p:oleObj name="Equation" r:id="rId5" imgW="1854000" imgH="279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4630540"/>
                        <a:ext cx="4027912" cy="5266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328022"/>
              </p:ext>
            </p:extLst>
          </p:nvPr>
        </p:nvGraphicFramePr>
        <p:xfrm>
          <a:off x="179512" y="5059195"/>
          <a:ext cx="4150530" cy="1106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72" name="Equation" r:id="rId3" imgW="2489040" imgH="660240" progId="Equation.3">
                  <p:embed/>
                </p:oleObj>
              </mc:Choice>
              <mc:Fallback>
                <p:oleObj name="Equation" r:id="rId3" imgW="2489040" imgH="660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059195"/>
                        <a:ext cx="4150530" cy="110610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838020"/>
            <a:ext cx="4474783" cy="3536521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b="1" dirty="0" smtClean="0"/>
              <a:t>Gain </a:t>
            </a:r>
            <a:r>
              <a:rPr lang="en-GB" b="1" i="1" dirty="0" smtClean="0"/>
              <a:t>K</a:t>
            </a:r>
            <a:endParaRPr lang="en-GB" b="1" i="1" dirty="0"/>
          </a:p>
        </p:txBody>
      </p:sp>
      <p:sp>
        <p:nvSpPr>
          <p:cNvPr id="8" name="Rectangle 7"/>
          <p:cNvSpPr/>
          <p:nvPr/>
        </p:nvSpPr>
        <p:spPr>
          <a:xfrm>
            <a:off x="539552" y="1124744"/>
            <a:ext cx="799288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algn="just">
              <a:buFont typeface="Arial" pitchFamily="34" charset="0"/>
              <a:buChar char="•"/>
            </a:pPr>
            <a:r>
              <a:rPr lang="en-GB" sz="2600" dirty="0" smtClean="0"/>
              <a:t>The log-magnitude curve for a constant gain </a:t>
            </a:r>
            <a:r>
              <a:rPr lang="en-GB" sz="2600" b="1" dirty="0" smtClean="0">
                <a:solidFill>
                  <a:srgbClr val="FF0000"/>
                </a:solidFill>
              </a:rPr>
              <a:t>K</a:t>
            </a:r>
            <a:r>
              <a:rPr lang="en-GB" sz="2600" dirty="0" smtClean="0"/>
              <a:t> is a horizontal straight line at the magnitude of </a:t>
            </a:r>
            <a:r>
              <a:rPr lang="en-GB" sz="2600" b="1" dirty="0" smtClean="0">
                <a:solidFill>
                  <a:srgbClr val="FF0000"/>
                </a:solidFill>
              </a:rPr>
              <a:t>20 log(K)</a:t>
            </a:r>
            <a:r>
              <a:rPr lang="en-GB" sz="2600" dirty="0" smtClean="0"/>
              <a:t> decibels.</a:t>
            </a:r>
          </a:p>
          <a:p>
            <a:pPr marL="273050" indent="-273050" algn="just">
              <a:buFont typeface="Arial" pitchFamily="34" charset="0"/>
              <a:buChar char="•"/>
            </a:pPr>
            <a:r>
              <a:rPr lang="en-GB" sz="2600" dirty="0" smtClean="0"/>
              <a:t>The phase angle of the gain </a:t>
            </a:r>
            <a:r>
              <a:rPr lang="en-GB" sz="2600" b="1" dirty="0" smtClean="0">
                <a:solidFill>
                  <a:srgbClr val="FF0000"/>
                </a:solidFill>
              </a:rPr>
              <a:t>K</a:t>
            </a:r>
            <a:r>
              <a:rPr lang="en-GB" sz="2600" dirty="0" smtClean="0"/>
              <a:t> is zero.</a:t>
            </a:r>
          </a:p>
        </p:txBody>
      </p:sp>
      <p:sp>
        <p:nvSpPr>
          <p:cNvPr id="9" name="Rectangle 8"/>
          <p:cNvSpPr/>
          <p:nvPr/>
        </p:nvSpPr>
        <p:spPr>
          <a:xfrm>
            <a:off x="539552" y="3132257"/>
            <a:ext cx="34563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algn="just">
              <a:buFont typeface="Arial" pitchFamily="34" charset="0"/>
              <a:buChar char="•"/>
            </a:pPr>
            <a:r>
              <a:rPr lang="en-GB" sz="3200" b="1" dirty="0" smtClean="0"/>
              <a:t>Example 1:</a:t>
            </a:r>
            <a:r>
              <a:rPr lang="en-GB" sz="2600" dirty="0" smtClean="0"/>
              <a:t> K = 10.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8518083"/>
              </p:ext>
            </p:extLst>
          </p:nvPr>
        </p:nvGraphicFramePr>
        <p:xfrm>
          <a:off x="1403648" y="4195099"/>
          <a:ext cx="13811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73" name="Equation" r:id="rId6" imgW="609480" imgH="203040" progId="Equation.3">
                  <p:embed/>
                </p:oleObj>
              </mc:Choice>
              <mc:Fallback>
                <p:oleObj name="Equation" r:id="rId6" imgW="60948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195099"/>
                        <a:ext cx="1381125" cy="4587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706090"/>
          </a:xfrm>
        </p:spPr>
        <p:txBody>
          <a:bodyPr>
            <a:noAutofit/>
          </a:bodyPr>
          <a:lstStyle/>
          <a:p>
            <a:pPr marL="971550" lvl="1" indent="-514350" algn="ctr"/>
            <a:r>
              <a:rPr lang="en-GB" sz="4400" b="1" dirty="0" smtClean="0"/>
              <a:t>Derivative Factor </a:t>
            </a:r>
            <a:endParaRPr lang="en-GB" sz="4400" b="1" baseline="30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665537"/>
              </p:ext>
            </p:extLst>
          </p:nvPr>
        </p:nvGraphicFramePr>
        <p:xfrm>
          <a:off x="1259632" y="2060848"/>
          <a:ext cx="1236663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2" name="Equation" r:id="rId3" imgW="545760" imgH="203040" progId="Equation.3">
                  <p:embed/>
                </p:oleObj>
              </mc:Choice>
              <mc:Fallback>
                <p:oleObj name="Equation" r:id="rId3" imgW="54576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060848"/>
                        <a:ext cx="1236663" cy="45878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934993"/>
              </p:ext>
            </p:extLst>
          </p:nvPr>
        </p:nvGraphicFramePr>
        <p:xfrm>
          <a:off x="179512" y="3311787"/>
          <a:ext cx="239077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3" name="Equation" r:id="rId5" imgW="1054080" imgH="241200" progId="Equation.3">
                  <p:embed/>
                </p:oleObj>
              </mc:Choice>
              <mc:Fallback>
                <p:oleObj name="Equation" r:id="rId5" imgW="10540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311787"/>
                        <a:ext cx="2390775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237483"/>
              </p:ext>
            </p:extLst>
          </p:nvPr>
        </p:nvGraphicFramePr>
        <p:xfrm>
          <a:off x="209550" y="4106863"/>
          <a:ext cx="3627438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4" name="Equation" r:id="rId7" imgW="1600200" imgH="393480" progId="Equation.3">
                  <p:embed/>
                </p:oleObj>
              </mc:Choice>
              <mc:Fallback>
                <p:oleObj name="Equation" r:id="rId7" imgW="160020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4106863"/>
                        <a:ext cx="3627438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9" y="1775092"/>
            <a:ext cx="5184576" cy="41624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37242" y="2749570"/>
            <a:ext cx="148919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CA" dirty="0" smtClean="0"/>
              <a:t>20 dB/decade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26 Ruth Herwitz Stability Criter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26 Ruth Herwitz Stability Criterion</Template>
  <TotalTime>2180</TotalTime>
  <Words>749</Words>
  <Application>Microsoft Office PowerPoint</Application>
  <PresentationFormat>On-screen Show (4:3)</PresentationFormat>
  <Paragraphs>152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lecture 26 Ruth Herwitz Stability Criterion</vt:lpstr>
      <vt:lpstr>Equation</vt:lpstr>
      <vt:lpstr>Frequency Response Analysis</vt:lpstr>
      <vt:lpstr>Frequency Response Analysis</vt:lpstr>
      <vt:lpstr>PowerPoint Presentation</vt:lpstr>
      <vt:lpstr>PowerPoint Presentation</vt:lpstr>
      <vt:lpstr>Frequency Domain Plots: Bode Plot</vt:lpstr>
      <vt:lpstr>PowerPoint Presentation</vt:lpstr>
      <vt:lpstr>Basic Factors of a Transfer Function</vt:lpstr>
      <vt:lpstr>Gain K</vt:lpstr>
      <vt:lpstr>Derivative Factor </vt:lpstr>
      <vt:lpstr>Integral Factor </vt:lpstr>
      <vt:lpstr>First Order Zero</vt:lpstr>
      <vt:lpstr>PowerPoint Presentation</vt:lpstr>
      <vt:lpstr>First Order Pole</vt:lpstr>
      <vt:lpstr>PowerPoint Presentation</vt:lpstr>
      <vt:lpstr>Example 4</vt:lpstr>
      <vt:lpstr>PowerPoint Presentation</vt:lpstr>
      <vt:lpstr>PowerPoint Presentation</vt:lpstr>
      <vt:lpstr>PowerPoint Presentation</vt:lpstr>
      <vt:lpstr>More examples to try on your own</vt:lpstr>
      <vt:lpstr>Bode plot and relative stability</vt:lpstr>
      <vt:lpstr>Relative Stability</vt:lpstr>
      <vt:lpstr>Relative Stability</vt:lpstr>
      <vt:lpstr>Relative Stability</vt:lpstr>
      <vt:lpstr>Example 5</vt:lpstr>
      <vt:lpstr>PowerPoint Presentation</vt:lpstr>
    </vt:vector>
  </TitlesOfParts>
  <Company>University Of Salford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Control Systems (FCS)</dc:title>
  <dc:creator>Imtiaz Hussain</dc:creator>
  <cp:lastModifiedBy>Ahmed</cp:lastModifiedBy>
  <cp:revision>339</cp:revision>
  <dcterms:created xsi:type="dcterms:W3CDTF">2013-03-24T03:49:47Z</dcterms:created>
  <dcterms:modified xsi:type="dcterms:W3CDTF">2018-04-05T10:14:38Z</dcterms:modified>
</cp:coreProperties>
</file>