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gif" ContentType="image/gif"/>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40" r:id="rId1"/>
  </p:sldMasterIdLst>
  <p:notesMasterIdLst>
    <p:notesMasterId r:id="rId30"/>
  </p:notesMasterIdLst>
  <p:handoutMasterIdLst>
    <p:handoutMasterId r:id="rId31"/>
  </p:handoutMasterIdLst>
  <p:sldIdLst>
    <p:sldId id="330" r:id="rId2"/>
    <p:sldId id="392" r:id="rId3"/>
    <p:sldId id="391" r:id="rId4"/>
    <p:sldId id="395" r:id="rId5"/>
    <p:sldId id="390" r:id="rId6"/>
    <p:sldId id="365" r:id="rId7"/>
    <p:sldId id="369" r:id="rId8"/>
    <p:sldId id="370" r:id="rId9"/>
    <p:sldId id="371" r:id="rId10"/>
    <p:sldId id="372" r:id="rId11"/>
    <p:sldId id="396" r:id="rId12"/>
    <p:sldId id="374" r:id="rId13"/>
    <p:sldId id="375" r:id="rId14"/>
    <p:sldId id="376" r:id="rId15"/>
    <p:sldId id="377" r:id="rId16"/>
    <p:sldId id="378" r:id="rId17"/>
    <p:sldId id="379" r:id="rId18"/>
    <p:sldId id="380" r:id="rId19"/>
    <p:sldId id="381" r:id="rId20"/>
    <p:sldId id="383" r:id="rId21"/>
    <p:sldId id="385" r:id="rId22"/>
    <p:sldId id="386" r:id="rId23"/>
    <p:sldId id="393" r:id="rId24"/>
    <p:sldId id="394" r:id="rId25"/>
    <p:sldId id="397" r:id="rId26"/>
    <p:sldId id="399" r:id="rId27"/>
    <p:sldId id="402" r:id="rId28"/>
    <p:sldId id="401" r:id="rId29"/>
  </p:sldIdLst>
  <p:sldSz cx="9144000" cy="6858000" type="screen4x3"/>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71" autoAdjust="0"/>
  </p:normalViewPr>
  <p:slideViewPr>
    <p:cSldViewPr>
      <p:cViewPr varScale="1">
        <p:scale>
          <a:sx n="70" d="100"/>
          <a:sy n="70" d="100"/>
        </p:scale>
        <p:origin x="-1386"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image" Target="../media/image11.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8.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19.wmf"/><Relationship Id="rId1" Type="http://schemas.openxmlformats.org/officeDocument/2006/relationships/image" Target="../media/image7.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20.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1728197-CD8D-444B-9C55-9F977C85EA77}" type="datetimeFigureOut">
              <a:rPr lang="en-US" smtClean="0"/>
              <a:t>9/15/2017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3D1D108-33EE-4799-AA42-0DD0CA895BF9}" type="slidenum">
              <a:rPr lang="en-US" smtClean="0"/>
              <a:t>‹#›</a:t>
            </a:fld>
            <a:endParaRPr lang="en-US"/>
          </a:p>
        </p:txBody>
      </p:sp>
    </p:spTree>
    <p:extLst>
      <p:ext uri="{BB962C8B-B14F-4D97-AF65-F5344CB8AC3E}">
        <p14:creationId xmlns:p14="http://schemas.microsoft.com/office/powerpoint/2010/main" val="118648481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EG"/>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91831D4D-C000-419C-AB81-E25802EBE66C}" type="datetimeFigureOut">
              <a:rPr lang="ar-EG" smtClean="0"/>
              <a:t>24/12/1438</a:t>
            </a:fld>
            <a:endParaRPr lang="ar-EG"/>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EG"/>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EG"/>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B0AB9A48-C7DA-4C72-BAB5-F5F084FE2274}" type="slidenum">
              <a:rPr lang="ar-EG" smtClean="0"/>
              <a:t>‹#›</a:t>
            </a:fld>
            <a:endParaRPr lang="ar-EG"/>
          </a:p>
        </p:txBody>
      </p:sp>
    </p:spTree>
    <p:extLst>
      <p:ext uri="{BB962C8B-B14F-4D97-AF65-F5344CB8AC3E}">
        <p14:creationId xmlns:p14="http://schemas.microsoft.com/office/powerpoint/2010/main" val="2107860428"/>
      </p:ext>
    </p:extLst>
  </p:cSld>
  <p:clrMap bg1="lt1" tx1="dk1" bg2="lt2" tx2="dk2" accent1="accent1" accent2="accent2" accent3="accent3" accent4="accent4" accent5="accent5" accent6="accent6" hlink="hlink" folHlink="folHlink"/>
  <p:hf hdr="0" ftr="0" dt="0"/>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A6803A22-0CBC-4FFC-A850-832379E1E372}" type="datetime1">
              <a:rPr lang="en-US" smtClean="0"/>
              <a:t>9/15/2017</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930C522C-A1E4-4254-BFF3-9729D494B76C}" type="slidenum">
              <a:rPr lang="ar-EG" smtClean="0"/>
              <a:t>‹#›</a:t>
            </a:fld>
            <a:endParaRPr lang="ar-EG"/>
          </a:p>
        </p:txBody>
      </p:sp>
    </p:spTree>
    <p:extLst>
      <p:ext uri="{BB962C8B-B14F-4D97-AF65-F5344CB8AC3E}">
        <p14:creationId xmlns:p14="http://schemas.microsoft.com/office/powerpoint/2010/main" val="21916379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FCB1D189-F3D5-4D99-A219-8753B73DF599}" type="datetime1">
              <a:rPr lang="en-US" smtClean="0"/>
              <a:t>9/15/2017</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930C522C-A1E4-4254-BFF3-9729D494B76C}" type="slidenum">
              <a:rPr lang="ar-EG" smtClean="0"/>
              <a:t>‹#›</a:t>
            </a:fld>
            <a:endParaRPr lang="ar-EG"/>
          </a:p>
        </p:txBody>
      </p:sp>
    </p:spTree>
    <p:extLst>
      <p:ext uri="{BB962C8B-B14F-4D97-AF65-F5344CB8AC3E}">
        <p14:creationId xmlns:p14="http://schemas.microsoft.com/office/powerpoint/2010/main" val="2527078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D966797A-BD4A-46D8-B660-7906102AF9CB}" type="datetime1">
              <a:rPr lang="en-US" smtClean="0"/>
              <a:t>9/15/2017</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930C522C-A1E4-4254-BFF3-9729D494B76C}" type="slidenum">
              <a:rPr lang="ar-EG" smtClean="0"/>
              <a:t>‹#›</a:t>
            </a:fld>
            <a:endParaRPr lang="ar-EG"/>
          </a:p>
        </p:txBody>
      </p:sp>
    </p:spTree>
    <p:extLst>
      <p:ext uri="{BB962C8B-B14F-4D97-AF65-F5344CB8AC3E}">
        <p14:creationId xmlns:p14="http://schemas.microsoft.com/office/powerpoint/2010/main" val="10222690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7BB15825-450C-4752-A709-EF7DB7484BB2}" type="datetime1">
              <a:rPr lang="en-US" smtClean="0"/>
              <a:t>9/15/2017</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930C522C-A1E4-4254-BFF3-9729D494B76C}" type="slidenum">
              <a:rPr lang="ar-EG" smtClean="0"/>
              <a:t>‹#›</a:t>
            </a:fld>
            <a:endParaRPr lang="ar-EG"/>
          </a:p>
        </p:txBody>
      </p:sp>
    </p:spTree>
    <p:extLst>
      <p:ext uri="{BB962C8B-B14F-4D97-AF65-F5344CB8AC3E}">
        <p14:creationId xmlns:p14="http://schemas.microsoft.com/office/powerpoint/2010/main" val="1083493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96AEBB-AD9F-4AC9-82B0-DB3BCD120D47}" type="datetime1">
              <a:rPr lang="en-US" smtClean="0"/>
              <a:t>9/15/2017</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930C522C-A1E4-4254-BFF3-9729D494B76C}" type="slidenum">
              <a:rPr lang="ar-EG" smtClean="0"/>
              <a:t>‹#›</a:t>
            </a:fld>
            <a:endParaRPr lang="ar-EG"/>
          </a:p>
        </p:txBody>
      </p:sp>
    </p:spTree>
    <p:extLst>
      <p:ext uri="{BB962C8B-B14F-4D97-AF65-F5344CB8AC3E}">
        <p14:creationId xmlns:p14="http://schemas.microsoft.com/office/powerpoint/2010/main" val="30738558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40262AC1-5119-420C-B9C2-249BA9CE64D1}" type="datetime1">
              <a:rPr lang="en-US" smtClean="0"/>
              <a:t>9/15/2017</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930C522C-A1E4-4254-BFF3-9729D494B76C}" type="slidenum">
              <a:rPr lang="ar-EG" smtClean="0"/>
              <a:t>‹#›</a:t>
            </a:fld>
            <a:endParaRPr lang="ar-EG"/>
          </a:p>
        </p:txBody>
      </p:sp>
    </p:spTree>
    <p:extLst>
      <p:ext uri="{BB962C8B-B14F-4D97-AF65-F5344CB8AC3E}">
        <p14:creationId xmlns:p14="http://schemas.microsoft.com/office/powerpoint/2010/main" val="22621554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283942EE-D276-4EA2-A7EF-A42972F60FD1}" type="datetime1">
              <a:rPr lang="en-US" smtClean="0"/>
              <a:t>9/15/2017</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930C522C-A1E4-4254-BFF3-9729D494B76C}" type="slidenum">
              <a:rPr lang="ar-EG" smtClean="0"/>
              <a:t>‹#›</a:t>
            </a:fld>
            <a:endParaRPr lang="ar-EG"/>
          </a:p>
        </p:txBody>
      </p:sp>
    </p:spTree>
    <p:extLst>
      <p:ext uri="{BB962C8B-B14F-4D97-AF65-F5344CB8AC3E}">
        <p14:creationId xmlns:p14="http://schemas.microsoft.com/office/powerpoint/2010/main" val="38197786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8F8EE428-C5C8-47BF-94AA-43279AAF31AD}" type="datetime1">
              <a:rPr lang="en-US" smtClean="0"/>
              <a:t>9/15/2017</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930C522C-A1E4-4254-BFF3-9729D494B76C}" type="slidenum">
              <a:rPr lang="ar-EG" smtClean="0"/>
              <a:t>‹#›</a:t>
            </a:fld>
            <a:endParaRPr lang="ar-EG"/>
          </a:p>
        </p:txBody>
      </p:sp>
    </p:spTree>
    <p:extLst>
      <p:ext uri="{BB962C8B-B14F-4D97-AF65-F5344CB8AC3E}">
        <p14:creationId xmlns:p14="http://schemas.microsoft.com/office/powerpoint/2010/main" val="27411927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183BFF-DCA7-43D4-93CC-AF986AD1DAEA}" type="datetime1">
              <a:rPr lang="en-US" smtClean="0"/>
              <a:t>9/15/2017</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930C522C-A1E4-4254-BFF3-9729D494B76C}" type="slidenum">
              <a:rPr lang="ar-EG" smtClean="0"/>
              <a:t>‹#›</a:t>
            </a:fld>
            <a:endParaRPr lang="ar-EG"/>
          </a:p>
        </p:txBody>
      </p:sp>
    </p:spTree>
    <p:extLst>
      <p:ext uri="{BB962C8B-B14F-4D97-AF65-F5344CB8AC3E}">
        <p14:creationId xmlns:p14="http://schemas.microsoft.com/office/powerpoint/2010/main" val="12412338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03D9DC-4331-459D-BDCC-35A698B1FC87}" type="datetime1">
              <a:rPr lang="en-US" smtClean="0"/>
              <a:t>9/15/2017</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930C522C-A1E4-4254-BFF3-9729D494B76C}" type="slidenum">
              <a:rPr lang="ar-EG" smtClean="0"/>
              <a:t>‹#›</a:t>
            </a:fld>
            <a:endParaRPr lang="ar-EG"/>
          </a:p>
        </p:txBody>
      </p:sp>
    </p:spTree>
    <p:extLst>
      <p:ext uri="{BB962C8B-B14F-4D97-AF65-F5344CB8AC3E}">
        <p14:creationId xmlns:p14="http://schemas.microsoft.com/office/powerpoint/2010/main" val="36290278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D8F4CF-9BDC-4E07-B7CA-378959D74D95}" type="datetime1">
              <a:rPr lang="en-US" smtClean="0"/>
              <a:t>9/15/2017</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930C522C-A1E4-4254-BFF3-9729D494B76C}" type="slidenum">
              <a:rPr lang="ar-EG" smtClean="0"/>
              <a:t>‹#›</a:t>
            </a:fld>
            <a:endParaRPr lang="ar-EG"/>
          </a:p>
        </p:txBody>
      </p:sp>
    </p:spTree>
    <p:extLst>
      <p:ext uri="{BB962C8B-B14F-4D97-AF65-F5344CB8AC3E}">
        <p14:creationId xmlns:p14="http://schemas.microsoft.com/office/powerpoint/2010/main" val="28481574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D2CE8A-6A7B-418B-8DF6-B31D6A4BAD27}" type="datetime1">
              <a:rPr lang="en-US" smtClean="0"/>
              <a:t>9/15/2017</a:t>
            </a:fld>
            <a:endParaRPr lang="ar-EG"/>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0C522C-A1E4-4254-BFF3-9729D494B76C}" type="slidenum">
              <a:rPr lang="ar-EG" smtClean="0"/>
              <a:t>‹#›</a:t>
            </a:fld>
            <a:endParaRPr lang="ar-EG"/>
          </a:p>
        </p:txBody>
      </p:sp>
    </p:spTree>
    <p:extLst>
      <p:ext uri="{BB962C8B-B14F-4D97-AF65-F5344CB8AC3E}">
        <p14:creationId xmlns:p14="http://schemas.microsoft.com/office/powerpoint/2010/main" val="2802604779"/>
      </p:ext>
    </p:extLst>
  </p:cSld>
  <p:clrMap bg1="lt1" tx1="dk1" bg2="lt2" tx2="dk2" accent1="accent1" accent2="accent2" accent3="accent3" accent4="accent4" accent5="accent5" accent6="accent6" hlink="hlink" folHlink="folHlink"/>
  <p:sldLayoutIdLst>
    <p:sldLayoutId id="2147484141" r:id="rId1"/>
    <p:sldLayoutId id="2147484142" r:id="rId2"/>
    <p:sldLayoutId id="2147484143" r:id="rId3"/>
    <p:sldLayoutId id="2147484144" r:id="rId4"/>
    <p:sldLayoutId id="2147484145" r:id="rId5"/>
    <p:sldLayoutId id="2147484146" r:id="rId6"/>
    <p:sldLayoutId id="2147484147" r:id="rId7"/>
    <p:sldLayoutId id="2147484148" r:id="rId8"/>
    <p:sldLayoutId id="2147484149" r:id="rId9"/>
    <p:sldLayoutId id="2147484150" r:id="rId10"/>
    <p:sldLayoutId id="2147484151"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8.wmf"/><Relationship Id="rId5" Type="http://schemas.openxmlformats.org/officeDocument/2006/relationships/oleObject" Target="../embeddings/oleObject4.bin"/><Relationship Id="rId4" Type="http://schemas.openxmlformats.org/officeDocument/2006/relationships/image" Target="../media/image7.wmf"/></Relationships>
</file>

<file path=ppt/slides/_rels/slide13.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10.wmf"/></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12.wmf"/><Relationship Id="rId5" Type="http://schemas.openxmlformats.org/officeDocument/2006/relationships/oleObject" Target="../embeddings/oleObject7.bin"/><Relationship Id="rId4" Type="http://schemas.openxmlformats.org/officeDocument/2006/relationships/image" Target="../media/image11.wmf"/></Relationships>
</file>

<file path=ppt/slides/_rels/slide1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4.gi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17.png"/><Relationship Id="rId5" Type="http://schemas.openxmlformats.org/officeDocument/2006/relationships/image" Target="../media/image15.wmf"/><Relationship Id="rId4" Type="http://schemas.openxmlformats.org/officeDocument/2006/relationships/oleObject" Target="../embeddings/oleObject8.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18.wmf"/></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19.wmf"/><Relationship Id="rId5" Type="http://schemas.openxmlformats.org/officeDocument/2006/relationships/oleObject" Target="../embeddings/oleObject11.bin"/><Relationship Id="rId4" Type="http://schemas.openxmlformats.org/officeDocument/2006/relationships/image" Target="../media/image7.wmf"/></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image" Target="../media/image20.wmf"/></Relationships>
</file>

<file path=ppt/slides/_rels/slide23.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image" Target="../media/image21.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3.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6.wmf"/><Relationship Id="rId5" Type="http://schemas.openxmlformats.org/officeDocument/2006/relationships/oleObject" Target="../embeddings/oleObject2.bin"/><Relationship Id="rId4" Type="http://schemas.openxmlformats.org/officeDocument/2006/relationships/image" Target="../media/image5.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2200232"/>
            <a:ext cx="8229600" cy="3821056"/>
          </a:xfrm>
        </p:spPr>
        <p:txBody>
          <a:bodyPr>
            <a:normAutofit/>
          </a:bodyPr>
          <a:lstStyle/>
          <a:p>
            <a:pPr marL="114300" indent="0" algn="ctr" rtl="0">
              <a:buNone/>
            </a:pPr>
            <a:r>
              <a:rPr lang="en-US" sz="4000" dirty="0" smtClean="0"/>
              <a:t>(4)</a:t>
            </a:r>
          </a:p>
          <a:p>
            <a:pPr marL="114300" indent="0" algn="ctr" rtl="0">
              <a:buNone/>
            </a:pPr>
            <a:r>
              <a:rPr lang="en-US" sz="4000" dirty="0" smtClean="0"/>
              <a:t> </a:t>
            </a:r>
            <a:endParaRPr lang="en-US" sz="4000" dirty="0" smtClean="0"/>
          </a:p>
          <a:p>
            <a:pPr marL="114300" indent="0" algn="ctr" rtl="0">
              <a:buNone/>
            </a:pPr>
            <a:r>
              <a:rPr lang="en-US" sz="6000" dirty="0" smtClean="0"/>
              <a:t>Filters</a:t>
            </a:r>
          </a:p>
          <a:p>
            <a:pPr algn="ctr" rtl="0"/>
            <a:endParaRPr lang="en-US" sz="4400" dirty="0"/>
          </a:p>
          <a:p>
            <a:pPr algn="ctr" rtl="0"/>
            <a:endParaRPr lang="ar-EG" sz="4400" dirty="0"/>
          </a:p>
        </p:txBody>
      </p:sp>
      <p:sp>
        <p:nvSpPr>
          <p:cNvPr id="2" name="Slide Number Placeholder 1"/>
          <p:cNvSpPr>
            <a:spLocks noGrp="1"/>
          </p:cNvSpPr>
          <p:nvPr>
            <p:ph type="sldNum" sz="quarter" idx="12"/>
          </p:nvPr>
        </p:nvSpPr>
        <p:spPr/>
        <p:txBody>
          <a:bodyPr/>
          <a:lstStyle/>
          <a:p>
            <a:fld id="{930C522C-A1E4-4254-BFF3-9729D494B76C}" type="slidenum">
              <a:rPr lang="ar-EG" smtClean="0"/>
              <a:t>1</a:t>
            </a:fld>
            <a:endParaRPr lang="ar-EG"/>
          </a:p>
        </p:txBody>
      </p:sp>
    </p:spTree>
    <p:extLst>
      <p:ext uri="{BB962C8B-B14F-4D97-AF65-F5344CB8AC3E}">
        <p14:creationId xmlns:p14="http://schemas.microsoft.com/office/powerpoint/2010/main" val="40010567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476672"/>
            <a:ext cx="8229600" cy="792088"/>
          </a:xfrm>
        </p:spPr>
        <p:txBody>
          <a:bodyPr/>
          <a:lstStyle/>
          <a:p>
            <a:pPr eaLnBrk="1" hangingPunct="1"/>
            <a:r>
              <a:rPr lang="en-US" dirty="0" smtClean="0"/>
              <a:t>Filter Design</a:t>
            </a:r>
          </a:p>
        </p:txBody>
      </p:sp>
      <p:sp>
        <p:nvSpPr>
          <p:cNvPr id="43011" name="Rectangle 3"/>
          <p:cNvSpPr>
            <a:spLocks noGrp="1" noChangeArrowheads="1"/>
          </p:cNvSpPr>
          <p:nvPr>
            <p:ph idx="1"/>
          </p:nvPr>
        </p:nvSpPr>
        <p:spPr>
          <a:xfrm>
            <a:off x="696416" y="1628800"/>
            <a:ext cx="7620000" cy="4800600"/>
          </a:xfrm>
        </p:spPr>
        <p:txBody>
          <a:bodyPr>
            <a:normAutofit/>
          </a:bodyPr>
          <a:lstStyle/>
          <a:p>
            <a:pPr marL="457200">
              <a:spcBef>
                <a:spcPts val="1200"/>
              </a:spcBef>
              <a:spcAft>
                <a:spcPts val="1200"/>
              </a:spcAft>
            </a:pPr>
            <a:r>
              <a:rPr lang="en-US" sz="2400" dirty="0" smtClean="0">
                <a:latin typeface="Times New Roman" pitchFamily="18" charset="0"/>
                <a:cs typeface="Times New Roman" pitchFamily="18" charset="0"/>
              </a:rPr>
              <a:t>To design a filter we need first to choose a suitable corner frequency </a:t>
            </a:r>
            <a:r>
              <a:rPr lang="en-US" sz="2400" i="1" dirty="0" smtClean="0">
                <a:latin typeface="Times New Roman" pitchFamily="18" charset="0"/>
                <a:cs typeface="Times New Roman" pitchFamily="18" charset="0"/>
              </a:rPr>
              <a:t>f</a:t>
            </a:r>
            <a:r>
              <a:rPr lang="en-US" sz="2400" i="1" baseline="-25000" dirty="0" smtClean="0">
                <a:latin typeface="Times New Roman" pitchFamily="18" charset="0"/>
                <a:cs typeface="Times New Roman" pitchFamily="18" charset="0"/>
              </a:rPr>
              <a:t>c</a:t>
            </a:r>
            <a:r>
              <a:rPr lang="en-US" sz="2400" dirty="0" smtClean="0">
                <a:latin typeface="Times New Roman" pitchFamily="18" charset="0"/>
                <a:cs typeface="Times New Roman" pitchFamily="18" charset="0"/>
              </a:rPr>
              <a:t>  which satisfies the specifications. </a:t>
            </a:r>
          </a:p>
          <a:p>
            <a:pPr marL="457200">
              <a:spcBef>
                <a:spcPts val="1200"/>
              </a:spcBef>
              <a:spcAft>
                <a:spcPts val="1200"/>
              </a:spcAft>
            </a:pPr>
            <a:r>
              <a:rPr lang="en-US" sz="2400" dirty="0" smtClean="0">
                <a:latin typeface="Times New Roman" pitchFamily="18" charset="0"/>
                <a:cs typeface="Times New Roman" pitchFamily="18" charset="0"/>
              </a:rPr>
              <a:t>Then, determine suitable values for </a:t>
            </a:r>
            <a:r>
              <a:rPr lang="en-US" sz="2400" b="1" i="1" dirty="0" smtClean="0">
                <a:latin typeface="Times New Roman" pitchFamily="18" charset="0"/>
                <a:cs typeface="Times New Roman" pitchFamily="18" charset="0"/>
              </a:rPr>
              <a:t>R</a:t>
            </a:r>
            <a:r>
              <a:rPr lang="en-US" sz="2400" dirty="0" smtClean="0">
                <a:latin typeface="Times New Roman" pitchFamily="18" charset="0"/>
                <a:cs typeface="Times New Roman" pitchFamily="18" charset="0"/>
              </a:rPr>
              <a:t> and </a:t>
            </a:r>
            <a:r>
              <a:rPr lang="en-US" sz="2400" b="1" i="1" dirty="0" smtClean="0">
                <a:latin typeface="Times New Roman" pitchFamily="18" charset="0"/>
                <a:cs typeface="Times New Roman" pitchFamily="18" charset="0"/>
              </a:rPr>
              <a:t>C</a:t>
            </a:r>
            <a:r>
              <a:rPr lang="en-US" sz="2400" dirty="0" smtClean="0">
                <a:latin typeface="Times New Roman" pitchFamily="18" charset="0"/>
                <a:cs typeface="Times New Roman" pitchFamily="18" charset="0"/>
              </a:rPr>
              <a:t> according to the following guidelines:</a:t>
            </a:r>
          </a:p>
          <a:p>
            <a:pPr lvl="1">
              <a:buFontTx/>
              <a:buChar char="-"/>
            </a:pPr>
            <a:r>
              <a:rPr lang="en-US" sz="2400" dirty="0" smtClean="0">
                <a:solidFill>
                  <a:schemeClr val="tx1"/>
                </a:solidFill>
                <a:latin typeface="Times New Roman" pitchFamily="18" charset="0"/>
                <a:cs typeface="Times New Roman" pitchFamily="18" charset="0"/>
              </a:rPr>
              <a:t>Select a standard capacitor value in the </a:t>
            </a:r>
            <a:r>
              <a:rPr lang="en-US" sz="2400" dirty="0">
                <a:solidFill>
                  <a:schemeClr val="tx1"/>
                </a:solidFill>
                <a:latin typeface="Times New Roman" pitchFamily="18" charset="0"/>
                <a:cs typeface="Times New Roman" pitchFamily="18" charset="0"/>
                <a:sym typeface="Symbol" pitchFamily="18" charset="2"/>
              </a:rPr>
              <a:t>pF to F </a:t>
            </a:r>
            <a:r>
              <a:rPr lang="en-US" sz="2400" dirty="0" smtClean="0">
                <a:solidFill>
                  <a:schemeClr val="tx1"/>
                </a:solidFill>
                <a:latin typeface="Times New Roman" pitchFamily="18" charset="0"/>
                <a:cs typeface="Times New Roman" pitchFamily="18" charset="0"/>
                <a:sym typeface="Symbol" pitchFamily="18" charset="2"/>
              </a:rPr>
              <a:t>range.</a:t>
            </a:r>
          </a:p>
          <a:p>
            <a:pPr lvl="1">
              <a:buFontTx/>
              <a:buChar char="-"/>
            </a:pPr>
            <a:r>
              <a:rPr lang="en-US" sz="2400" dirty="0" smtClean="0">
                <a:solidFill>
                  <a:schemeClr val="tx1"/>
                </a:solidFill>
                <a:latin typeface="Times New Roman" pitchFamily="18" charset="0"/>
                <a:cs typeface="Times New Roman" pitchFamily="18" charset="0"/>
                <a:sym typeface="Symbol" pitchFamily="18" charset="2"/>
              </a:rPr>
              <a:t>Calculate the required resistance value, if R &lt; 1k or R &gt; 1 M, pick another capacitor.</a:t>
            </a:r>
          </a:p>
          <a:p>
            <a:pPr lvl="1">
              <a:buFontTx/>
              <a:buChar char="-"/>
            </a:pPr>
            <a:r>
              <a:rPr lang="en-US" sz="2400" dirty="0" smtClean="0">
                <a:solidFill>
                  <a:schemeClr val="tx1"/>
                </a:solidFill>
                <a:latin typeface="Times New Roman" pitchFamily="18" charset="0"/>
                <a:cs typeface="Times New Roman" pitchFamily="18" charset="0"/>
                <a:sym typeface="Symbol" pitchFamily="18" charset="2"/>
              </a:rPr>
              <a:t>Consider device tolerance. </a:t>
            </a:r>
            <a:endParaRPr lang="en-US" sz="2400" dirty="0">
              <a:latin typeface="Times New Roman" pitchFamily="18" charset="0"/>
              <a:cs typeface="Times New Roman" pitchFamily="18" charset="0"/>
              <a:sym typeface="Symbol" pitchFamily="18" charset="2"/>
            </a:endParaRPr>
          </a:p>
          <a:p>
            <a:pPr lvl="1">
              <a:buFontTx/>
              <a:buChar char="-"/>
            </a:pPr>
            <a:r>
              <a:rPr lang="en-US" sz="2400" dirty="0" smtClean="0">
                <a:solidFill>
                  <a:schemeClr val="tx1"/>
                </a:solidFill>
                <a:latin typeface="Times New Roman" pitchFamily="18" charset="0"/>
                <a:cs typeface="Times New Roman" pitchFamily="18" charset="0"/>
                <a:sym typeface="Symbol" pitchFamily="18" charset="2"/>
              </a:rPr>
              <a:t>If exact value is required, use trimmer resistor.</a:t>
            </a:r>
          </a:p>
        </p:txBody>
      </p:sp>
      <p:sp>
        <p:nvSpPr>
          <p:cNvPr id="2" name="Slide Number Placeholder 1"/>
          <p:cNvSpPr>
            <a:spLocks noGrp="1"/>
          </p:cNvSpPr>
          <p:nvPr>
            <p:ph type="sldNum" sz="quarter" idx="12"/>
          </p:nvPr>
        </p:nvSpPr>
        <p:spPr/>
        <p:txBody>
          <a:bodyPr/>
          <a:lstStyle/>
          <a:p>
            <a:fld id="{BB39B9FB-6D13-4F86-935A-8CD5CF68B339}" type="slidenum">
              <a:rPr lang="ar-EG" smtClean="0"/>
              <a:t>10</a:t>
            </a:fld>
            <a:endParaRPr lang="ar-EG"/>
          </a:p>
        </p:txBody>
      </p:sp>
    </p:spTree>
    <p:extLst>
      <p:ext uri="{BB962C8B-B14F-4D97-AF65-F5344CB8AC3E}">
        <p14:creationId xmlns:p14="http://schemas.microsoft.com/office/powerpoint/2010/main" val="22098623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457200" y="836712"/>
            <a:ext cx="8229600" cy="720080"/>
          </a:xfrm>
        </p:spPr>
        <p:txBody>
          <a:bodyPr>
            <a:normAutofit/>
          </a:bodyPr>
          <a:lstStyle/>
          <a:p>
            <a:pPr eaLnBrk="1" hangingPunct="1"/>
            <a:r>
              <a:rPr lang="en-US" sz="4000" b="1" dirty="0" smtClean="0"/>
              <a:t>RC Filter Consideration</a:t>
            </a:r>
          </a:p>
        </p:txBody>
      </p:sp>
      <p:sp>
        <p:nvSpPr>
          <p:cNvPr id="49155" name="Rectangle 3"/>
          <p:cNvSpPr>
            <a:spLocks noGrp="1" noChangeArrowheads="1"/>
          </p:cNvSpPr>
          <p:nvPr>
            <p:ph idx="1"/>
          </p:nvPr>
        </p:nvSpPr>
        <p:spPr>
          <a:xfrm>
            <a:off x="827583" y="2143397"/>
            <a:ext cx="7704857" cy="3013795"/>
          </a:xfrm>
        </p:spPr>
        <p:txBody>
          <a:bodyPr>
            <a:noAutofit/>
          </a:bodyPr>
          <a:lstStyle/>
          <a:p>
            <a:pPr algn="l" rtl="0" eaLnBrk="1" hangingPunct="1"/>
            <a:r>
              <a:rPr lang="en-US" sz="2400" dirty="0" smtClean="0"/>
              <a:t>Very small resistance should be avoided because it can lead to large current and the so-called </a:t>
            </a:r>
            <a:r>
              <a:rPr lang="en-US" sz="2400" i="1" dirty="0" smtClean="0">
                <a:solidFill>
                  <a:srgbClr val="FF0000"/>
                </a:solidFill>
              </a:rPr>
              <a:t>loading effect.</a:t>
            </a:r>
          </a:p>
          <a:p>
            <a:pPr algn="l" rtl="0"/>
            <a:endParaRPr lang="en-US" sz="2400" dirty="0" smtClean="0"/>
          </a:p>
          <a:p>
            <a:pPr algn="l" rtl="0"/>
            <a:r>
              <a:rPr lang="en-US" sz="2400" dirty="0" smtClean="0"/>
              <a:t>The output impedance of the filter must be much less than the input impedance of the next stage circuit</a:t>
            </a:r>
            <a:r>
              <a:rPr lang="en-US" sz="2400" dirty="0"/>
              <a:t>, otherwise </a:t>
            </a:r>
            <a:r>
              <a:rPr lang="en-US" sz="2400" dirty="0" smtClean="0"/>
              <a:t>a </a:t>
            </a:r>
            <a:r>
              <a:rPr lang="en-US" sz="2400" i="1" dirty="0">
                <a:solidFill>
                  <a:srgbClr val="FF0000"/>
                </a:solidFill>
              </a:rPr>
              <a:t>voltage follower</a:t>
            </a:r>
            <a:r>
              <a:rPr lang="en-US" sz="2400" dirty="0"/>
              <a:t> circuit </a:t>
            </a:r>
            <a:r>
              <a:rPr lang="en-US" sz="2400" dirty="0" smtClean="0"/>
              <a:t>must be added between the filter and the next stage circuit.</a:t>
            </a:r>
            <a:endParaRPr lang="en-US" sz="2400" dirty="0"/>
          </a:p>
          <a:p>
            <a:pPr algn="l" rtl="0" eaLnBrk="1" hangingPunct="1"/>
            <a:endParaRPr lang="en-US" sz="2400" dirty="0" smtClean="0"/>
          </a:p>
          <a:p>
            <a:pPr algn="l" rtl="0" eaLnBrk="1" hangingPunct="1"/>
            <a:endParaRPr lang="en-US" sz="2400" dirty="0" smtClean="0"/>
          </a:p>
        </p:txBody>
      </p:sp>
      <p:sp>
        <p:nvSpPr>
          <p:cNvPr id="2" name="Slide Number Placeholder 1"/>
          <p:cNvSpPr>
            <a:spLocks noGrp="1"/>
          </p:cNvSpPr>
          <p:nvPr>
            <p:ph type="sldNum" sz="quarter" idx="12"/>
          </p:nvPr>
        </p:nvSpPr>
        <p:spPr/>
        <p:txBody>
          <a:bodyPr/>
          <a:lstStyle/>
          <a:p>
            <a:fld id="{BB39B9FB-6D13-4F86-935A-8CD5CF68B339}" type="slidenum">
              <a:rPr lang="ar-EG" smtClean="0"/>
              <a:t>11</a:t>
            </a:fld>
            <a:endParaRPr lang="ar-EG"/>
          </a:p>
        </p:txBody>
      </p:sp>
    </p:spTree>
    <p:extLst>
      <p:ext uri="{BB962C8B-B14F-4D97-AF65-F5344CB8AC3E}">
        <p14:creationId xmlns:p14="http://schemas.microsoft.com/office/powerpoint/2010/main" val="42190746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539552" y="332656"/>
            <a:ext cx="7475184" cy="648072"/>
          </a:xfrm>
        </p:spPr>
        <p:txBody>
          <a:bodyPr>
            <a:normAutofit fontScale="90000"/>
          </a:bodyPr>
          <a:lstStyle/>
          <a:p>
            <a:pPr algn="l"/>
            <a:r>
              <a:rPr lang="en-US" dirty="0" smtClean="0"/>
              <a:t>Example 1</a:t>
            </a:r>
            <a:endParaRPr lang="ar-EG" dirty="0" smtClean="0"/>
          </a:p>
        </p:txBody>
      </p:sp>
      <p:sp>
        <p:nvSpPr>
          <p:cNvPr id="45059" name="Content Placeholder 2"/>
          <p:cNvSpPr>
            <a:spLocks noGrp="1"/>
          </p:cNvSpPr>
          <p:nvPr>
            <p:ph idx="1"/>
          </p:nvPr>
        </p:nvSpPr>
        <p:spPr>
          <a:xfrm>
            <a:off x="594144" y="1124744"/>
            <a:ext cx="7848872" cy="5544616"/>
          </a:xfrm>
        </p:spPr>
        <p:txBody>
          <a:bodyPr>
            <a:normAutofit/>
          </a:bodyPr>
          <a:lstStyle/>
          <a:p>
            <a:pPr marL="114300" indent="0" algn="just" rtl="0">
              <a:buNone/>
            </a:pPr>
            <a:r>
              <a:rPr lang="en-US" sz="2100" b="1" dirty="0">
                <a:solidFill>
                  <a:srgbClr val="FF0000"/>
                </a:solidFill>
                <a:cs typeface="Angsana New" pitchFamily="18" charset="-34"/>
              </a:rPr>
              <a:t>A measurement signal has a frequency &lt; 1 kHz, but there is unwanted noise at about 1 </a:t>
            </a:r>
            <a:r>
              <a:rPr lang="en-US" sz="2100" b="1" dirty="0" err="1">
                <a:solidFill>
                  <a:srgbClr val="FF0000"/>
                </a:solidFill>
                <a:cs typeface="Angsana New" pitchFamily="18" charset="-34"/>
              </a:rPr>
              <a:t>MHz.</a:t>
            </a:r>
            <a:r>
              <a:rPr lang="en-US" sz="2100" b="1" dirty="0">
                <a:solidFill>
                  <a:srgbClr val="FF0000"/>
                </a:solidFill>
                <a:cs typeface="Angsana New" pitchFamily="18" charset="-34"/>
              </a:rPr>
              <a:t>  Design a low-pass filter that attenuates the noise to 1%?</a:t>
            </a:r>
          </a:p>
          <a:p>
            <a:pPr marL="114300" indent="0" algn="l" rtl="0">
              <a:buNone/>
            </a:pPr>
            <a:endParaRPr lang="en-US" sz="2100" b="1" dirty="0" smtClean="0"/>
          </a:p>
          <a:p>
            <a:pPr marL="114300" indent="0" algn="l" rtl="0">
              <a:buNone/>
            </a:pPr>
            <a:r>
              <a:rPr lang="en-US" sz="2100" b="1" dirty="0" smtClean="0"/>
              <a:t>Answer </a:t>
            </a:r>
          </a:p>
          <a:p>
            <a:pPr algn="l" rtl="0"/>
            <a:r>
              <a:rPr lang="en-US" sz="2100" dirty="0" smtClean="0"/>
              <a:t>At frequency </a:t>
            </a:r>
            <a:r>
              <a:rPr lang="en-US" sz="2100" i="1" dirty="0"/>
              <a:t>f</a:t>
            </a:r>
            <a:r>
              <a:rPr lang="en-US" sz="2100" dirty="0"/>
              <a:t> = 1 MHz, </a:t>
            </a:r>
            <a:r>
              <a:rPr lang="en-US" sz="2100" dirty="0" smtClean="0"/>
              <a:t>it is required to have </a:t>
            </a:r>
          </a:p>
          <a:p>
            <a:pPr algn="l" rtl="0"/>
            <a:endParaRPr lang="en-US" sz="2100" dirty="0"/>
          </a:p>
          <a:p>
            <a:pPr algn="l" rtl="0"/>
            <a:endParaRPr lang="en-US" sz="2100" dirty="0" smtClean="0"/>
          </a:p>
          <a:p>
            <a:pPr algn="l" rtl="0"/>
            <a:endParaRPr lang="en-US" sz="2100" dirty="0" smtClean="0"/>
          </a:p>
          <a:p>
            <a:pPr algn="l" rtl="0"/>
            <a:r>
              <a:rPr lang="en-US" sz="2100" dirty="0" smtClean="0"/>
              <a:t>This gives the critical </a:t>
            </a:r>
            <a:r>
              <a:rPr lang="en-US" sz="2100" dirty="0"/>
              <a:t>frequency  </a:t>
            </a:r>
            <a:r>
              <a:rPr lang="en-US" sz="2100" i="1" dirty="0"/>
              <a:t>f</a:t>
            </a:r>
            <a:r>
              <a:rPr lang="en-US" sz="2100" i="1" baseline="-25000" dirty="0"/>
              <a:t>c</a:t>
            </a:r>
            <a:r>
              <a:rPr lang="en-US" sz="2100" dirty="0"/>
              <a:t> = 10 kHz</a:t>
            </a:r>
            <a:r>
              <a:rPr lang="en-US" sz="2100" dirty="0" smtClean="0"/>
              <a:t>.     </a:t>
            </a:r>
          </a:p>
          <a:p>
            <a:pPr algn="l" rtl="0"/>
            <a:r>
              <a:rPr lang="en-US" sz="2100" dirty="0" smtClean="0"/>
              <a:t>Let us use </a:t>
            </a:r>
            <a:r>
              <a:rPr lang="en-US" sz="2100" dirty="0">
                <a:solidFill>
                  <a:srgbClr val="FF0000"/>
                </a:solidFill>
                <a:cs typeface="Angsana New" pitchFamily="18" charset="-34"/>
              </a:rPr>
              <a:t>0.01 </a:t>
            </a:r>
            <a:r>
              <a:rPr lang="en-US" sz="2100" dirty="0" err="1">
                <a:solidFill>
                  <a:srgbClr val="FF0000"/>
                </a:solidFill>
                <a:cs typeface="Angsana New" pitchFamily="18" charset="-34"/>
              </a:rPr>
              <a:t>uF</a:t>
            </a:r>
            <a:r>
              <a:rPr lang="en-US" sz="2100" dirty="0">
                <a:solidFill>
                  <a:srgbClr val="FF0000"/>
                </a:solidFill>
                <a:cs typeface="Angsana New" pitchFamily="18" charset="-34"/>
              </a:rPr>
              <a:t> </a:t>
            </a:r>
            <a:r>
              <a:rPr lang="en-US" sz="2100" dirty="0" smtClean="0">
                <a:cs typeface="Angsana New" pitchFamily="18" charset="-34"/>
              </a:rPr>
              <a:t>capacitor. Then, from </a:t>
            </a:r>
            <a:r>
              <a:rPr lang="en-US" sz="2100" dirty="0" smtClean="0"/>
              <a:t>the following relationship, we get </a:t>
            </a:r>
            <a:r>
              <a:rPr lang="en-US" sz="2100" b="1" i="1" dirty="0" smtClean="0"/>
              <a:t>R</a:t>
            </a:r>
            <a:r>
              <a:rPr lang="en-US" sz="2100" b="1" dirty="0" smtClean="0"/>
              <a:t> = 1.59 k</a:t>
            </a:r>
            <a:r>
              <a:rPr lang="el-GR" sz="2100" b="1" dirty="0" smtClean="0"/>
              <a:t>Ω</a:t>
            </a:r>
            <a:r>
              <a:rPr lang="en-US" sz="2100" dirty="0" smtClean="0"/>
              <a:t>. </a:t>
            </a:r>
            <a:endParaRPr lang="ar-EG" sz="2100" dirty="0" smtClean="0"/>
          </a:p>
        </p:txBody>
      </p:sp>
      <p:sp>
        <p:nvSpPr>
          <p:cNvPr id="2" name="Slide Number Placeholder 1"/>
          <p:cNvSpPr>
            <a:spLocks noGrp="1"/>
          </p:cNvSpPr>
          <p:nvPr>
            <p:ph type="sldNum" sz="quarter" idx="12"/>
          </p:nvPr>
        </p:nvSpPr>
        <p:spPr/>
        <p:txBody>
          <a:bodyPr/>
          <a:lstStyle/>
          <a:p>
            <a:fld id="{BB39B9FB-6D13-4F86-935A-8CD5CF68B339}" type="slidenum">
              <a:rPr lang="ar-EG" smtClean="0"/>
              <a:t>12</a:t>
            </a:fld>
            <a:endParaRPr lang="ar-EG"/>
          </a:p>
        </p:txBody>
      </p:sp>
      <p:graphicFrame>
        <p:nvGraphicFramePr>
          <p:cNvPr id="45061" name="Object 4"/>
          <p:cNvGraphicFramePr>
            <a:graphicFrameLocks noChangeAspect="1"/>
          </p:cNvGraphicFramePr>
          <p:nvPr>
            <p:extLst>
              <p:ext uri="{D42A27DB-BD31-4B8C-83A1-F6EECF244321}">
                <p14:modId xmlns:p14="http://schemas.microsoft.com/office/powerpoint/2010/main" val="3329567849"/>
              </p:ext>
            </p:extLst>
          </p:nvPr>
        </p:nvGraphicFramePr>
        <p:xfrm>
          <a:off x="3866118" y="5445224"/>
          <a:ext cx="1569978" cy="825691"/>
        </p:xfrm>
        <a:graphic>
          <a:graphicData uri="http://schemas.openxmlformats.org/presentationml/2006/ole">
            <mc:AlternateContent xmlns:mc="http://schemas.openxmlformats.org/markup-compatibility/2006">
              <mc:Choice xmlns:v="urn:schemas-microsoft-com:vml" Requires="v">
                <p:oleObj spid="_x0000_s8968" name="Equation" r:id="rId3" imgW="748975" imgH="393529" progId="Equation.DSMT4">
                  <p:embed/>
                </p:oleObj>
              </mc:Choice>
              <mc:Fallback>
                <p:oleObj name="Equation" r:id="rId3" imgW="748975" imgH="393529"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66118" y="5445224"/>
                        <a:ext cx="1569978" cy="825691"/>
                      </a:xfrm>
                      <a:prstGeom prst="rect">
                        <a:avLst/>
                      </a:prstGeom>
                      <a:noFill/>
                      <a:ln>
                        <a:noFill/>
                      </a:ln>
                      <a:effectLst/>
                      <a:extLst/>
                    </p:spPr>
                  </p:pic>
                </p:oleObj>
              </mc:Fallback>
            </mc:AlternateContent>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4052944117"/>
              </p:ext>
            </p:extLst>
          </p:nvPr>
        </p:nvGraphicFramePr>
        <p:xfrm>
          <a:off x="2699791" y="3276312"/>
          <a:ext cx="3932783" cy="1142076"/>
        </p:xfrm>
        <a:graphic>
          <a:graphicData uri="http://schemas.openxmlformats.org/presentationml/2006/ole">
            <mc:AlternateContent xmlns:mc="http://schemas.openxmlformats.org/markup-compatibility/2006">
              <mc:Choice xmlns:v="urn:schemas-microsoft-com:vml" Requires="v">
                <p:oleObj spid="_x0000_s8969" name="Equation" r:id="rId5" imgW="2095200" imgH="609480" progId="Equation.3">
                  <p:embed/>
                </p:oleObj>
              </mc:Choice>
              <mc:Fallback>
                <p:oleObj name="Equation" r:id="rId5" imgW="2095200" imgH="609480" progId="Equation.3">
                  <p:embed/>
                  <p:pic>
                    <p:nvPicPr>
                      <p:cNvPr id="0" name="Object 2"/>
                      <p:cNvPicPr>
                        <a:picLocks noChangeAspect="1" noChangeArrowheads="1"/>
                      </p:cNvPicPr>
                      <p:nvPr/>
                    </p:nvPicPr>
                    <p:blipFill>
                      <a:blip r:embed="rId6"/>
                      <a:srcRect/>
                      <a:stretch>
                        <a:fillRect/>
                      </a:stretch>
                    </p:blipFill>
                    <p:spPr bwMode="auto">
                      <a:xfrm>
                        <a:off x="2699791" y="3276312"/>
                        <a:ext cx="3932783" cy="1142076"/>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7202513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7715200" cy="1066800"/>
          </a:xfrm>
        </p:spPr>
        <p:txBody>
          <a:bodyPr/>
          <a:lstStyle/>
          <a:p>
            <a:r>
              <a:rPr lang="en-US" dirty="0" smtClean="0"/>
              <a:t>First and second–order LPF</a:t>
            </a:r>
            <a:endParaRPr lang="ar-EG"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97756" y="1600200"/>
            <a:ext cx="7948488" cy="4525963"/>
          </a:xfrm>
        </p:spPr>
      </p:pic>
      <p:sp>
        <p:nvSpPr>
          <p:cNvPr id="4" name="Slide Number Placeholder 3"/>
          <p:cNvSpPr>
            <a:spLocks noGrp="1"/>
          </p:cNvSpPr>
          <p:nvPr>
            <p:ph type="sldNum" sz="quarter" idx="12"/>
          </p:nvPr>
        </p:nvSpPr>
        <p:spPr/>
        <p:txBody>
          <a:bodyPr/>
          <a:lstStyle/>
          <a:p>
            <a:fld id="{930C522C-A1E4-4254-BFF3-9729D494B76C}" type="slidenum">
              <a:rPr lang="ar-EG" smtClean="0"/>
              <a:t>13</a:t>
            </a:fld>
            <a:endParaRPr lang="ar-EG"/>
          </a:p>
        </p:txBody>
      </p:sp>
    </p:spTree>
    <p:extLst>
      <p:ext uri="{BB962C8B-B14F-4D97-AF65-F5344CB8AC3E}">
        <p14:creationId xmlns:p14="http://schemas.microsoft.com/office/powerpoint/2010/main" val="33077449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5232" y="620688"/>
            <a:ext cx="7715200" cy="1066800"/>
          </a:xfrm>
        </p:spPr>
        <p:txBody>
          <a:bodyPr/>
          <a:lstStyle/>
          <a:p>
            <a:r>
              <a:rPr lang="en-US" dirty="0"/>
              <a:t>S</a:t>
            </a:r>
            <a:r>
              <a:rPr lang="en-US" dirty="0" smtClean="0"/>
              <a:t>econd–order LPF</a:t>
            </a:r>
            <a:endParaRPr lang="ar-EG" dirty="0"/>
          </a:p>
        </p:txBody>
      </p:sp>
      <p:sp>
        <p:nvSpPr>
          <p:cNvPr id="3" name="Content Placeholder 2"/>
          <p:cNvSpPr>
            <a:spLocks noGrp="1"/>
          </p:cNvSpPr>
          <p:nvPr>
            <p:ph idx="1"/>
          </p:nvPr>
        </p:nvSpPr>
        <p:spPr>
          <a:xfrm>
            <a:off x="611560" y="1600200"/>
            <a:ext cx="8075240" cy="4525963"/>
          </a:xfrm>
        </p:spPr>
        <p:txBody>
          <a:bodyPr>
            <a:normAutofit/>
          </a:bodyPr>
          <a:lstStyle/>
          <a:p>
            <a:pPr algn="l" rtl="0"/>
            <a:endParaRPr lang="en-US" sz="2800" dirty="0" smtClean="0"/>
          </a:p>
          <a:p>
            <a:pPr marL="0" indent="0" algn="l" rtl="0">
              <a:buNone/>
            </a:pPr>
            <a:r>
              <a:rPr lang="en-US" sz="2800" dirty="0" smtClean="0"/>
              <a:t>In </a:t>
            </a:r>
            <a:r>
              <a:rPr lang="en-US" sz="2800" dirty="0"/>
              <a:t>the case of the second order low-pass filter, the cutoff frequency is given by:</a:t>
            </a:r>
            <a:endParaRPr lang="ar-EG" sz="2800" dirty="0"/>
          </a:p>
        </p:txBody>
      </p:sp>
      <p:sp>
        <p:nvSpPr>
          <p:cNvPr id="4" name="Slide Number Placeholder 3"/>
          <p:cNvSpPr>
            <a:spLocks noGrp="1"/>
          </p:cNvSpPr>
          <p:nvPr>
            <p:ph type="sldNum" sz="quarter" idx="12"/>
          </p:nvPr>
        </p:nvSpPr>
        <p:spPr/>
        <p:txBody>
          <a:bodyPr/>
          <a:lstStyle/>
          <a:p>
            <a:fld id="{930C522C-A1E4-4254-BFF3-9729D494B76C}" type="slidenum">
              <a:rPr lang="ar-EG" smtClean="0"/>
              <a:t>14</a:t>
            </a:fld>
            <a:endParaRPr lang="ar-EG"/>
          </a:p>
        </p:txBody>
      </p:sp>
      <p:graphicFrame>
        <p:nvGraphicFramePr>
          <p:cNvPr id="5" name="Object 4"/>
          <p:cNvGraphicFramePr>
            <a:graphicFrameLocks noChangeAspect="1"/>
          </p:cNvGraphicFramePr>
          <p:nvPr>
            <p:extLst>
              <p:ext uri="{D42A27DB-BD31-4B8C-83A1-F6EECF244321}">
                <p14:modId xmlns:p14="http://schemas.microsoft.com/office/powerpoint/2010/main" val="4090325166"/>
              </p:ext>
            </p:extLst>
          </p:nvPr>
        </p:nvGraphicFramePr>
        <p:xfrm>
          <a:off x="2771800" y="3573016"/>
          <a:ext cx="3127375" cy="995362"/>
        </p:xfrm>
        <a:graphic>
          <a:graphicData uri="http://schemas.openxmlformats.org/presentationml/2006/ole">
            <mc:AlternateContent xmlns:mc="http://schemas.openxmlformats.org/markup-compatibility/2006">
              <mc:Choice xmlns:v="urn:schemas-microsoft-com:vml" Requires="v">
                <p:oleObj spid="_x0000_s12553" name="Equation" r:id="rId3" imgW="1434960" imgH="457200" progId="Equation.3">
                  <p:embed/>
                </p:oleObj>
              </mc:Choice>
              <mc:Fallback>
                <p:oleObj name="Equation" r:id="rId3" imgW="1434960" imgH="457200" progId="Equation.3">
                  <p:embed/>
                  <p:pic>
                    <p:nvPicPr>
                      <p:cNvPr id="0" name="Object 2"/>
                      <p:cNvPicPr>
                        <a:picLocks noChangeAspect="1" noChangeArrowheads="1"/>
                      </p:cNvPicPr>
                      <p:nvPr/>
                    </p:nvPicPr>
                    <p:blipFill>
                      <a:blip r:embed="rId4"/>
                      <a:srcRect/>
                      <a:stretch>
                        <a:fillRect/>
                      </a:stretch>
                    </p:blipFill>
                    <p:spPr bwMode="auto">
                      <a:xfrm>
                        <a:off x="2771800" y="3573016"/>
                        <a:ext cx="3127375" cy="995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2951801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5232" y="404664"/>
            <a:ext cx="7643192" cy="792088"/>
          </a:xfrm>
        </p:spPr>
        <p:txBody>
          <a:bodyPr/>
          <a:lstStyle/>
          <a:p>
            <a:r>
              <a:rPr lang="en-US" dirty="0" smtClean="0"/>
              <a:t>The gain in decibel</a:t>
            </a:r>
            <a:endParaRPr lang="ar-EG" dirty="0"/>
          </a:p>
        </p:txBody>
      </p:sp>
      <p:sp>
        <p:nvSpPr>
          <p:cNvPr id="3" name="Content Placeholder 2"/>
          <p:cNvSpPr>
            <a:spLocks noGrp="1"/>
          </p:cNvSpPr>
          <p:nvPr>
            <p:ph idx="1"/>
          </p:nvPr>
        </p:nvSpPr>
        <p:spPr>
          <a:xfrm>
            <a:off x="745232" y="1484784"/>
            <a:ext cx="7643192" cy="5089752"/>
          </a:xfrm>
        </p:spPr>
        <p:txBody>
          <a:bodyPr>
            <a:normAutofit/>
          </a:bodyPr>
          <a:lstStyle/>
          <a:p>
            <a:pPr algn="l" rtl="0">
              <a:spcBef>
                <a:spcPts val="1200"/>
              </a:spcBef>
              <a:spcAft>
                <a:spcPts val="1200"/>
              </a:spcAft>
            </a:pPr>
            <a:r>
              <a:rPr lang="en-US" sz="2400" dirty="0" smtClean="0"/>
              <a:t>It is the </a:t>
            </a:r>
            <a:r>
              <a:rPr lang="en-US" sz="2400" i="1" dirty="0" smtClean="0"/>
              <a:t>log of the ratio </a:t>
            </a:r>
            <a:r>
              <a:rPr lang="en-US" sz="2400" dirty="0" smtClean="0"/>
              <a:t>of output to input voltage (or power) multiplied by 20 (or 10 for power):</a:t>
            </a:r>
          </a:p>
          <a:p>
            <a:pPr algn="l" rtl="0">
              <a:spcBef>
                <a:spcPts val="1200"/>
              </a:spcBef>
              <a:spcAft>
                <a:spcPts val="1200"/>
              </a:spcAft>
            </a:pPr>
            <a:endParaRPr lang="en-US" sz="2400" dirty="0"/>
          </a:p>
          <a:p>
            <a:pPr algn="l" rtl="0">
              <a:spcBef>
                <a:spcPts val="1200"/>
              </a:spcBef>
              <a:spcAft>
                <a:spcPts val="1200"/>
              </a:spcAft>
            </a:pPr>
            <a:endParaRPr lang="en-US" sz="2400" dirty="0" smtClean="0"/>
          </a:p>
          <a:p>
            <a:pPr algn="l" rtl="0">
              <a:spcBef>
                <a:spcPts val="1200"/>
              </a:spcBef>
              <a:spcAft>
                <a:spcPts val="1200"/>
              </a:spcAft>
            </a:pPr>
            <a:endParaRPr lang="en-US" sz="2400" dirty="0"/>
          </a:p>
          <a:p>
            <a:pPr algn="l" rtl="0">
              <a:spcBef>
                <a:spcPts val="1200"/>
              </a:spcBef>
              <a:spcAft>
                <a:spcPts val="1200"/>
              </a:spcAft>
            </a:pPr>
            <a:endParaRPr lang="en-US" sz="2400" dirty="0" smtClean="0"/>
          </a:p>
          <a:p>
            <a:pPr algn="l" rtl="0">
              <a:spcBef>
                <a:spcPts val="1200"/>
              </a:spcBef>
              <a:spcAft>
                <a:spcPts val="1200"/>
              </a:spcAft>
            </a:pPr>
            <a:r>
              <a:rPr lang="en-US" sz="2400" dirty="0" smtClean="0"/>
              <a:t>For example, the ratio V</a:t>
            </a:r>
            <a:r>
              <a:rPr lang="en-US" sz="2400" baseline="-25000" dirty="0" smtClean="0"/>
              <a:t>o</a:t>
            </a:r>
            <a:r>
              <a:rPr lang="en-US" sz="2400" dirty="0" smtClean="0"/>
              <a:t>/V</a:t>
            </a:r>
            <a:r>
              <a:rPr lang="en-US" sz="2400" baseline="-25000" dirty="0"/>
              <a:t>i</a:t>
            </a:r>
            <a:r>
              <a:rPr lang="en-US" sz="2400" dirty="0" smtClean="0"/>
              <a:t> = 0.707 is equivalent to -3dB.</a:t>
            </a:r>
          </a:p>
          <a:p>
            <a:pPr algn="l" rtl="0">
              <a:spcBef>
                <a:spcPts val="1200"/>
              </a:spcBef>
              <a:spcAft>
                <a:spcPts val="1200"/>
              </a:spcAft>
            </a:pPr>
            <a:r>
              <a:rPr lang="en-US" sz="2400" dirty="0" smtClean="0"/>
              <a:t>Also, the ratio </a:t>
            </a:r>
            <a:r>
              <a:rPr lang="en-US" sz="2400" dirty="0"/>
              <a:t>V</a:t>
            </a:r>
            <a:r>
              <a:rPr lang="en-US" sz="2400" baseline="-25000" dirty="0"/>
              <a:t>o</a:t>
            </a:r>
            <a:r>
              <a:rPr lang="en-US" sz="2400" dirty="0"/>
              <a:t>/V</a:t>
            </a:r>
            <a:r>
              <a:rPr lang="en-US" sz="2400" baseline="-25000" dirty="0"/>
              <a:t>i</a:t>
            </a:r>
            <a:r>
              <a:rPr lang="en-US" sz="2400" dirty="0"/>
              <a:t> = </a:t>
            </a:r>
            <a:r>
              <a:rPr lang="en-US" sz="2400" dirty="0" smtClean="0"/>
              <a:t>0.1 </a:t>
            </a:r>
            <a:r>
              <a:rPr lang="en-US" sz="2400" dirty="0"/>
              <a:t>is equivalent to </a:t>
            </a:r>
            <a:r>
              <a:rPr lang="en-US" sz="2400" dirty="0" smtClean="0"/>
              <a:t>-20dB</a:t>
            </a:r>
            <a:r>
              <a:rPr lang="en-US" sz="2400" dirty="0"/>
              <a:t>.</a:t>
            </a:r>
            <a:endParaRPr lang="en-US" sz="2400" dirty="0" smtClean="0"/>
          </a:p>
        </p:txBody>
      </p:sp>
      <p:sp>
        <p:nvSpPr>
          <p:cNvPr id="4" name="Slide Number Placeholder 3"/>
          <p:cNvSpPr>
            <a:spLocks noGrp="1"/>
          </p:cNvSpPr>
          <p:nvPr>
            <p:ph type="sldNum" sz="quarter" idx="12"/>
          </p:nvPr>
        </p:nvSpPr>
        <p:spPr/>
        <p:txBody>
          <a:bodyPr/>
          <a:lstStyle/>
          <a:p>
            <a:fld id="{930C522C-A1E4-4254-BFF3-9729D494B76C}" type="slidenum">
              <a:rPr lang="ar-EG" smtClean="0"/>
              <a:t>15</a:t>
            </a:fld>
            <a:endParaRPr lang="ar-EG"/>
          </a:p>
        </p:txBody>
      </p:sp>
      <p:graphicFrame>
        <p:nvGraphicFramePr>
          <p:cNvPr id="5" name="Object 4"/>
          <p:cNvGraphicFramePr>
            <a:graphicFrameLocks noChangeAspect="1"/>
          </p:cNvGraphicFramePr>
          <p:nvPr>
            <p:extLst>
              <p:ext uri="{D42A27DB-BD31-4B8C-83A1-F6EECF244321}">
                <p14:modId xmlns:p14="http://schemas.microsoft.com/office/powerpoint/2010/main" val="1516380233"/>
              </p:ext>
            </p:extLst>
          </p:nvPr>
        </p:nvGraphicFramePr>
        <p:xfrm>
          <a:off x="2123728" y="2492896"/>
          <a:ext cx="4289425" cy="1052512"/>
        </p:xfrm>
        <a:graphic>
          <a:graphicData uri="http://schemas.openxmlformats.org/presentationml/2006/ole">
            <mc:AlternateContent xmlns:mc="http://schemas.openxmlformats.org/markup-compatibility/2006">
              <mc:Choice xmlns:v="urn:schemas-microsoft-com:vml" Requires="v">
                <p:oleObj spid="_x0000_s13732" name="Equation" r:id="rId3" imgW="1968480" imgH="482400" progId="Equation.3">
                  <p:embed/>
                </p:oleObj>
              </mc:Choice>
              <mc:Fallback>
                <p:oleObj name="Equation" r:id="rId3" imgW="1968480" imgH="482400" progId="Equation.3">
                  <p:embed/>
                  <p:pic>
                    <p:nvPicPr>
                      <p:cNvPr id="0" name="Object 4"/>
                      <p:cNvPicPr>
                        <a:picLocks noChangeAspect="1" noChangeArrowheads="1"/>
                      </p:cNvPicPr>
                      <p:nvPr/>
                    </p:nvPicPr>
                    <p:blipFill>
                      <a:blip r:embed="rId4"/>
                      <a:srcRect/>
                      <a:stretch>
                        <a:fillRect/>
                      </a:stretch>
                    </p:blipFill>
                    <p:spPr bwMode="auto">
                      <a:xfrm>
                        <a:off x="2123728" y="2492896"/>
                        <a:ext cx="4289425" cy="1052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1050427299"/>
              </p:ext>
            </p:extLst>
          </p:nvPr>
        </p:nvGraphicFramePr>
        <p:xfrm>
          <a:off x="2267744" y="3789040"/>
          <a:ext cx="4122737" cy="1052512"/>
        </p:xfrm>
        <a:graphic>
          <a:graphicData uri="http://schemas.openxmlformats.org/presentationml/2006/ole">
            <mc:AlternateContent xmlns:mc="http://schemas.openxmlformats.org/markup-compatibility/2006">
              <mc:Choice xmlns:v="urn:schemas-microsoft-com:vml" Requires="v">
                <p:oleObj spid="_x0000_s13733" name="Equation" r:id="rId5" imgW="1892160" imgH="482400" progId="Equation.3">
                  <p:embed/>
                </p:oleObj>
              </mc:Choice>
              <mc:Fallback>
                <p:oleObj name="Equation" r:id="rId5" imgW="1892160" imgH="482400" progId="Equation.3">
                  <p:embed/>
                  <p:pic>
                    <p:nvPicPr>
                      <p:cNvPr id="0" name="Object 4"/>
                      <p:cNvPicPr>
                        <a:picLocks noChangeAspect="1" noChangeArrowheads="1"/>
                      </p:cNvPicPr>
                      <p:nvPr/>
                    </p:nvPicPr>
                    <p:blipFill>
                      <a:blip r:embed="rId6"/>
                      <a:srcRect/>
                      <a:stretch>
                        <a:fillRect/>
                      </a:stretch>
                    </p:blipFill>
                    <p:spPr bwMode="auto">
                      <a:xfrm>
                        <a:off x="2267744" y="3789040"/>
                        <a:ext cx="4122737" cy="1052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83708465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8424" y="548680"/>
            <a:ext cx="7620000" cy="792088"/>
          </a:xfrm>
        </p:spPr>
        <p:txBody>
          <a:bodyPr/>
          <a:lstStyle/>
          <a:p>
            <a:r>
              <a:rPr lang="en-US" dirty="0" smtClean="0"/>
              <a:t>The frequency decade</a:t>
            </a:r>
            <a:endParaRPr lang="ar-EG" dirty="0"/>
          </a:p>
        </p:txBody>
      </p:sp>
      <p:sp>
        <p:nvSpPr>
          <p:cNvPr id="3" name="Content Placeholder 2"/>
          <p:cNvSpPr>
            <a:spLocks noGrp="1"/>
          </p:cNvSpPr>
          <p:nvPr>
            <p:ph idx="1"/>
          </p:nvPr>
        </p:nvSpPr>
        <p:spPr/>
        <p:txBody>
          <a:bodyPr/>
          <a:lstStyle/>
          <a:p>
            <a:endParaRPr lang="ar-EG"/>
          </a:p>
        </p:txBody>
      </p:sp>
      <p:sp>
        <p:nvSpPr>
          <p:cNvPr id="4" name="Slide Number Placeholder 3"/>
          <p:cNvSpPr>
            <a:spLocks noGrp="1"/>
          </p:cNvSpPr>
          <p:nvPr>
            <p:ph type="sldNum" sz="quarter" idx="12"/>
          </p:nvPr>
        </p:nvSpPr>
        <p:spPr/>
        <p:txBody>
          <a:bodyPr/>
          <a:lstStyle/>
          <a:p>
            <a:fld id="{930C522C-A1E4-4254-BFF3-9729D494B76C}" type="slidenum">
              <a:rPr lang="ar-EG" smtClean="0"/>
              <a:t>16</a:t>
            </a:fld>
            <a:endParaRPr lang="ar-EG"/>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2429222"/>
            <a:ext cx="7497763" cy="3448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7536448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48680"/>
            <a:ext cx="8229600" cy="778768"/>
          </a:xfrm>
        </p:spPr>
        <p:txBody>
          <a:bodyPr>
            <a:normAutofit/>
          </a:bodyPr>
          <a:lstStyle/>
          <a:p>
            <a:r>
              <a:rPr lang="en-US" dirty="0" smtClean="0"/>
              <a:t>The decay of a first order filter </a:t>
            </a:r>
            <a:endParaRPr lang="ar-EG" dirty="0"/>
          </a:p>
        </p:txBody>
      </p:sp>
      <p:sp>
        <p:nvSpPr>
          <p:cNvPr id="3" name="Content Placeholder 2"/>
          <p:cNvSpPr>
            <a:spLocks noGrp="1"/>
          </p:cNvSpPr>
          <p:nvPr>
            <p:ph idx="1"/>
          </p:nvPr>
        </p:nvSpPr>
        <p:spPr>
          <a:xfrm>
            <a:off x="611560" y="1600200"/>
            <a:ext cx="7992888" cy="4525963"/>
          </a:xfrm>
        </p:spPr>
        <p:txBody>
          <a:bodyPr>
            <a:normAutofit/>
          </a:bodyPr>
          <a:lstStyle/>
          <a:p>
            <a:pPr algn="l" rtl="0"/>
            <a:r>
              <a:rPr lang="en-US" sz="2400" dirty="0" smtClean="0"/>
              <a:t>The decay of first-order filter after the corner frequency has a </a:t>
            </a:r>
            <a:r>
              <a:rPr lang="en-US" sz="2400" dirty="0" smtClean="0">
                <a:solidFill>
                  <a:srgbClr val="FF0000"/>
                </a:solidFill>
              </a:rPr>
              <a:t>negative</a:t>
            </a:r>
            <a:r>
              <a:rPr lang="en-US" sz="2400" dirty="0" smtClean="0"/>
              <a:t> slope of 20 dB/decade.</a:t>
            </a:r>
            <a:endParaRPr lang="ar-EG" sz="2400" dirty="0"/>
          </a:p>
        </p:txBody>
      </p:sp>
      <p:sp>
        <p:nvSpPr>
          <p:cNvPr id="4" name="Slide Number Placeholder 3"/>
          <p:cNvSpPr>
            <a:spLocks noGrp="1"/>
          </p:cNvSpPr>
          <p:nvPr>
            <p:ph type="sldNum" sz="quarter" idx="12"/>
          </p:nvPr>
        </p:nvSpPr>
        <p:spPr/>
        <p:txBody>
          <a:bodyPr/>
          <a:lstStyle/>
          <a:p>
            <a:fld id="{930C522C-A1E4-4254-BFF3-9729D494B76C}" type="slidenum">
              <a:rPr lang="ar-EG" smtClean="0"/>
              <a:t>17</a:t>
            </a:fld>
            <a:endParaRPr lang="ar-EG"/>
          </a:p>
        </p:txBody>
      </p:sp>
      <p:pic>
        <p:nvPicPr>
          <p:cNvPr id="5"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1560" y="2852936"/>
            <a:ext cx="7487655" cy="3384376"/>
          </a:xfrm>
          <a:prstGeom prst="rect">
            <a:avLst/>
          </a:prstGeom>
        </p:spPr>
      </p:pic>
    </p:spTree>
    <p:extLst>
      <p:ext uri="{BB962C8B-B14F-4D97-AF65-F5344CB8AC3E}">
        <p14:creationId xmlns:p14="http://schemas.microsoft.com/office/powerpoint/2010/main" val="249350348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3224" y="404664"/>
            <a:ext cx="7643192" cy="936104"/>
          </a:xfrm>
        </p:spPr>
        <p:txBody>
          <a:bodyPr/>
          <a:lstStyle/>
          <a:p>
            <a:pPr rtl="0"/>
            <a:r>
              <a:rPr lang="en-US" dirty="0" smtClean="0"/>
              <a:t>General notes</a:t>
            </a:r>
            <a:endParaRPr lang="ar-EG" dirty="0"/>
          </a:p>
        </p:txBody>
      </p:sp>
      <p:sp>
        <p:nvSpPr>
          <p:cNvPr id="3" name="Content Placeholder 2"/>
          <p:cNvSpPr>
            <a:spLocks noGrp="1"/>
          </p:cNvSpPr>
          <p:nvPr>
            <p:ph idx="1"/>
          </p:nvPr>
        </p:nvSpPr>
        <p:spPr>
          <a:xfrm>
            <a:off x="768424" y="1628800"/>
            <a:ext cx="7620000" cy="4536504"/>
          </a:xfrm>
        </p:spPr>
        <p:txBody>
          <a:bodyPr>
            <a:normAutofit lnSpcReduction="10000"/>
          </a:bodyPr>
          <a:lstStyle/>
          <a:p>
            <a:pPr algn="l" rtl="0"/>
            <a:r>
              <a:rPr lang="en-US" sz="2400" dirty="0"/>
              <a:t>The output voltage drops off </a:t>
            </a:r>
            <a:r>
              <a:rPr lang="en-US" sz="2400" dirty="0" smtClean="0"/>
              <a:t>at:</a:t>
            </a:r>
          </a:p>
          <a:p>
            <a:pPr algn="l" rtl="0"/>
            <a:endParaRPr lang="en-US" sz="2400" dirty="0" smtClean="0"/>
          </a:p>
          <a:p>
            <a:pPr lvl="2" algn="l" rtl="0">
              <a:buFont typeface="Wingdings" pitchFamily="2" charset="2"/>
              <a:buChar char="ü"/>
            </a:pPr>
            <a:r>
              <a:rPr lang="en-US" sz="2200" dirty="0" smtClean="0"/>
              <a:t>20 </a:t>
            </a:r>
            <a:r>
              <a:rPr lang="en-US" sz="2200" dirty="0"/>
              <a:t>dB/decade </a:t>
            </a:r>
            <a:r>
              <a:rPr lang="en-US" sz="2200" dirty="0" smtClean="0"/>
              <a:t>for first </a:t>
            </a:r>
            <a:r>
              <a:rPr lang="en-US" sz="2200" dirty="0"/>
              <a:t>order filter, </a:t>
            </a:r>
            <a:endParaRPr lang="en-US" sz="2200" dirty="0" smtClean="0"/>
          </a:p>
          <a:p>
            <a:pPr lvl="2" algn="l" rtl="0">
              <a:buFont typeface="Wingdings" pitchFamily="2" charset="2"/>
              <a:buChar char="ü"/>
            </a:pPr>
            <a:r>
              <a:rPr lang="en-US" sz="2200" dirty="0" smtClean="0"/>
              <a:t>40 dB/decade </a:t>
            </a:r>
            <a:r>
              <a:rPr lang="en-US" sz="2200" dirty="0"/>
              <a:t>for a second order filter, </a:t>
            </a:r>
            <a:endParaRPr lang="en-US" sz="2200" dirty="0" smtClean="0"/>
          </a:p>
          <a:p>
            <a:pPr lvl="2" algn="l" rtl="0">
              <a:buFont typeface="Wingdings" pitchFamily="2" charset="2"/>
              <a:buChar char="ü"/>
            </a:pPr>
            <a:r>
              <a:rPr lang="en-US" sz="2200" dirty="0" smtClean="0"/>
              <a:t>60 </a:t>
            </a:r>
            <a:r>
              <a:rPr lang="en-US" sz="2200" dirty="0"/>
              <a:t>dB/decade for a third order </a:t>
            </a:r>
            <a:r>
              <a:rPr lang="en-US" sz="2200" dirty="0" smtClean="0"/>
              <a:t>filter.</a:t>
            </a:r>
          </a:p>
          <a:p>
            <a:pPr algn="l" rtl="0"/>
            <a:endParaRPr lang="en-US" sz="2400" dirty="0" smtClean="0"/>
          </a:p>
          <a:p>
            <a:pPr algn="l" rtl="0"/>
            <a:r>
              <a:rPr lang="en-US" sz="2400" dirty="0" smtClean="0"/>
              <a:t>The </a:t>
            </a:r>
            <a:r>
              <a:rPr lang="en-US" sz="2400" dirty="0"/>
              <a:t>number of resistive and capacitive elements determines the order </a:t>
            </a:r>
            <a:r>
              <a:rPr lang="en-US" sz="2400" dirty="0" smtClean="0"/>
              <a:t>of the </a:t>
            </a:r>
            <a:r>
              <a:rPr lang="en-US" sz="2400" dirty="0"/>
              <a:t>filter (e.g., first order, second order, and so forth). </a:t>
            </a:r>
            <a:endParaRPr lang="en-US" sz="2400" dirty="0" smtClean="0"/>
          </a:p>
          <a:p>
            <a:pPr algn="l" rtl="0"/>
            <a:endParaRPr lang="en-US" sz="2400" dirty="0" smtClean="0"/>
          </a:p>
          <a:p>
            <a:pPr algn="l" rtl="0"/>
            <a:r>
              <a:rPr lang="en-US" sz="2400" dirty="0" smtClean="0"/>
              <a:t>The </a:t>
            </a:r>
            <a:r>
              <a:rPr lang="en-US" sz="2400" dirty="0"/>
              <a:t>circuit configuration determines the characteristics of the filters.</a:t>
            </a:r>
            <a:endParaRPr lang="ar-EG" sz="2400" dirty="0"/>
          </a:p>
          <a:p>
            <a:pPr algn="l" rtl="0"/>
            <a:endParaRPr lang="en-US" sz="2400" dirty="0" smtClean="0"/>
          </a:p>
        </p:txBody>
      </p:sp>
      <p:sp>
        <p:nvSpPr>
          <p:cNvPr id="4" name="Slide Number Placeholder 3"/>
          <p:cNvSpPr>
            <a:spLocks noGrp="1"/>
          </p:cNvSpPr>
          <p:nvPr>
            <p:ph type="sldNum" sz="quarter" idx="12"/>
          </p:nvPr>
        </p:nvSpPr>
        <p:spPr/>
        <p:txBody>
          <a:bodyPr/>
          <a:lstStyle/>
          <a:p>
            <a:fld id="{930C522C-A1E4-4254-BFF3-9729D494B76C}" type="slidenum">
              <a:rPr lang="ar-EG" smtClean="0"/>
              <a:t>18</a:t>
            </a:fld>
            <a:endParaRPr lang="ar-EG"/>
          </a:p>
        </p:txBody>
      </p:sp>
    </p:spTree>
    <p:extLst>
      <p:ext uri="{BB962C8B-B14F-4D97-AF65-F5344CB8AC3E}">
        <p14:creationId xmlns:p14="http://schemas.microsoft.com/office/powerpoint/2010/main" val="189832150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745232" y="332656"/>
            <a:ext cx="7643192" cy="720080"/>
          </a:xfrm>
        </p:spPr>
        <p:txBody>
          <a:bodyPr>
            <a:normAutofit fontScale="90000"/>
          </a:bodyPr>
          <a:lstStyle/>
          <a:p>
            <a:pPr eaLnBrk="1" hangingPunct="1"/>
            <a:r>
              <a:rPr lang="en-US" dirty="0" smtClean="0"/>
              <a:t>High-pass RC Filter</a:t>
            </a:r>
          </a:p>
        </p:txBody>
      </p:sp>
      <p:sp>
        <p:nvSpPr>
          <p:cNvPr id="46083" name="Rectangle 3"/>
          <p:cNvSpPr>
            <a:spLocks noGrp="1" noChangeArrowheads="1"/>
          </p:cNvSpPr>
          <p:nvPr>
            <p:ph idx="1"/>
          </p:nvPr>
        </p:nvSpPr>
        <p:spPr>
          <a:xfrm>
            <a:off x="539552" y="1408143"/>
            <a:ext cx="5544616" cy="1367738"/>
          </a:xfrm>
        </p:spPr>
        <p:txBody>
          <a:bodyPr>
            <a:noAutofit/>
          </a:bodyPr>
          <a:lstStyle/>
          <a:p>
            <a:pPr algn="l" rtl="0" eaLnBrk="1" hangingPunct="1">
              <a:spcBef>
                <a:spcPts val="600"/>
              </a:spcBef>
              <a:spcAft>
                <a:spcPts val="600"/>
              </a:spcAft>
            </a:pPr>
            <a:r>
              <a:rPr lang="en-US" sz="2400" dirty="0" smtClean="0"/>
              <a:t>High-pass filter passes high frequencies and rejects low frequencies (completely attenuates signals at 0 frequency).</a:t>
            </a:r>
            <a:endParaRPr lang="en-US" sz="2400" dirty="0"/>
          </a:p>
          <a:p>
            <a:pPr algn="l" rtl="0" eaLnBrk="1" hangingPunct="1">
              <a:spcBef>
                <a:spcPts val="600"/>
              </a:spcBef>
              <a:spcAft>
                <a:spcPts val="600"/>
              </a:spcAft>
            </a:pPr>
            <a:endParaRPr lang="en-US" sz="2400" dirty="0" smtClean="0"/>
          </a:p>
          <a:p>
            <a:pPr algn="l" rtl="0" eaLnBrk="1" hangingPunct="1">
              <a:spcBef>
                <a:spcPts val="600"/>
              </a:spcBef>
              <a:spcAft>
                <a:spcPts val="600"/>
              </a:spcAft>
            </a:pPr>
            <a:endParaRPr lang="en-US" sz="2400" dirty="0" smtClean="0"/>
          </a:p>
          <a:p>
            <a:pPr eaLnBrk="1" hangingPunct="1">
              <a:spcBef>
                <a:spcPts val="600"/>
              </a:spcBef>
              <a:spcAft>
                <a:spcPts val="600"/>
              </a:spcAft>
            </a:pPr>
            <a:endParaRPr lang="en-US" sz="2400" dirty="0" smtClean="0"/>
          </a:p>
        </p:txBody>
      </p:sp>
      <p:sp>
        <p:nvSpPr>
          <p:cNvPr id="2" name="Slide Number Placeholder 1"/>
          <p:cNvSpPr>
            <a:spLocks noGrp="1"/>
          </p:cNvSpPr>
          <p:nvPr>
            <p:ph type="sldNum" sz="quarter" idx="12"/>
          </p:nvPr>
        </p:nvSpPr>
        <p:spPr/>
        <p:txBody>
          <a:bodyPr/>
          <a:lstStyle/>
          <a:p>
            <a:fld id="{BB39B9FB-6D13-4F86-935A-8CD5CF68B339}" type="slidenum">
              <a:rPr lang="ar-EG" smtClean="0"/>
              <a:t>19</a:t>
            </a:fld>
            <a:endParaRPr lang="ar-EG"/>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97630" y="3429000"/>
            <a:ext cx="3285072" cy="1435145"/>
          </a:xfrm>
          <a:prstGeom prst="rect">
            <a:avLst/>
          </a:prstGeom>
        </p:spPr>
      </p:pic>
      <p:graphicFrame>
        <p:nvGraphicFramePr>
          <p:cNvPr id="4" name="Object 3"/>
          <p:cNvGraphicFramePr>
            <a:graphicFrameLocks noChangeAspect="1"/>
          </p:cNvGraphicFramePr>
          <p:nvPr>
            <p:extLst>
              <p:ext uri="{D42A27DB-BD31-4B8C-83A1-F6EECF244321}">
                <p14:modId xmlns:p14="http://schemas.microsoft.com/office/powerpoint/2010/main" val="523450521"/>
              </p:ext>
            </p:extLst>
          </p:nvPr>
        </p:nvGraphicFramePr>
        <p:xfrm>
          <a:off x="5652120" y="4437112"/>
          <a:ext cx="2502460" cy="2124236"/>
        </p:xfrm>
        <a:graphic>
          <a:graphicData uri="http://schemas.openxmlformats.org/presentationml/2006/ole">
            <mc:AlternateContent xmlns:mc="http://schemas.openxmlformats.org/markup-compatibility/2006">
              <mc:Choice xmlns:v="urn:schemas-microsoft-com:vml" Requires="v">
                <p:oleObj spid="_x0000_s15469" name="Equation" r:id="rId4" imgW="1180800" imgH="1002960" progId="Equation.3">
                  <p:embed/>
                </p:oleObj>
              </mc:Choice>
              <mc:Fallback>
                <p:oleObj name="Equation" r:id="rId4" imgW="1180800" imgH="1002960" progId="Equation.3">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652120" y="4437112"/>
                        <a:ext cx="2502460" cy="2124236"/>
                      </a:xfrm>
                      <a:prstGeom prst="rect">
                        <a:avLst/>
                      </a:prstGeom>
                      <a:noFill/>
                      <a:ln>
                        <a:noFill/>
                      </a:ln>
                    </p:spPr>
                  </p:pic>
                </p:oleObj>
              </mc:Fallback>
            </mc:AlternateContent>
          </a:graphicData>
        </a:graphic>
      </p:graphicFrame>
      <p:sp>
        <p:nvSpPr>
          <p:cNvPr id="7" name="Rectangle 3"/>
          <p:cNvSpPr txBox="1">
            <a:spLocks noChangeArrowheads="1"/>
          </p:cNvSpPr>
          <p:nvPr/>
        </p:nvSpPr>
        <p:spPr>
          <a:xfrm>
            <a:off x="538238" y="5008129"/>
            <a:ext cx="4897858" cy="1301191"/>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900"/>
              </a:spcBef>
              <a:spcAft>
                <a:spcPts val="900"/>
              </a:spcAft>
            </a:pPr>
            <a:r>
              <a:rPr lang="en-US" sz="2400" dirty="0" smtClean="0"/>
              <a:t>The ratio of output to input voltage of the HPF is:</a:t>
            </a:r>
          </a:p>
          <a:p>
            <a:pPr>
              <a:spcBef>
                <a:spcPts val="900"/>
              </a:spcBef>
              <a:spcAft>
                <a:spcPts val="900"/>
              </a:spcAft>
            </a:pPr>
            <a:endParaRPr lang="en-US" sz="2400" dirty="0" smtClean="0"/>
          </a:p>
          <a:p>
            <a:pPr>
              <a:spcBef>
                <a:spcPts val="900"/>
              </a:spcBef>
              <a:spcAft>
                <a:spcPts val="900"/>
              </a:spcAft>
            </a:pPr>
            <a:endParaRPr lang="en-US" sz="2400" dirty="0" smtClean="0"/>
          </a:p>
        </p:txBody>
      </p:sp>
      <p:pic>
        <p:nvPicPr>
          <p:cNvPr id="5" name="Picture 4"/>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372200" y="1340768"/>
            <a:ext cx="2124372" cy="1867161"/>
          </a:xfrm>
          <a:prstGeom prst="rect">
            <a:avLst/>
          </a:prstGeom>
        </p:spPr>
      </p:pic>
      <p:sp>
        <p:nvSpPr>
          <p:cNvPr id="9" name="Rectangle 3"/>
          <p:cNvSpPr txBox="1">
            <a:spLocks noChangeArrowheads="1"/>
          </p:cNvSpPr>
          <p:nvPr/>
        </p:nvSpPr>
        <p:spPr>
          <a:xfrm>
            <a:off x="534230" y="2853350"/>
            <a:ext cx="4248472" cy="57565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600"/>
              </a:spcBef>
              <a:spcAft>
                <a:spcPts val="600"/>
              </a:spcAft>
            </a:pPr>
            <a:r>
              <a:rPr lang="en-US" sz="2400" dirty="0" smtClean="0"/>
              <a:t>RC circuit for high-pass filter:</a:t>
            </a:r>
          </a:p>
          <a:p>
            <a:pPr>
              <a:spcBef>
                <a:spcPts val="600"/>
              </a:spcBef>
              <a:spcAft>
                <a:spcPts val="600"/>
              </a:spcAft>
            </a:pPr>
            <a:endParaRPr lang="en-US" sz="2400" dirty="0" smtClean="0"/>
          </a:p>
          <a:p>
            <a:pPr>
              <a:spcBef>
                <a:spcPts val="600"/>
              </a:spcBef>
              <a:spcAft>
                <a:spcPts val="600"/>
              </a:spcAft>
            </a:pPr>
            <a:endParaRPr lang="en-US" sz="2400" dirty="0" smtClean="0"/>
          </a:p>
          <a:p>
            <a:pPr>
              <a:spcBef>
                <a:spcPts val="600"/>
              </a:spcBef>
              <a:spcAft>
                <a:spcPts val="600"/>
              </a:spcAft>
            </a:pPr>
            <a:endParaRPr lang="en-US" sz="2400" dirty="0" smtClean="0"/>
          </a:p>
          <a:p>
            <a:pPr>
              <a:spcBef>
                <a:spcPts val="600"/>
              </a:spcBef>
              <a:spcAft>
                <a:spcPts val="600"/>
              </a:spcAft>
            </a:pPr>
            <a:endParaRPr lang="en-US" sz="2400" dirty="0" smtClean="0"/>
          </a:p>
        </p:txBody>
      </p:sp>
    </p:spTree>
    <p:extLst>
      <p:ext uri="{BB962C8B-B14F-4D97-AF65-F5344CB8AC3E}">
        <p14:creationId xmlns:p14="http://schemas.microsoft.com/office/powerpoint/2010/main" val="42663174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Frequency Response</a:t>
            </a:r>
            <a:endParaRPr lang="en-CA" dirty="0"/>
          </a:p>
        </p:txBody>
      </p:sp>
      <p:sp>
        <p:nvSpPr>
          <p:cNvPr id="3" name="Content Placeholder 2"/>
          <p:cNvSpPr>
            <a:spLocks noGrp="1"/>
          </p:cNvSpPr>
          <p:nvPr>
            <p:ph idx="1"/>
          </p:nvPr>
        </p:nvSpPr>
        <p:spPr>
          <a:xfrm>
            <a:off x="505216" y="1580981"/>
            <a:ext cx="8229600" cy="5088379"/>
          </a:xfrm>
        </p:spPr>
        <p:txBody>
          <a:bodyPr>
            <a:noAutofit/>
          </a:bodyPr>
          <a:lstStyle/>
          <a:p>
            <a:pPr>
              <a:spcBef>
                <a:spcPts val="1200"/>
              </a:spcBef>
              <a:spcAft>
                <a:spcPts val="1200"/>
              </a:spcAft>
            </a:pPr>
            <a:r>
              <a:rPr lang="en-CA" sz="2100" dirty="0" smtClean="0"/>
              <a:t>If the quantity we are trying to measure is continually changing, will we be able to follow it? If the changes speed up, at what point will we fail to keep up with the changes?  This is the </a:t>
            </a:r>
            <a:r>
              <a:rPr lang="en-CA" sz="2100" u="sng" dirty="0" smtClean="0">
                <a:solidFill>
                  <a:srgbClr val="FF0000"/>
                </a:solidFill>
              </a:rPr>
              <a:t>cut-off frequency</a:t>
            </a:r>
            <a:r>
              <a:rPr lang="en-CA" sz="2100" dirty="0" smtClean="0"/>
              <a:t>.</a:t>
            </a:r>
          </a:p>
          <a:p>
            <a:pPr>
              <a:spcBef>
                <a:spcPts val="1200"/>
              </a:spcBef>
              <a:spcAft>
                <a:spcPts val="1200"/>
              </a:spcAft>
            </a:pPr>
            <a:r>
              <a:rPr lang="en-CA" sz="2100" dirty="0" smtClean="0"/>
              <a:t>Some measurement components, e.g., piezoelectric accelerometers, also do not respond well if signals are fluctuating too slowly. </a:t>
            </a:r>
          </a:p>
          <a:p>
            <a:pPr>
              <a:spcBef>
                <a:spcPts val="1200"/>
              </a:spcBef>
              <a:spcAft>
                <a:spcPts val="1200"/>
              </a:spcAft>
            </a:pPr>
            <a:r>
              <a:rPr lang="en-CA" sz="2100" dirty="0" smtClean="0"/>
              <a:t>In order to assess the ability of the measurement system to follow low and high frequency fluctuations, we generate </a:t>
            </a:r>
            <a:r>
              <a:rPr lang="en-CA" sz="2100" u="sng" dirty="0" smtClean="0">
                <a:solidFill>
                  <a:srgbClr val="FF0000"/>
                </a:solidFill>
              </a:rPr>
              <a:t>frequency response plots</a:t>
            </a:r>
            <a:r>
              <a:rPr lang="en-CA" sz="2100" dirty="0" smtClean="0"/>
              <a:t>. </a:t>
            </a:r>
          </a:p>
          <a:p>
            <a:pPr>
              <a:spcBef>
                <a:spcPts val="1200"/>
              </a:spcBef>
              <a:spcAft>
                <a:spcPts val="1200"/>
              </a:spcAft>
            </a:pPr>
            <a:r>
              <a:rPr lang="en-CA" sz="2100" dirty="0" smtClean="0"/>
              <a:t>These are plots of how the </a:t>
            </a:r>
            <a:r>
              <a:rPr lang="en-CA" sz="2100" u="sng" dirty="0" smtClean="0">
                <a:solidFill>
                  <a:srgbClr val="FF0000"/>
                </a:solidFill>
              </a:rPr>
              <a:t>amplitude</a:t>
            </a:r>
            <a:r>
              <a:rPr lang="en-CA" sz="2100" dirty="0" smtClean="0"/>
              <a:t> and </a:t>
            </a:r>
            <a:r>
              <a:rPr lang="en-CA" sz="2100" u="sng" dirty="0" smtClean="0">
                <a:solidFill>
                  <a:srgbClr val="FF0000"/>
                </a:solidFill>
              </a:rPr>
              <a:t>phase</a:t>
            </a:r>
            <a:r>
              <a:rPr lang="en-CA" sz="2100" dirty="0" smtClean="0">
                <a:solidFill>
                  <a:srgbClr val="FF0000"/>
                </a:solidFill>
              </a:rPr>
              <a:t> </a:t>
            </a:r>
            <a:r>
              <a:rPr lang="en-CA" sz="2100" dirty="0" smtClean="0"/>
              <a:t>of a sine wave changes as a function of its frequency, when the </a:t>
            </a:r>
            <a:r>
              <a:rPr lang="en-CA" sz="2100" u="sng" dirty="0" smtClean="0">
                <a:solidFill>
                  <a:srgbClr val="FF0000"/>
                </a:solidFill>
              </a:rPr>
              <a:t>sine wave </a:t>
            </a:r>
            <a:r>
              <a:rPr lang="en-CA" sz="2100" dirty="0" smtClean="0"/>
              <a:t>is passed through the system. </a:t>
            </a:r>
          </a:p>
        </p:txBody>
      </p:sp>
      <p:sp>
        <p:nvSpPr>
          <p:cNvPr id="4" name="Slide Number Placeholder 3"/>
          <p:cNvSpPr>
            <a:spLocks noGrp="1"/>
          </p:cNvSpPr>
          <p:nvPr>
            <p:ph type="sldNum" sz="quarter" idx="12"/>
          </p:nvPr>
        </p:nvSpPr>
        <p:spPr/>
        <p:txBody>
          <a:bodyPr/>
          <a:lstStyle/>
          <a:p>
            <a:fld id="{930C522C-A1E4-4254-BFF3-9729D494B76C}" type="slidenum">
              <a:rPr lang="ar-EG" smtClean="0"/>
              <a:t>2</a:t>
            </a:fld>
            <a:endParaRPr lang="ar-EG"/>
          </a:p>
        </p:txBody>
      </p:sp>
    </p:spTree>
    <p:extLst>
      <p:ext uri="{BB962C8B-B14F-4D97-AF65-F5344CB8AC3E}">
        <p14:creationId xmlns:p14="http://schemas.microsoft.com/office/powerpoint/2010/main" val="269104974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3"/>
          <p:cNvSpPr>
            <a:spLocks noGrp="1" noChangeArrowheads="1"/>
          </p:cNvSpPr>
          <p:nvPr>
            <p:ph idx="1"/>
          </p:nvPr>
        </p:nvSpPr>
        <p:spPr>
          <a:xfrm>
            <a:off x="539552" y="476672"/>
            <a:ext cx="8075240" cy="5976664"/>
          </a:xfrm>
        </p:spPr>
        <p:txBody>
          <a:bodyPr>
            <a:normAutofit/>
          </a:bodyPr>
          <a:lstStyle/>
          <a:p>
            <a:pPr algn="l" rtl="0" eaLnBrk="1" hangingPunct="1">
              <a:buFontTx/>
              <a:buNone/>
            </a:pPr>
            <a:r>
              <a:rPr lang="en-US" sz="3200" b="1" dirty="0" smtClean="0">
                <a:solidFill>
                  <a:srgbClr val="FF0000"/>
                </a:solidFill>
              </a:rPr>
              <a:t>Example 2</a:t>
            </a:r>
          </a:p>
          <a:p>
            <a:pPr algn="l" rtl="0">
              <a:buNone/>
            </a:pPr>
            <a:r>
              <a:rPr lang="en-US" sz="2800" dirty="0" smtClean="0"/>
              <a:t>	</a:t>
            </a:r>
            <a:r>
              <a:rPr lang="en-US" sz="2400" dirty="0"/>
              <a:t>Pulses for a stepping motor are being transmitted at 2000 Hz.  Design a filter to reduce 60 Hz noise (due to electric line frequency) but reduce the pulses by no more than 3 </a:t>
            </a:r>
            <a:r>
              <a:rPr lang="en-US" sz="2400" dirty="0" err="1"/>
              <a:t>dB.</a:t>
            </a:r>
            <a:endParaRPr lang="en-US" sz="2400" dirty="0"/>
          </a:p>
          <a:p>
            <a:pPr algn="l" rtl="0" eaLnBrk="1" hangingPunct="1">
              <a:spcBef>
                <a:spcPts val="900"/>
              </a:spcBef>
              <a:spcAft>
                <a:spcPts val="900"/>
              </a:spcAft>
              <a:buFontTx/>
              <a:buNone/>
            </a:pPr>
            <a:r>
              <a:rPr lang="en-US" b="1" dirty="0" smtClean="0">
                <a:solidFill>
                  <a:srgbClr val="FF0000"/>
                </a:solidFill>
              </a:rPr>
              <a:t>Answer </a:t>
            </a:r>
          </a:p>
          <a:p>
            <a:pPr algn="l" rtl="0">
              <a:spcBef>
                <a:spcPts val="900"/>
              </a:spcBef>
              <a:spcAft>
                <a:spcPts val="900"/>
              </a:spcAft>
            </a:pPr>
            <a:r>
              <a:rPr lang="en-US" sz="2400" b="1" dirty="0"/>
              <a:t>First, it is clear that a high pass filter is required. </a:t>
            </a:r>
          </a:p>
          <a:p>
            <a:pPr algn="l" rtl="0">
              <a:spcBef>
                <a:spcPts val="900"/>
              </a:spcBef>
              <a:spcAft>
                <a:spcPts val="900"/>
              </a:spcAft>
            </a:pPr>
            <a:r>
              <a:rPr lang="en-US" sz="2400" dirty="0"/>
              <a:t>In order to find its corner frequency, </a:t>
            </a:r>
            <a:r>
              <a:rPr lang="en-US" sz="2400" i="1" dirty="0"/>
              <a:t>f</a:t>
            </a:r>
            <a:r>
              <a:rPr lang="en-US" sz="2400" i="1" baseline="-25000" dirty="0"/>
              <a:t>c</a:t>
            </a:r>
            <a:r>
              <a:rPr lang="en-US" sz="2400" dirty="0"/>
              <a:t>, we know that at f = 2000 Hz, the ratio Vo/Vi = -3dB.</a:t>
            </a:r>
          </a:p>
          <a:p>
            <a:pPr algn="l" rtl="0">
              <a:spcBef>
                <a:spcPts val="900"/>
              </a:spcBef>
              <a:spcAft>
                <a:spcPts val="900"/>
              </a:spcAft>
            </a:pPr>
            <a:r>
              <a:rPr lang="en-US" sz="2400" dirty="0"/>
              <a:t>From the relationship</a:t>
            </a:r>
          </a:p>
          <a:p>
            <a:pPr algn="l" rtl="0"/>
            <a:endParaRPr lang="en-US" dirty="0"/>
          </a:p>
          <a:p>
            <a:pPr algn="l" rtl="0"/>
            <a:endParaRPr lang="en-US" dirty="0"/>
          </a:p>
          <a:p>
            <a:pPr marL="109728" indent="0" algn="l" rtl="0">
              <a:buNone/>
            </a:pPr>
            <a:endParaRPr lang="en-US" dirty="0"/>
          </a:p>
        </p:txBody>
      </p:sp>
      <p:sp>
        <p:nvSpPr>
          <p:cNvPr id="2" name="Slide Number Placeholder 1"/>
          <p:cNvSpPr>
            <a:spLocks noGrp="1"/>
          </p:cNvSpPr>
          <p:nvPr>
            <p:ph type="sldNum" sz="quarter" idx="12"/>
          </p:nvPr>
        </p:nvSpPr>
        <p:spPr/>
        <p:txBody>
          <a:bodyPr/>
          <a:lstStyle/>
          <a:p>
            <a:pPr rtl="0"/>
            <a:fld id="{BB39B9FB-6D13-4F86-935A-8CD5CF68B339}" type="slidenum">
              <a:rPr lang="ar-EG" smtClean="0"/>
              <a:pPr rtl="0"/>
              <a:t>20</a:t>
            </a:fld>
            <a:endParaRPr lang="ar-EG" dirty="0"/>
          </a:p>
        </p:txBody>
      </p:sp>
      <p:graphicFrame>
        <p:nvGraphicFramePr>
          <p:cNvPr id="3" name="Object 2"/>
          <p:cNvGraphicFramePr>
            <a:graphicFrameLocks noChangeAspect="1"/>
          </p:cNvGraphicFramePr>
          <p:nvPr>
            <p:extLst>
              <p:ext uri="{D42A27DB-BD31-4B8C-83A1-F6EECF244321}">
                <p14:modId xmlns:p14="http://schemas.microsoft.com/office/powerpoint/2010/main" val="136528808"/>
              </p:ext>
            </p:extLst>
          </p:nvPr>
        </p:nvGraphicFramePr>
        <p:xfrm>
          <a:off x="1763688" y="5157192"/>
          <a:ext cx="5645150" cy="1052512"/>
        </p:xfrm>
        <a:graphic>
          <a:graphicData uri="http://schemas.openxmlformats.org/presentationml/2006/ole">
            <mc:AlternateContent xmlns:mc="http://schemas.openxmlformats.org/markup-compatibility/2006">
              <mc:Choice xmlns:v="urn:schemas-microsoft-com:vml" Requires="v">
                <p:oleObj spid="_x0000_s14536" name="Equation" r:id="rId3" imgW="2590560" imgH="482400" progId="Equation.3">
                  <p:embed/>
                </p:oleObj>
              </mc:Choice>
              <mc:Fallback>
                <p:oleObj name="Equation" r:id="rId3" imgW="2590560" imgH="482400" progId="Equation.3">
                  <p:embed/>
                  <p:pic>
                    <p:nvPicPr>
                      <p:cNvPr id="0" name="Object 4"/>
                      <p:cNvPicPr>
                        <a:picLocks noChangeAspect="1" noChangeArrowheads="1"/>
                      </p:cNvPicPr>
                      <p:nvPr/>
                    </p:nvPicPr>
                    <p:blipFill>
                      <a:blip r:embed="rId4"/>
                      <a:srcRect/>
                      <a:stretch>
                        <a:fillRect/>
                      </a:stretch>
                    </p:blipFill>
                    <p:spPr bwMode="auto">
                      <a:xfrm>
                        <a:off x="1763688" y="5157192"/>
                        <a:ext cx="5645150" cy="1052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206833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3"/>
          <p:cNvSpPr>
            <a:spLocks noGrp="1" noChangeArrowheads="1"/>
          </p:cNvSpPr>
          <p:nvPr>
            <p:ph idx="1"/>
          </p:nvPr>
        </p:nvSpPr>
        <p:spPr>
          <a:xfrm>
            <a:off x="683568" y="731986"/>
            <a:ext cx="8003232" cy="5721350"/>
          </a:xfrm>
        </p:spPr>
        <p:txBody>
          <a:bodyPr>
            <a:normAutofit/>
          </a:bodyPr>
          <a:lstStyle/>
          <a:p>
            <a:pPr algn="l" rtl="0">
              <a:buNone/>
            </a:pPr>
            <a:r>
              <a:rPr lang="en-US" sz="2400" b="1" dirty="0">
                <a:solidFill>
                  <a:srgbClr val="FF0000"/>
                </a:solidFill>
              </a:rPr>
              <a:t>Answer (continued)</a:t>
            </a:r>
          </a:p>
          <a:p>
            <a:pPr algn="l" rtl="0" eaLnBrk="1" hangingPunct="1">
              <a:buFontTx/>
              <a:buNone/>
            </a:pPr>
            <a:endParaRPr lang="en-US" sz="2400" dirty="0" smtClean="0"/>
          </a:p>
          <a:p>
            <a:pPr algn="l" rtl="0"/>
            <a:r>
              <a:rPr lang="en-US" sz="2400" dirty="0" smtClean="0"/>
              <a:t>We substitute in the following relationship </a:t>
            </a:r>
          </a:p>
          <a:p>
            <a:pPr algn="l" rtl="0"/>
            <a:endParaRPr lang="en-US" sz="2400" dirty="0"/>
          </a:p>
          <a:p>
            <a:pPr algn="l" rtl="0"/>
            <a:endParaRPr lang="en-US" sz="2400" dirty="0" smtClean="0"/>
          </a:p>
          <a:p>
            <a:pPr algn="l" rtl="0"/>
            <a:endParaRPr lang="en-US" sz="2400" dirty="0"/>
          </a:p>
          <a:p>
            <a:pPr marL="109728" indent="0" algn="l" rtl="0">
              <a:buNone/>
            </a:pPr>
            <a:r>
              <a:rPr lang="en-US" sz="2400" dirty="0" smtClean="0"/>
              <a:t>        to get the corner frequency </a:t>
            </a:r>
            <a:r>
              <a:rPr lang="en-US" sz="2400" i="1" dirty="0" smtClean="0"/>
              <a:t>f</a:t>
            </a:r>
            <a:r>
              <a:rPr lang="en-US" sz="2400" i="1" baseline="-25000" dirty="0" smtClean="0"/>
              <a:t>c</a:t>
            </a:r>
            <a:r>
              <a:rPr lang="en-US" sz="2400" dirty="0" smtClean="0"/>
              <a:t> = 2000 Hz.</a:t>
            </a:r>
          </a:p>
          <a:p>
            <a:pPr algn="l" rtl="0"/>
            <a:endParaRPr lang="en-US" sz="2400" dirty="0" smtClean="0"/>
          </a:p>
          <a:p>
            <a:pPr algn="l" rtl="0"/>
            <a:r>
              <a:rPr lang="en-US" sz="2400" dirty="0" smtClean="0"/>
              <a:t>Let us use C = 0.01 </a:t>
            </a:r>
            <a:r>
              <a:rPr lang="en-US" sz="2400" dirty="0" err="1" smtClean="0"/>
              <a:t>uF</a:t>
            </a:r>
            <a:r>
              <a:rPr lang="en-US" sz="2400" dirty="0" smtClean="0"/>
              <a:t> capacitor, then using the following relationship we obtain </a:t>
            </a:r>
            <a:r>
              <a:rPr lang="en-US" sz="2400" i="1" dirty="0" smtClean="0"/>
              <a:t>R</a:t>
            </a:r>
            <a:r>
              <a:rPr lang="en-US" sz="2400" dirty="0" smtClean="0"/>
              <a:t> = 7.96 k</a:t>
            </a:r>
            <a:r>
              <a:rPr lang="el-GR" sz="2400" dirty="0" smtClean="0"/>
              <a:t>Ω</a:t>
            </a:r>
            <a:r>
              <a:rPr lang="en-US" sz="2400" dirty="0" smtClean="0"/>
              <a:t>.</a:t>
            </a:r>
            <a:endParaRPr lang="en-US" sz="2400" dirty="0"/>
          </a:p>
        </p:txBody>
      </p:sp>
      <p:sp>
        <p:nvSpPr>
          <p:cNvPr id="2" name="Slide Number Placeholder 1"/>
          <p:cNvSpPr>
            <a:spLocks noGrp="1"/>
          </p:cNvSpPr>
          <p:nvPr>
            <p:ph type="sldNum" sz="quarter" idx="12"/>
          </p:nvPr>
        </p:nvSpPr>
        <p:spPr/>
        <p:txBody>
          <a:bodyPr/>
          <a:lstStyle/>
          <a:p>
            <a:pPr rtl="0"/>
            <a:fld id="{BB39B9FB-6D13-4F86-935A-8CD5CF68B339}" type="slidenum">
              <a:rPr lang="ar-EG" smtClean="0"/>
              <a:pPr rtl="0"/>
              <a:t>21</a:t>
            </a:fld>
            <a:endParaRPr lang="ar-EG" dirty="0"/>
          </a:p>
        </p:txBody>
      </p:sp>
      <p:graphicFrame>
        <p:nvGraphicFramePr>
          <p:cNvPr id="4" name="Object 3"/>
          <p:cNvGraphicFramePr>
            <a:graphicFrameLocks noChangeAspect="1"/>
          </p:cNvGraphicFramePr>
          <p:nvPr>
            <p:extLst>
              <p:ext uri="{D42A27DB-BD31-4B8C-83A1-F6EECF244321}">
                <p14:modId xmlns:p14="http://schemas.microsoft.com/office/powerpoint/2010/main" val="1730778987"/>
              </p:ext>
            </p:extLst>
          </p:nvPr>
        </p:nvGraphicFramePr>
        <p:xfrm>
          <a:off x="3707904" y="5229200"/>
          <a:ext cx="1716211" cy="902601"/>
        </p:xfrm>
        <a:graphic>
          <a:graphicData uri="http://schemas.openxmlformats.org/presentationml/2006/ole">
            <mc:AlternateContent xmlns:mc="http://schemas.openxmlformats.org/markup-compatibility/2006">
              <mc:Choice xmlns:v="urn:schemas-microsoft-com:vml" Requires="v">
                <p:oleObj spid="_x0000_s10803" name="Equation" r:id="rId3" imgW="748975" imgH="393529" progId="Equation.DSMT4">
                  <p:embed/>
                </p:oleObj>
              </mc:Choice>
              <mc:Fallback>
                <p:oleObj name="Equation" r:id="rId3" imgW="748975" imgH="393529"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07904" y="5229200"/>
                        <a:ext cx="1716211" cy="902601"/>
                      </a:xfrm>
                      <a:prstGeom prst="rect">
                        <a:avLst/>
                      </a:prstGeom>
                      <a:noFill/>
                      <a:ln>
                        <a:noFill/>
                      </a:ln>
                      <a:effectLst/>
                      <a:extLst/>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2709610983"/>
              </p:ext>
            </p:extLst>
          </p:nvPr>
        </p:nvGraphicFramePr>
        <p:xfrm>
          <a:off x="2267744" y="2177568"/>
          <a:ext cx="4235450" cy="1139825"/>
        </p:xfrm>
        <a:graphic>
          <a:graphicData uri="http://schemas.openxmlformats.org/presentationml/2006/ole">
            <mc:AlternateContent xmlns:mc="http://schemas.openxmlformats.org/markup-compatibility/2006">
              <mc:Choice xmlns:v="urn:schemas-microsoft-com:vml" Requires="v">
                <p:oleObj spid="_x0000_s10804" name="Equation" r:id="rId5" imgW="2260440" imgH="609480" progId="Equation.3">
                  <p:embed/>
                </p:oleObj>
              </mc:Choice>
              <mc:Fallback>
                <p:oleObj name="Equation" r:id="rId5" imgW="2260440" imgH="609480" progId="Equation.3">
                  <p:embed/>
                  <p:pic>
                    <p:nvPicPr>
                      <p:cNvPr id="0" name="Object 3"/>
                      <p:cNvPicPr>
                        <a:picLocks noChangeAspect="1" noChangeArrowheads="1"/>
                      </p:cNvPicPr>
                      <p:nvPr/>
                    </p:nvPicPr>
                    <p:blipFill>
                      <a:blip r:embed="rId6"/>
                      <a:srcRect/>
                      <a:stretch>
                        <a:fillRect/>
                      </a:stretch>
                    </p:blipFill>
                    <p:spPr bwMode="auto">
                      <a:xfrm>
                        <a:off x="2267744" y="2177568"/>
                        <a:ext cx="4235450" cy="1139825"/>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81679467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3"/>
          <p:cNvSpPr>
            <a:spLocks noGrp="1" noChangeArrowheads="1"/>
          </p:cNvSpPr>
          <p:nvPr>
            <p:ph idx="1"/>
          </p:nvPr>
        </p:nvSpPr>
        <p:spPr>
          <a:xfrm>
            <a:off x="457200" y="731986"/>
            <a:ext cx="7787208" cy="5721350"/>
          </a:xfrm>
        </p:spPr>
        <p:txBody>
          <a:bodyPr>
            <a:normAutofit/>
          </a:bodyPr>
          <a:lstStyle/>
          <a:p>
            <a:pPr algn="l" rtl="0" eaLnBrk="1" hangingPunct="1">
              <a:buFontTx/>
              <a:buNone/>
            </a:pPr>
            <a:r>
              <a:rPr lang="en-US" sz="2400" b="1" dirty="0" smtClean="0">
                <a:solidFill>
                  <a:srgbClr val="FF0000"/>
                </a:solidFill>
              </a:rPr>
              <a:t>Answer (continued)</a:t>
            </a:r>
          </a:p>
          <a:p>
            <a:pPr algn="l" rtl="0" eaLnBrk="1" hangingPunct="1">
              <a:buFontTx/>
              <a:buNone/>
            </a:pPr>
            <a:endParaRPr lang="en-US" sz="2400" dirty="0" smtClean="0"/>
          </a:p>
          <a:p>
            <a:pPr algn="l" rtl="0"/>
            <a:r>
              <a:rPr lang="en-US" sz="2400" dirty="0" smtClean="0"/>
              <a:t>We have finished designing the filter, but we want to check to what extent the 60 Hz noise is attenuated.</a:t>
            </a:r>
          </a:p>
          <a:p>
            <a:pPr algn="l" rtl="0"/>
            <a:endParaRPr lang="en-US" sz="2400" dirty="0" smtClean="0"/>
          </a:p>
          <a:p>
            <a:pPr algn="l" rtl="0"/>
            <a:r>
              <a:rPr lang="en-US" sz="2400" dirty="0" smtClean="0"/>
              <a:t>Again, substitute by </a:t>
            </a:r>
            <a:r>
              <a:rPr lang="en-US" sz="2400" i="1" dirty="0" smtClean="0"/>
              <a:t>f</a:t>
            </a:r>
            <a:r>
              <a:rPr lang="en-US" sz="2400" dirty="0" smtClean="0"/>
              <a:t> = 60 Hz and </a:t>
            </a:r>
            <a:r>
              <a:rPr lang="en-US" sz="2400" i="1" dirty="0" smtClean="0"/>
              <a:t>f</a:t>
            </a:r>
            <a:r>
              <a:rPr lang="en-US" sz="2400" i="1" baseline="-25000" dirty="0" smtClean="0"/>
              <a:t>c</a:t>
            </a:r>
            <a:r>
              <a:rPr lang="en-US" sz="2400" dirty="0" smtClean="0"/>
              <a:t> = 2000 in the following relationship </a:t>
            </a:r>
          </a:p>
          <a:p>
            <a:pPr algn="l" rtl="0"/>
            <a:endParaRPr lang="en-US" sz="2400" dirty="0"/>
          </a:p>
          <a:p>
            <a:pPr algn="l" rtl="0"/>
            <a:endParaRPr lang="en-US" sz="2400" dirty="0" smtClean="0"/>
          </a:p>
          <a:p>
            <a:pPr algn="l" rtl="0"/>
            <a:endParaRPr lang="en-US" sz="2400" dirty="0"/>
          </a:p>
          <a:p>
            <a:r>
              <a:rPr lang="en-US" sz="2400" dirty="0" smtClean="0"/>
              <a:t>We can realize that the </a:t>
            </a:r>
            <a:r>
              <a:rPr lang="en-US" sz="2400" dirty="0"/>
              <a:t>noise has been reduced to only </a:t>
            </a:r>
            <a:r>
              <a:rPr lang="en-US" sz="2400" dirty="0" smtClean="0"/>
              <a:t>3% which is very good.</a:t>
            </a:r>
            <a:endParaRPr lang="en-US" sz="2400" dirty="0"/>
          </a:p>
        </p:txBody>
      </p:sp>
      <p:sp>
        <p:nvSpPr>
          <p:cNvPr id="2" name="Slide Number Placeholder 1"/>
          <p:cNvSpPr>
            <a:spLocks noGrp="1"/>
          </p:cNvSpPr>
          <p:nvPr>
            <p:ph type="sldNum" sz="quarter" idx="12"/>
          </p:nvPr>
        </p:nvSpPr>
        <p:spPr/>
        <p:txBody>
          <a:bodyPr/>
          <a:lstStyle/>
          <a:p>
            <a:pPr rtl="0"/>
            <a:fld id="{BB39B9FB-6D13-4F86-935A-8CD5CF68B339}" type="slidenum">
              <a:rPr lang="ar-EG" smtClean="0"/>
              <a:pPr rtl="0"/>
              <a:t>22</a:t>
            </a:fld>
            <a:endParaRPr lang="ar-EG" dirty="0"/>
          </a:p>
        </p:txBody>
      </p:sp>
      <p:graphicFrame>
        <p:nvGraphicFramePr>
          <p:cNvPr id="4" name="Object 3"/>
          <p:cNvGraphicFramePr>
            <a:graphicFrameLocks noChangeAspect="1"/>
          </p:cNvGraphicFramePr>
          <p:nvPr>
            <p:extLst>
              <p:ext uri="{D42A27DB-BD31-4B8C-83A1-F6EECF244321}">
                <p14:modId xmlns:p14="http://schemas.microsoft.com/office/powerpoint/2010/main" val="807887347"/>
              </p:ext>
            </p:extLst>
          </p:nvPr>
        </p:nvGraphicFramePr>
        <p:xfrm>
          <a:off x="2171146" y="3730680"/>
          <a:ext cx="4818062" cy="1173163"/>
        </p:xfrm>
        <a:graphic>
          <a:graphicData uri="http://schemas.openxmlformats.org/presentationml/2006/ole">
            <mc:AlternateContent xmlns:mc="http://schemas.openxmlformats.org/markup-compatibility/2006">
              <mc:Choice xmlns:v="urn:schemas-microsoft-com:vml" Requires="v">
                <p:oleObj spid="_x0000_s11548" name="Equation" r:id="rId3" imgW="2552400" imgH="622080" progId="Equation.3">
                  <p:embed/>
                </p:oleObj>
              </mc:Choice>
              <mc:Fallback>
                <p:oleObj name="Equation" r:id="rId3" imgW="2552400" imgH="622080" progId="Equation.3">
                  <p:embed/>
                  <p:pic>
                    <p:nvPicPr>
                      <p:cNvPr id="0" name="Object 2"/>
                      <p:cNvPicPr>
                        <a:picLocks noChangeAspect="1" noChangeArrowheads="1"/>
                      </p:cNvPicPr>
                      <p:nvPr/>
                    </p:nvPicPr>
                    <p:blipFill>
                      <a:blip r:embed="rId4"/>
                      <a:srcRect/>
                      <a:stretch>
                        <a:fillRect/>
                      </a:stretch>
                    </p:blipFill>
                    <p:spPr bwMode="auto">
                      <a:xfrm>
                        <a:off x="2171146" y="3730680"/>
                        <a:ext cx="4818062" cy="1173163"/>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84922208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hangingPunct="1"/>
            <a:r>
              <a:rPr lang="en-US" smtClean="0"/>
              <a:t>Band-pass Filter (BPF)</a:t>
            </a:r>
          </a:p>
        </p:txBody>
      </p:sp>
      <p:sp>
        <p:nvSpPr>
          <p:cNvPr id="51203" name="Rectangle 3"/>
          <p:cNvSpPr>
            <a:spLocks noGrp="1" noChangeArrowheads="1"/>
          </p:cNvSpPr>
          <p:nvPr>
            <p:ph idx="1"/>
          </p:nvPr>
        </p:nvSpPr>
        <p:spPr>
          <a:xfrm>
            <a:off x="457200" y="1600200"/>
            <a:ext cx="3754760" cy="4637112"/>
          </a:xfrm>
        </p:spPr>
        <p:txBody>
          <a:bodyPr>
            <a:normAutofit/>
          </a:bodyPr>
          <a:lstStyle/>
          <a:p>
            <a:pPr algn="l" rtl="0" eaLnBrk="1" hangingPunct="1"/>
            <a:r>
              <a:rPr lang="en-US" sz="2400" dirty="0" smtClean="0"/>
              <a:t>Band-pass filter passes frequencies in a certain band and attenuates frequencies below and above the band.</a:t>
            </a:r>
          </a:p>
          <a:p>
            <a:endParaRPr lang="en-CA" sz="2400" dirty="0" smtClean="0"/>
          </a:p>
          <a:p>
            <a:r>
              <a:rPr lang="en-CA" sz="2400" dirty="0" smtClean="0"/>
              <a:t>Band </a:t>
            </a:r>
            <a:r>
              <a:rPr lang="en-CA" sz="2400" dirty="0"/>
              <a:t>pass filters can be constructed by combining a low pass filter in series with a </a:t>
            </a:r>
            <a:r>
              <a:rPr lang="en-CA" sz="2400" dirty="0" smtClean="0"/>
              <a:t>high pass filter.</a:t>
            </a:r>
            <a:endParaRPr lang="en-US" sz="2400" dirty="0" smtClean="0"/>
          </a:p>
        </p:txBody>
      </p:sp>
      <p:sp>
        <p:nvSpPr>
          <p:cNvPr id="2" name="Slide Number Placeholder 1"/>
          <p:cNvSpPr>
            <a:spLocks noGrp="1"/>
          </p:cNvSpPr>
          <p:nvPr>
            <p:ph type="sldNum" sz="quarter" idx="12"/>
          </p:nvPr>
        </p:nvSpPr>
        <p:spPr/>
        <p:txBody>
          <a:bodyPr/>
          <a:lstStyle/>
          <a:p>
            <a:fld id="{BB39B9FB-6D13-4F86-935A-8CD5CF68B339}" type="slidenum">
              <a:rPr lang="ar-EG" smtClean="0"/>
              <a:t>23</a:t>
            </a:fld>
            <a:endParaRPr lang="ar-EG"/>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39952" y="1628800"/>
            <a:ext cx="4674661" cy="2013927"/>
          </a:xfrm>
          <a:prstGeom prst="rect">
            <a:avLst/>
          </a:prstGeom>
        </p:spPr>
      </p:pic>
      <p:pic>
        <p:nvPicPr>
          <p:cNvPr id="6" name="Picture 4" descr="img02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0" y="4077072"/>
            <a:ext cx="4104456" cy="19381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393955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eaLnBrk="1" hangingPunct="1"/>
            <a:r>
              <a:rPr lang="en-US" dirty="0" smtClean="0"/>
              <a:t>Band-reject Filter</a:t>
            </a:r>
            <a:endParaRPr lang="th-TH" dirty="0" smtClean="0"/>
          </a:p>
        </p:txBody>
      </p:sp>
      <p:sp>
        <p:nvSpPr>
          <p:cNvPr id="53251" name="Rectangle 3"/>
          <p:cNvSpPr>
            <a:spLocks noGrp="1" noChangeArrowheads="1"/>
          </p:cNvSpPr>
          <p:nvPr>
            <p:ph idx="1"/>
          </p:nvPr>
        </p:nvSpPr>
        <p:spPr>
          <a:xfrm>
            <a:off x="457200" y="1340768"/>
            <a:ext cx="8229600" cy="4525963"/>
          </a:xfrm>
        </p:spPr>
        <p:txBody>
          <a:bodyPr>
            <a:normAutofit/>
          </a:bodyPr>
          <a:lstStyle/>
          <a:p>
            <a:r>
              <a:rPr lang="en-US" sz="2400" dirty="0" smtClean="0"/>
              <a:t>Band-reject, band-stop, or </a:t>
            </a:r>
            <a:r>
              <a:rPr lang="en-CA" sz="2400" dirty="0" smtClean="0"/>
              <a:t>notch</a:t>
            </a:r>
            <a:r>
              <a:rPr lang="en-US" sz="2400" dirty="0" smtClean="0"/>
              <a:t> filter blocks specific range of frequencies.</a:t>
            </a:r>
          </a:p>
          <a:p>
            <a:r>
              <a:rPr lang="en-CA" sz="2400" dirty="0"/>
              <a:t>A notch filter can be </a:t>
            </a:r>
            <a:r>
              <a:rPr lang="en-CA" sz="2400" dirty="0" smtClean="0"/>
              <a:t>obtained by </a:t>
            </a:r>
            <a:r>
              <a:rPr lang="en-CA" sz="2400" dirty="0"/>
              <a:t>passing the signal simultaneously through a low pass filter and </a:t>
            </a:r>
            <a:r>
              <a:rPr lang="en-CA" sz="2400" dirty="0" smtClean="0"/>
              <a:t>a high pass </a:t>
            </a:r>
            <a:r>
              <a:rPr lang="en-CA" sz="2400" dirty="0"/>
              <a:t>filter </a:t>
            </a:r>
            <a:r>
              <a:rPr lang="en-CA" sz="2400" dirty="0" smtClean="0"/>
              <a:t>in parallel </a:t>
            </a:r>
            <a:r>
              <a:rPr lang="en-CA" sz="2400" dirty="0"/>
              <a:t>and summing the output of the two filters.</a:t>
            </a:r>
            <a:endParaRPr lang="en-US" sz="2400" dirty="0" smtClean="0"/>
          </a:p>
          <a:p>
            <a:pPr algn="l" rtl="0" eaLnBrk="1" hangingPunct="1"/>
            <a:endParaRPr lang="th-TH" sz="2400" dirty="0" smtClean="0"/>
          </a:p>
        </p:txBody>
      </p:sp>
      <p:sp>
        <p:nvSpPr>
          <p:cNvPr id="2" name="Slide Number Placeholder 1"/>
          <p:cNvSpPr>
            <a:spLocks noGrp="1"/>
          </p:cNvSpPr>
          <p:nvPr>
            <p:ph type="sldNum" sz="quarter" idx="12"/>
          </p:nvPr>
        </p:nvSpPr>
        <p:spPr/>
        <p:txBody>
          <a:bodyPr/>
          <a:lstStyle/>
          <a:p>
            <a:fld id="{BB39B9FB-6D13-4F86-935A-8CD5CF68B339}" type="slidenum">
              <a:rPr lang="ar-EG" smtClean="0"/>
              <a:t>24</a:t>
            </a:fld>
            <a:endParaRPr lang="ar-EG"/>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03648" y="3459861"/>
            <a:ext cx="6480720" cy="2777451"/>
          </a:xfrm>
          <a:prstGeom prst="rect">
            <a:avLst/>
          </a:prstGeom>
        </p:spPr>
      </p:pic>
    </p:spTree>
    <p:extLst>
      <p:ext uri="{BB962C8B-B14F-4D97-AF65-F5344CB8AC3E}">
        <p14:creationId xmlns:p14="http://schemas.microsoft.com/office/powerpoint/2010/main" val="110371472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48680"/>
            <a:ext cx="8229600" cy="720080"/>
          </a:xfrm>
        </p:spPr>
        <p:txBody>
          <a:bodyPr>
            <a:normAutofit fontScale="90000"/>
          </a:bodyPr>
          <a:lstStyle/>
          <a:p>
            <a:r>
              <a:rPr lang="en-CA" b="1" dirty="0" smtClean="0"/>
              <a:t>Active Filters</a:t>
            </a:r>
            <a:endParaRPr lang="en-CA" dirty="0"/>
          </a:p>
        </p:txBody>
      </p:sp>
      <p:sp>
        <p:nvSpPr>
          <p:cNvPr id="3" name="Content Placeholder 2"/>
          <p:cNvSpPr>
            <a:spLocks noGrp="1"/>
          </p:cNvSpPr>
          <p:nvPr>
            <p:ph idx="1"/>
          </p:nvPr>
        </p:nvSpPr>
        <p:spPr>
          <a:xfrm>
            <a:off x="683568" y="1628800"/>
            <a:ext cx="7848872" cy="4968552"/>
          </a:xfrm>
        </p:spPr>
        <p:txBody>
          <a:bodyPr>
            <a:normAutofit/>
          </a:bodyPr>
          <a:lstStyle/>
          <a:p>
            <a:pPr>
              <a:spcBef>
                <a:spcPts val="1200"/>
              </a:spcBef>
              <a:spcAft>
                <a:spcPts val="1200"/>
              </a:spcAft>
            </a:pPr>
            <a:r>
              <a:rPr lang="en-CA" sz="2400" dirty="0"/>
              <a:t>It is almost impossible to </a:t>
            </a:r>
            <a:r>
              <a:rPr lang="en-CA" sz="2400" dirty="0" smtClean="0"/>
              <a:t>design </a:t>
            </a:r>
            <a:r>
              <a:rPr lang="en-CA" sz="2400" dirty="0"/>
              <a:t>passive filters </a:t>
            </a:r>
            <a:r>
              <a:rPr lang="en-CA" sz="2400" dirty="0" smtClean="0"/>
              <a:t>with </a:t>
            </a:r>
            <a:r>
              <a:rPr lang="en-CA" sz="2400" dirty="0"/>
              <a:t>low output impedances and high input </a:t>
            </a:r>
            <a:r>
              <a:rPr lang="en-CA" sz="2400" dirty="0" smtClean="0"/>
              <a:t>impedances. </a:t>
            </a:r>
            <a:endParaRPr lang="en-CA" sz="2400" dirty="0"/>
          </a:p>
          <a:p>
            <a:pPr>
              <a:spcBef>
                <a:spcPts val="1200"/>
              </a:spcBef>
              <a:spcAft>
                <a:spcPts val="1200"/>
              </a:spcAft>
            </a:pPr>
            <a:r>
              <a:rPr lang="en-CA" sz="2400" dirty="0" smtClean="0"/>
              <a:t>Therefore, the </a:t>
            </a:r>
            <a:r>
              <a:rPr lang="en-CA" sz="2400" dirty="0"/>
              <a:t>loading (</a:t>
            </a:r>
            <a:r>
              <a:rPr lang="en-CA" sz="2400" dirty="0" smtClean="0"/>
              <a:t>interaction) </a:t>
            </a:r>
            <a:r>
              <a:rPr lang="en-CA" sz="2400" dirty="0"/>
              <a:t>effect </a:t>
            </a:r>
            <a:r>
              <a:rPr lang="en-CA" sz="2400" dirty="0" smtClean="0"/>
              <a:t>will be present when we join passive filters together.</a:t>
            </a:r>
          </a:p>
          <a:p>
            <a:pPr>
              <a:spcBef>
                <a:spcPts val="1200"/>
              </a:spcBef>
              <a:spcAft>
                <a:spcPts val="1200"/>
              </a:spcAft>
            </a:pPr>
            <a:r>
              <a:rPr lang="en-CA" sz="2400" dirty="0" smtClean="0"/>
              <a:t>Operational amplifiers can be used either </a:t>
            </a:r>
            <a:r>
              <a:rPr lang="en-CA" sz="2400" dirty="0"/>
              <a:t>as impedance buffers or </a:t>
            </a:r>
            <a:r>
              <a:rPr lang="en-CA" sz="2400" dirty="0" smtClean="0"/>
              <a:t>as an </a:t>
            </a:r>
            <a:r>
              <a:rPr lang="en-CA" sz="2400" dirty="0"/>
              <a:t>integral part of the filter circuit. </a:t>
            </a:r>
            <a:endParaRPr lang="en-CA" sz="2400" dirty="0" smtClean="0"/>
          </a:p>
          <a:p>
            <a:pPr>
              <a:spcBef>
                <a:spcPts val="1200"/>
              </a:spcBef>
              <a:spcAft>
                <a:spcPts val="1200"/>
              </a:spcAft>
            </a:pPr>
            <a:r>
              <a:rPr lang="en-CA" sz="2400" dirty="0" smtClean="0"/>
              <a:t>An added </a:t>
            </a:r>
            <a:r>
              <a:rPr lang="en-CA" sz="2400" dirty="0"/>
              <a:t>advantage of using active devices is the capability of increasing the static gain of </a:t>
            </a:r>
            <a:r>
              <a:rPr lang="en-CA" sz="2400" dirty="0" smtClean="0"/>
              <a:t>the filter</a:t>
            </a:r>
            <a:r>
              <a:rPr lang="en-CA" sz="2400" dirty="0"/>
              <a:t>. </a:t>
            </a:r>
            <a:endParaRPr lang="en-CA" sz="2400" dirty="0" smtClean="0"/>
          </a:p>
        </p:txBody>
      </p:sp>
      <p:sp>
        <p:nvSpPr>
          <p:cNvPr id="4" name="Slide Number Placeholder 3"/>
          <p:cNvSpPr>
            <a:spLocks noGrp="1"/>
          </p:cNvSpPr>
          <p:nvPr>
            <p:ph type="sldNum" sz="quarter" idx="12"/>
          </p:nvPr>
        </p:nvSpPr>
        <p:spPr/>
        <p:txBody>
          <a:bodyPr/>
          <a:lstStyle/>
          <a:p>
            <a:fld id="{930C522C-A1E4-4254-BFF3-9729D494B76C}" type="slidenum">
              <a:rPr lang="ar-EG" smtClean="0"/>
              <a:t>25</a:t>
            </a:fld>
            <a:endParaRPr lang="ar-EG"/>
          </a:p>
        </p:txBody>
      </p:sp>
    </p:spTree>
    <p:extLst>
      <p:ext uri="{BB962C8B-B14F-4D97-AF65-F5344CB8AC3E}">
        <p14:creationId xmlns:p14="http://schemas.microsoft.com/office/powerpoint/2010/main" val="243608616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8229600" cy="864096"/>
          </a:xfrm>
        </p:spPr>
        <p:txBody>
          <a:bodyPr>
            <a:normAutofit/>
          </a:bodyPr>
          <a:lstStyle/>
          <a:p>
            <a:r>
              <a:rPr lang="en-CA" sz="4000" b="1" i="1" dirty="0"/>
              <a:t>An Active Low Pass Filter</a:t>
            </a:r>
            <a:endParaRPr lang="en-CA" sz="4000"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923928" y="1441567"/>
            <a:ext cx="4421100" cy="2491489"/>
          </a:xfrm>
        </p:spPr>
      </p:pic>
      <p:sp>
        <p:nvSpPr>
          <p:cNvPr id="4" name="Slide Number Placeholder 3"/>
          <p:cNvSpPr>
            <a:spLocks noGrp="1"/>
          </p:cNvSpPr>
          <p:nvPr>
            <p:ph type="sldNum" sz="quarter" idx="12"/>
          </p:nvPr>
        </p:nvSpPr>
        <p:spPr/>
        <p:txBody>
          <a:bodyPr/>
          <a:lstStyle/>
          <a:p>
            <a:fld id="{930C522C-A1E4-4254-BFF3-9729D494B76C}" type="slidenum">
              <a:rPr lang="ar-EG" smtClean="0"/>
              <a:t>26</a:t>
            </a:fld>
            <a:endParaRPr lang="ar-EG"/>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10080" y="4005064"/>
            <a:ext cx="6624736" cy="2628604"/>
          </a:xfrm>
          <a:prstGeom prst="rect">
            <a:avLst/>
          </a:prstGeom>
        </p:spPr>
      </p:pic>
      <p:sp>
        <p:nvSpPr>
          <p:cNvPr id="7" name="Content Placeholder 2"/>
          <p:cNvSpPr txBox="1">
            <a:spLocks/>
          </p:cNvSpPr>
          <p:nvPr/>
        </p:nvSpPr>
        <p:spPr>
          <a:xfrm>
            <a:off x="457200" y="1600200"/>
            <a:ext cx="4042792"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CA" sz="2400" dirty="0" smtClean="0"/>
              <a:t>Here, op-amps are just </a:t>
            </a:r>
            <a:r>
              <a:rPr lang="en-CA" sz="2400" dirty="0"/>
              <a:t>impedance </a:t>
            </a:r>
            <a:r>
              <a:rPr lang="en-CA" sz="2400" dirty="0" smtClean="0"/>
              <a:t>buffers. </a:t>
            </a:r>
            <a:endParaRPr lang="en-CA" sz="2400" dirty="0"/>
          </a:p>
          <a:p>
            <a:endParaRPr lang="en-CA" dirty="0" smtClean="0"/>
          </a:p>
          <a:p>
            <a:endParaRPr lang="en-CA" dirty="0"/>
          </a:p>
        </p:txBody>
      </p:sp>
    </p:spTree>
    <p:extLst>
      <p:ext uri="{BB962C8B-B14F-4D97-AF65-F5344CB8AC3E}">
        <p14:creationId xmlns:p14="http://schemas.microsoft.com/office/powerpoint/2010/main" val="154713770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4000" b="1" i="1" dirty="0"/>
              <a:t>An Active Low Pass </a:t>
            </a:r>
            <a:r>
              <a:rPr lang="en-CA" sz="4000" b="1" i="1" dirty="0" smtClean="0"/>
              <a:t>Filter</a:t>
            </a:r>
            <a:endParaRPr lang="en-CA" sz="4000" dirty="0"/>
          </a:p>
        </p:txBody>
      </p:sp>
      <p:sp>
        <p:nvSpPr>
          <p:cNvPr id="3" name="Content Placeholder 2"/>
          <p:cNvSpPr>
            <a:spLocks noGrp="1"/>
          </p:cNvSpPr>
          <p:nvPr>
            <p:ph idx="1"/>
          </p:nvPr>
        </p:nvSpPr>
        <p:spPr/>
        <p:txBody>
          <a:bodyPr>
            <a:normAutofit/>
          </a:bodyPr>
          <a:lstStyle/>
          <a:p>
            <a:pPr>
              <a:spcBef>
                <a:spcPts val="1200"/>
              </a:spcBef>
              <a:spcAft>
                <a:spcPts val="1200"/>
              </a:spcAft>
            </a:pPr>
            <a:r>
              <a:rPr lang="en-CA" sz="2400" dirty="0" smtClean="0"/>
              <a:t>Here, the op-amp is an </a:t>
            </a:r>
            <a:r>
              <a:rPr lang="en-CA" sz="2400" dirty="0"/>
              <a:t>integral part of the filter circuit. </a:t>
            </a:r>
            <a:endParaRPr lang="en-CA" sz="2400" dirty="0" smtClean="0"/>
          </a:p>
          <a:p>
            <a:pPr>
              <a:spcBef>
                <a:spcPts val="1200"/>
              </a:spcBef>
              <a:spcAft>
                <a:spcPts val="1200"/>
              </a:spcAft>
            </a:pPr>
            <a:r>
              <a:rPr lang="en-CA" sz="2400" dirty="0" smtClean="0"/>
              <a:t>What is the static (dc) gain </a:t>
            </a:r>
            <a:r>
              <a:rPr lang="en-CA" sz="2400" dirty="0"/>
              <a:t>of </a:t>
            </a:r>
            <a:r>
              <a:rPr lang="en-CA" sz="2400" dirty="0" smtClean="0"/>
              <a:t>this filter? </a:t>
            </a:r>
            <a:endParaRPr lang="en-CA" sz="2400" dirty="0"/>
          </a:p>
          <a:p>
            <a:pPr>
              <a:spcBef>
                <a:spcPts val="1200"/>
              </a:spcBef>
              <a:spcAft>
                <a:spcPts val="1200"/>
              </a:spcAft>
            </a:pPr>
            <a:endParaRPr lang="en-CA" sz="2400" dirty="0"/>
          </a:p>
          <a:p>
            <a:pPr>
              <a:spcBef>
                <a:spcPts val="1200"/>
              </a:spcBef>
              <a:spcAft>
                <a:spcPts val="1200"/>
              </a:spcAft>
            </a:pPr>
            <a:endParaRPr lang="en-CA" sz="2400" dirty="0"/>
          </a:p>
        </p:txBody>
      </p:sp>
      <p:sp>
        <p:nvSpPr>
          <p:cNvPr id="4" name="Slide Number Placeholder 3"/>
          <p:cNvSpPr>
            <a:spLocks noGrp="1"/>
          </p:cNvSpPr>
          <p:nvPr>
            <p:ph type="sldNum" sz="quarter" idx="12"/>
          </p:nvPr>
        </p:nvSpPr>
        <p:spPr/>
        <p:txBody>
          <a:bodyPr/>
          <a:lstStyle/>
          <a:p>
            <a:fld id="{930C522C-A1E4-4254-BFF3-9729D494B76C}" type="slidenum">
              <a:rPr lang="ar-EG" smtClean="0"/>
              <a:t>27</a:t>
            </a:fld>
            <a:endParaRPr lang="ar-EG"/>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19672" y="3066179"/>
            <a:ext cx="5941436" cy="3315149"/>
          </a:xfrm>
          <a:prstGeom prst="rect">
            <a:avLst/>
          </a:prstGeom>
        </p:spPr>
      </p:pic>
    </p:spTree>
    <p:extLst>
      <p:ext uri="{BB962C8B-B14F-4D97-AF65-F5344CB8AC3E}">
        <p14:creationId xmlns:p14="http://schemas.microsoft.com/office/powerpoint/2010/main" val="20826037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457200" y="764704"/>
            <a:ext cx="8229600" cy="720080"/>
          </a:xfrm>
        </p:spPr>
        <p:txBody>
          <a:bodyPr>
            <a:normAutofit fontScale="90000"/>
          </a:bodyPr>
          <a:lstStyle/>
          <a:p>
            <a:pPr eaLnBrk="1" hangingPunct="1"/>
            <a:r>
              <a:rPr lang="en-US" b="1" dirty="0" smtClean="0"/>
              <a:t>Final Note </a:t>
            </a:r>
          </a:p>
        </p:txBody>
      </p:sp>
      <p:sp>
        <p:nvSpPr>
          <p:cNvPr id="49155" name="Rectangle 3"/>
          <p:cNvSpPr>
            <a:spLocks noGrp="1" noChangeArrowheads="1"/>
          </p:cNvSpPr>
          <p:nvPr>
            <p:ph idx="1"/>
          </p:nvPr>
        </p:nvSpPr>
        <p:spPr>
          <a:xfrm>
            <a:off x="755575" y="2071389"/>
            <a:ext cx="7632849" cy="3949899"/>
          </a:xfrm>
        </p:spPr>
        <p:txBody>
          <a:bodyPr>
            <a:noAutofit/>
          </a:bodyPr>
          <a:lstStyle/>
          <a:p>
            <a:pPr marL="457200">
              <a:spcBef>
                <a:spcPts val="1200"/>
              </a:spcBef>
              <a:spcAft>
                <a:spcPts val="1200"/>
              </a:spcAft>
            </a:pPr>
            <a:r>
              <a:rPr lang="en-US" sz="2800" dirty="0" smtClean="0"/>
              <a:t>In these slides, we have considered passive and active filters.</a:t>
            </a:r>
          </a:p>
          <a:p>
            <a:pPr marL="457200">
              <a:spcBef>
                <a:spcPts val="1200"/>
              </a:spcBef>
              <a:spcAft>
                <a:spcPts val="1200"/>
              </a:spcAft>
            </a:pPr>
            <a:r>
              <a:rPr lang="en-US" sz="2800" dirty="0" smtClean="0"/>
              <a:t>Filters </a:t>
            </a:r>
            <a:r>
              <a:rPr lang="en-US" sz="2800" dirty="0"/>
              <a:t>can also be </a:t>
            </a:r>
            <a:r>
              <a:rPr lang="en-US" sz="2800" dirty="0" smtClean="0"/>
              <a:t>implemented digitally as a piece of software code written on a computer or a microcontroller (so-called </a:t>
            </a:r>
            <a:r>
              <a:rPr lang="en-US" sz="2800" b="1" u="sng" dirty="0" smtClean="0"/>
              <a:t>digital filters</a:t>
            </a:r>
            <a:r>
              <a:rPr lang="en-US" sz="2800" dirty="0" smtClean="0"/>
              <a:t>).</a:t>
            </a:r>
            <a:endParaRPr lang="en-US" sz="2800" dirty="0"/>
          </a:p>
          <a:p>
            <a:pPr algn="l" rtl="0" eaLnBrk="1" hangingPunct="1">
              <a:spcBef>
                <a:spcPts val="1200"/>
              </a:spcBef>
              <a:spcAft>
                <a:spcPts val="1200"/>
              </a:spcAft>
            </a:pPr>
            <a:endParaRPr lang="en-US" sz="2800" dirty="0" smtClean="0"/>
          </a:p>
          <a:p>
            <a:pPr algn="l" rtl="0" eaLnBrk="1" hangingPunct="1">
              <a:spcBef>
                <a:spcPts val="1200"/>
              </a:spcBef>
              <a:spcAft>
                <a:spcPts val="1200"/>
              </a:spcAft>
            </a:pPr>
            <a:endParaRPr lang="en-US" sz="2800" dirty="0" smtClean="0"/>
          </a:p>
        </p:txBody>
      </p:sp>
      <p:sp>
        <p:nvSpPr>
          <p:cNvPr id="2" name="Slide Number Placeholder 1"/>
          <p:cNvSpPr>
            <a:spLocks noGrp="1"/>
          </p:cNvSpPr>
          <p:nvPr>
            <p:ph type="sldNum" sz="quarter" idx="12"/>
          </p:nvPr>
        </p:nvSpPr>
        <p:spPr/>
        <p:txBody>
          <a:bodyPr/>
          <a:lstStyle/>
          <a:p>
            <a:fld id="{BB39B9FB-6D13-4F86-935A-8CD5CF68B339}" type="slidenum">
              <a:rPr lang="ar-EG" smtClean="0"/>
              <a:t>28</a:t>
            </a:fld>
            <a:endParaRPr lang="ar-EG"/>
          </a:p>
        </p:txBody>
      </p:sp>
    </p:spTree>
    <p:extLst>
      <p:ext uri="{BB962C8B-B14F-4D97-AF65-F5344CB8AC3E}">
        <p14:creationId xmlns:p14="http://schemas.microsoft.com/office/powerpoint/2010/main" val="2602541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74638"/>
            <a:ext cx="8147248" cy="1143000"/>
          </a:xfrm>
        </p:spPr>
        <p:txBody>
          <a:bodyPr/>
          <a:lstStyle/>
          <a:p>
            <a:r>
              <a:rPr lang="en-CA" dirty="0" smtClean="0"/>
              <a:t>Frequency Response</a:t>
            </a:r>
            <a:endParaRPr lang="en-CA" dirty="0"/>
          </a:p>
        </p:txBody>
      </p:sp>
      <p:sp>
        <p:nvSpPr>
          <p:cNvPr id="3" name="Content Placeholder 2"/>
          <p:cNvSpPr>
            <a:spLocks noGrp="1"/>
          </p:cNvSpPr>
          <p:nvPr>
            <p:ph idx="1"/>
          </p:nvPr>
        </p:nvSpPr>
        <p:spPr>
          <a:xfrm>
            <a:off x="446856" y="1412776"/>
            <a:ext cx="8229600" cy="4525963"/>
          </a:xfrm>
        </p:spPr>
        <p:txBody>
          <a:bodyPr>
            <a:noAutofit/>
          </a:bodyPr>
          <a:lstStyle/>
          <a:p>
            <a:pPr>
              <a:spcBef>
                <a:spcPts val="1200"/>
              </a:spcBef>
              <a:spcAft>
                <a:spcPts val="1200"/>
              </a:spcAft>
            </a:pPr>
            <a:r>
              <a:rPr lang="en-CA" sz="2100" dirty="0"/>
              <a:t>We track the behaviour of a sine wave because </a:t>
            </a:r>
            <a:r>
              <a:rPr lang="en-CA" sz="2100" dirty="0" smtClean="0"/>
              <a:t>it’s </a:t>
            </a:r>
            <a:r>
              <a:rPr lang="en-CA" sz="2100" dirty="0"/>
              <a:t>a simple example of a </a:t>
            </a:r>
            <a:r>
              <a:rPr lang="en-CA" sz="2100" u="sng" dirty="0">
                <a:solidFill>
                  <a:srgbClr val="FF0000"/>
                </a:solidFill>
              </a:rPr>
              <a:t>fluctuating signal</a:t>
            </a:r>
            <a:r>
              <a:rPr lang="en-CA" sz="2100" dirty="0"/>
              <a:t>. The higher the frequency of the sine wave, the faster the fluctuations. </a:t>
            </a:r>
          </a:p>
          <a:p>
            <a:pPr>
              <a:spcBef>
                <a:spcPts val="1200"/>
              </a:spcBef>
              <a:spcAft>
                <a:spcPts val="1200"/>
              </a:spcAft>
            </a:pPr>
            <a:r>
              <a:rPr lang="en-CA" sz="2100" dirty="0" smtClean="0"/>
              <a:t>It </a:t>
            </a:r>
            <a:r>
              <a:rPr lang="en-CA" sz="2100" dirty="0"/>
              <a:t>is also possible to express more complicated signals as a sum of </a:t>
            </a:r>
            <a:r>
              <a:rPr lang="en-CA" sz="2100" dirty="0" err="1"/>
              <a:t>sines</a:t>
            </a:r>
            <a:r>
              <a:rPr lang="en-CA" sz="2100" dirty="0"/>
              <a:t> and/or cosines (Fourier </a:t>
            </a:r>
            <a:r>
              <a:rPr lang="en-CA" sz="2100" dirty="0" smtClean="0"/>
              <a:t>Series). </a:t>
            </a:r>
          </a:p>
          <a:p>
            <a:pPr>
              <a:spcBef>
                <a:spcPts val="1200"/>
              </a:spcBef>
              <a:spcAft>
                <a:spcPts val="1200"/>
              </a:spcAft>
            </a:pPr>
            <a:r>
              <a:rPr lang="en-CA" sz="2100" dirty="0" smtClean="0"/>
              <a:t>If </a:t>
            </a:r>
            <a:r>
              <a:rPr lang="en-CA" sz="2100" dirty="0"/>
              <a:t>we assume that the </a:t>
            </a:r>
            <a:r>
              <a:rPr lang="en-CA" sz="2100" dirty="0" smtClean="0"/>
              <a:t>system is linear, </a:t>
            </a:r>
            <a:r>
              <a:rPr lang="en-CA" sz="2100" dirty="0"/>
              <a:t>we can take each sine in the sum and pass it though the system. The frequency response function will tell us how the amplitude and phase of the sine will change as it passes through the measurement system. </a:t>
            </a:r>
            <a:endParaRPr lang="en-CA" sz="2100" dirty="0" smtClean="0"/>
          </a:p>
          <a:p>
            <a:pPr>
              <a:spcBef>
                <a:spcPts val="1200"/>
              </a:spcBef>
              <a:spcAft>
                <a:spcPts val="1200"/>
              </a:spcAft>
            </a:pPr>
            <a:r>
              <a:rPr lang="en-CA" sz="2100" dirty="0" smtClean="0"/>
              <a:t>We </a:t>
            </a:r>
            <a:r>
              <a:rPr lang="en-CA" sz="2100" dirty="0"/>
              <a:t>can then take the responses due to each of the </a:t>
            </a:r>
            <a:r>
              <a:rPr lang="en-CA" sz="2100" dirty="0" err="1"/>
              <a:t>sines</a:t>
            </a:r>
            <a:r>
              <a:rPr lang="en-CA" sz="2100" dirty="0"/>
              <a:t> and add them up to predict the measurement system's response to a complicated signal. </a:t>
            </a:r>
            <a:endParaRPr lang="en-CA" sz="2100" dirty="0" smtClean="0"/>
          </a:p>
        </p:txBody>
      </p:sp>
      <p:sp>
        <p:nvSpPr>
          <p:cNvPr id="4" name="Slide Number Placeholder 3"/>
          <p:cNvSpPr>
            <a:spLocks noGrp="1"/>
          </p:cNvSpPr>
          <p:nvPr>
            <p:ph type="sldNum" sz="quarter" idx="12"/>
          </p:nvPr>
        </p:nvSpPr>
        <p:spPr/>
        <p:txBody>
          <a:bodyPr/>
          <a:lstStyle/>
          <a:p>
            <a:fld id="{930C522C-A1E4-4254-BFF3-9729D494B76C}" type="slidenum">
              <a:rPr lang="ar-EG" smtClean="0"/>
              <a:t>3</a:t>
            </a:fld>
            <a:endParaRPr lang="ar-EG"/>
          </a:p>
        </p:txBody>
      </p:sp>
    </p:spTree>
    <p:extLst>
      <p:ext uri="{BB962C8B-B14F-4D97-AF65-F5344CB8AC3E}">
        <p14:creationId xmlns:p14="http://schemas.microsoft.com/office/powerpoint/2010/main" val="26251812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en-US" dirty="0" smtClean="0"/>
              <a:t>Filtering</a:t>
            </a:r>
          </a:p>
        </p:txBody>
      </p:sp>
      <p:sp>
        <p:nvSpPr>
          <p:cNvPr id="38915" name="Rectangle 3"/>
          <p:cNvSpPr>
            <a:spLocks noGrp="1" noChangeArrowheads="1"/>
          </p:cNvSpPr>
          <p:nvPr>
            <p:ph idx="1"/>
          </p:nvPr>
        </p:nvSpPr>
        <p:spPr/>
        <p:txBody>
          <a:bodyPr>
            <a:normAutofit/>
          </a:bodyPr>
          <a:lstStyle/>
          <a:p>
            <a:pPr>
              <a:spcBef>
                <a:spcPts val="900"/>
              </a:spcBef>
              <a:spcAft>
                <a:spcPts val="900"/>
              </a:spcAft>
            </a:pPr>
            <a:r>
              <a:rPr lang="en-CA" sz="2400" dirty="0" smtClean="0"/>
              <a:t>Noise </a:t>
            </a:r>
            <a:r>
              <a:rPr lang="en-CA" sz="2400" dirty="0"/>
              <a:t>is always present in </a:t>
            </a:r>
            <a:r>
              <a:rPr lang="en-CA" sz="2400" dirty="0" smtClean="0"/>
              <a:t>measurements. A </a:t>
            </a:r>
            <a:r>
              <a:rPr lang="en-CA" sz="2400" dirty="0"/>
              <a:t>good measurement is one where the level of the noise is small compared to the level of the signal we wish to measure. </a:t>
            </a:r>
          </a:p>
          <a:p>
            <a:pPr>
              <a:spcBef>
                <a:spcPts val="900"/>
              </a:spcBef>
              <a:spcAft>
                <a:spcPts val="900"/>
              </a:spcAft>
            </a:pPr>
            <a:r>
              <a:rPr lang="en-US" sz="2400" dirty="0"/>
              <a:t>It is necessary to filter out (eliminate) unwanted noise signals from the measurement. For this purpose, a filter circuit is required</a:t>
            </a:r>
            <a:r>
              <a:rPr lang="en-US" sz="2400" dirty="0" smtClean="0"/>
              <a:t>.</a:t>
            </a:r>
            <a:endParaRPr lang="en-US" sz="2400" dirty="0"/>
          </a:p>
        </p:txBody>
      </p:sp>
      <p:sp>
        <p:nvSpPr>
          <p:cNvPr id="2" name="Slide Number Placeholder 1"/>
          <p:cNvSpPr>
            <a:spLocks noGrp="1"/>
          </p:cNvSpPr>
          <p:nvPr>
            <p:ph type="sldNum" sz="quarter" idx="12"/>
          </p:nvPr>
        </p:nvSpPr>
        <p:spPr/>
        <p:txBody>
          <a:bodyPr/>
          <a:lstStyle/>
          <a:p>
            <a:fld id="{BB39B9FB-6D13-4F86-935A-8CD5CF68B339}" type="slidenum">
              <a:rPr lang="ar-EG" smtClean="0"/>
              <a:t>4</a:t>
            </a:fld>
            <a:endParaRPr lang="ar-EG"/>
          </a:p>
        </p:txBody>
      </p:sp>
      <p:sp>
        <p:nvSpPr>
          <p:cNvPr id="38916" name="Rectangle 4"/>
          <p:cNvSpPr>
            <a:spLocks noChangeArrowheads="1"/>
          </p:cNvSpPr>
          <p:nvPr/>
        </p:nvSpPr>
        <p:spPr bwMode="auto">
          <a:xfrm>
            <a:off x="1146680" y="4474567"/>
            <a:ext cx="6912768" cy="1200329"/>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rtl="0"/>
            <a:r>
              <a:rPr lang="en-US" sz="2400" dirty="0">
                <a:solidFill>
                  <a:srgbClr val="FF0000"/>
                </a:solidFill>
              </a:rPr>
              <a:t>A filter is a circuit that is designed to pass signals with </a:t>
            </a:r>
            <a:r>
              <a:rPr lang="en-US" sz="2400" dirty="0" smtClean="0">
                <a:solidFill>
                  <a:srgbClr val="FF0000"/>
                </a:solidFill>
              </a:rPr>
              <a:t> desired frequencies and </a:t>
            </a:r>
            <a:r>
              <a:rPr lang="en-US" sz="2400" dirty="0">
                <a:solidFill>
                  <a:srgbClr val="FF0000"/>
                </a:solidFill>
              </a:rPr>
              <a:t>eliminate or attenuate </a:t>
            </a:r>
            <a:r>
              <a:rPr lang="en-CA" sz="2400" dirty="0" smtClean="0">
                <a:solidFill>
                  <a:srgbClr val="FF0000"/>
                </a:solidFill>
              </a:rPr>
              <a:t>either </a:t>
            </a:r>
            <a:r>
              <a:rPr lang="en-CA" sz="2400" dirty="0">
                <a:solidFill>
                  <a:srgbClr val="FF0000"/>
                </a:solidFill>
              </a:rPr>
              <a:t>high or low frequency noise or a combination of both</a:t>
            </a:r>
            <a:r>
              <a:rPr lang="en-US" sz="2400" dirty="0" smtClean="0">
                <a:solidFill>
                  <a:srgbClr val="FF0000"/>
                </a:solidFill>
              </a:rPr>
              <a:t>.</a:t>
            </a:r>
            <a:endParaRPr lang="en-US" sz="2400" dirty="0">
              <a:solidFill>
                <a:srgbClr val="FF0000"/>
              </a:solidFill>
            </a:endParaRPr>
          </a:p>
        </p:txBody>
      </p:sp>
    </p:spTree>
    <p:extLst>
      <p:ext uri="{BB962C8B-B14F-4D97-AF65-F5344CB8AC3E}">
        <p14:creationId xmlns:p14="http://schemas.microsoft.com/office/powerpoint/2010/main" val="36652317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8360" y="377710"/>
            <a:ext cx="8229600" cy="606786"/>
          </a:xfrm>
        </p:spPr>
        <p:txBody>
          <a:bodyPr>
            <a:normAutofit fontScale="90000"/>
          </a:bodyPr>
          <a:lstStyle/>
          <a:p>
            <a:pPr algn="l"/>
            <a:r>
              <a:rPr lang="en-CA" dirty="0" smtClean="0"/>
              <a:t>Filtering example</a:t>
            </a:r>
            <a:endParaRPr lang="en-CA" dirty="0"/>
          </a:p>
        </p:txBody>
      </p:sp>
      <p:sp>
        <p:nvSpPr>
          <p:cNvPr id="4" name="Slide Number Placeholder 3"/>
          <p:cNvSpPr>
            <a:spLocks noGrp="1"/>
          </p:cNvSpPr>
          <p:nvPr>
            <p:ph type="sldNum" sz="quarter" idx="12"/>
          </p:nvPr>
        </p:nvSpPr>
        <p:spPr/>
        <p:txBody>
          <a:bodyPr/>
          <a:lstStyle/>
          <a:p>
            <a:fld id="{930C522C-A1E4-4254-BFF3-9729D494B76C}" type="slidenum">
              <a:rPr lang="ar-EG" smtClean="0"/>
              <a:t>5</a:t>
            </a:fld>
            <a:endParaRPr lang="ar-EG"/>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59632" y="1448780"/>
            <a:ext cx="6768752" cy="5076564"/>
          </a:xfrm>
        </p:spPr>
      </p:pic>
      <p:sp>
        <p:nvSpPr>
          <p:cNvPr id="7" name="Left Brace 6"/>
          <p:cNvSpPr/>
          <p:nvPr/>
        </p:nvSpPr>
        <p:spPr>
          <a:xfrm>
            <a:off x="1439652" y="3429000"/>
            <a:ext cx="396044" cy="2736304"/>
          </a:xfrm>
          <a:prstGeom prst="leftBrace">
            <a:avLst/>
          </a:prstGeom>
          <a:noFill/>
          <a:ln w="254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cxnSp>
        <p:nvCxnSpPr>
          <p:cNvPr id="12" name="Straight Connector 11"/>
          <p:cNvCxnSpPr/>
          <p:nvPr/>
        </p:nvCxnSpPr>
        <p:spPr>
          <a:xfrm flipH="1">
            <a:off x="1439652" y="2438304"/>
            <a:ext cx="396044"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1433540" y="2451952"/>
            <a:ext cx="0" cy="234000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107504" y="4509120"/>
            <a:ext cx="1606024" cy="707886"/>
          </a:xfrm>
          <a:prstGeom prst="rect">
            <a:avLst/>
          </a:prstGeom>
          <a:noFill/>
        </p:spPr>
        <p:txBody>
          <a:bodyPr wrap="square" rtlCol="0">
            <a:spAutoFit/>
          </a:bodyPr>
          <a:lstStyle/>
          <a:p>
            <a:pPr algn="l"/>
            <a:r>
              <a:rPr lang="en-CA" sz="2000" i="1" dirty="0" smtClean="0"/>
              <a:t>Signal components</a:t>
            </a:r>
            <a:endParaRPr lang="en-CA" sz="2000" i="1" dirty="0"/>
          </a:p>
        </p:txBody>
      </p:sp>
      <p:sp>
        <p:nvSpPr>
          <p:cNvPr id="18" name="TextBox 17"/>
          <p:cNvSpPr txBox="1"/>
          <p:nvPr/>
        </p:nvSpPr>
        <p:spPr>
          <a:xfrm>
            <a:off x="2339752" y="1227816"/>
            <a:ext cx="1863824" cy="400110"/>
          </a:xfrm>
          <a:prstGeom prst="rect">
            <a:avLst/>
          </a:prstGeom>
          <a:noFill/>
        </p:spPr>
        <p:txBody>
          <a:bodyPr wrap="square" rtlCol="0">
            <a:spAutoFit/>
          </a:bodyPr>
          <a:lstStyle/>
          <a:p>
            <a:pPr algn="ctr" rtl="0"/>
            <a:r>
              <a:rPr lang="en-CA" sz="2000" i="1" dirty="0" smtClean="0">
                <a:solidFill>
                  <a:srgbClr val="FF0000"/>
                </a:solidFill>
              </a:rPr>
              <a:t>Original  signal</a:t>
            </a:r>
            <a:endParaRPr lang="en-CA" sz="2000" i="1" dirty="0">
              <a:solidFill>
                <a:srgbClr val="FF0000"/>
              </a:solidFill>
            </a:endParaRPr>
          </a:p>
        </p:txBody>
      </p:sp>
      <p:sp>
        <p:nvSpPr>
          <p:cNvPr id="19" name="TextBox 18"/>
          <p:cNvSpPr txBox="1"/>
          <p:nvPr/>
        </p:nvSpPr>
        <p:spPr>
          <a:xfrm>
            <a:off x="5300464" y="1228690"/>
            <a:ext cx="1863824" cy="400110"/>
          </a:xfrm>
          <a:prstGeom prst="rect">
            <a:avLst/>
          </a:prstGeom>
          <a:noFill/>
        </p:spPr>
        <p:txBody>
          <a:bodyPr wrap="square" rtlCol="0">
            <a:spAutoFit/>
          </a:bodyPr>
          <a:lstStyle/>
          <a:p>
            <a:pPr algn="ctr" rtl="0"/>
            <a:r>
              <a:rPr lang="en-CA" sz="2000" i="1" dirty="0" smtClean="0">
                <a:solidFill>
                  <a:srgbClr val="FF0000"/>
                </a:solidFill>
              </a:rPr>
              <a:t>Filtered signal</a:t>
            </a:r>
            <a:endParaRPr lang="en-CA" sz="2000" i="1" dirty="0">
              <a:solidFill>
                <a:srgbClr val="FF0000"/>
              </a:solidFill>
            </a:endParaRPr>
          </a:p>
        </p:txBody>
      </p:sp>
      <p:cxnSp>
        <p:nvCxnSpPr>
          <p:cNvPr id="21" name="Straight Arrow Connector 20"/>
          <p:cNvCxnSpPr/>
          <p:nvPr/>
        </p:nvCxnSpPr>
        <p:spPr>
          <a:xfrm>
            <a:off x="4355976" y="1428745"/>
            <a:ext cx="864096"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673545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1143000"/>
          </a:xfrm>
        </p:spPr>
        <p:txBody>
          <a:bodyPr/>
          <a:lstStyle/>
          <a:p>
            <a:r>
              <a:rPr lang="en-US" b="1" dirty="0" smtClean="0"/>
              <a:t>Filters</a:t>
            </a:r>
            <a:endParaRPr lang="ar-EG" dirty="0"/>
          </a:p>
        </p:txBody>
      </p:sp>
      <p:sp>
        <p:nvSpPr>
          <p:cNvPr id="3" name="Content Placeholder 2"/>
          <p:cNvSpPr>
            <a:spLocks noGrp="1"/>
          </p:cNvSpPr>
          <p:nvPr>
            <p:ph idx="1"/>
          </p:nvPr>
        </p:nvSpPr>
        <p:spPr>
          <a:xfrm>
            <a:off x="518864" y="1254770"/>
            <a:ext cx="8229600" cy="5112568"/>
          </a:xfrm>
        </p:spPr>
        <p:txBody>
          <a:bodyPr>
            <a:noAutofit/>
          </a:bodyPr>
          <a:lstStyle/>
          <a:p>
            <a:pPr marL="457200">
              <a:spcBef>
                <a:spcPts val="900"/>
              </a:spcBef>
              <a:spcAft>
                <a:spcPts val="900"/>
              </a:spcAft>
            </a:pPr>
            <a:r>
              <a:rPr lang="en-US" sz="2400" dirty="0" smtClean="0"/>
              <a:t>Filters </a:t>
            </a:r>
            <a:r>
              <a:rPr lang="en-US" sz="2400" dirty="0"/>
              <a:t>can be either </a:t>
            </a:r>
            <a:r>
              <a:rPr lang="en-US" sz="2400" dirty="0" smtClean="0"/>
              <a:t>passive or </a:t>
            </a:r>
            <a:r>
              <a:rPr lang="en-US" sz="2400" dirty="0"/>
              <a:t>active (using </a:t>
            </a:r>
            <a:r>
              <a:rPr lang="en-US" sz="2400" dirty="0" smtClean="0"/>
              <a:t>op amp or amplifiers).</a:t>
            </a:r>
          </a:p>
          <a:p>
            <a:pPr marL="457200"/>
            <a:r>
              <a:rPr lang="en-US" sz="2400" dirty="0" smtClean="0"/>
              <a:t>They can also be classified </a:t>
            </a:r>
            <a:r>
              <a:rPr lang="en-US" sz="2400" dirty="0"/>
              <a:t>based on </a:t>
            </a:r>
            <a:r>
              <a:rPr lang="en-US" sz="2400" dirty="0" smtClean="0"/>
              <a:t>the </a:t>
            </a:r>
            <a:r>
              <a:rPr lang="en-US" sz="2400" dirty="0"/>
              <a:t>band of frequencies they pass into </a:t>
            </a:r>
            <a:r>
              <a:rPr lang="en-US" sz="2400" dirty="0" smtClean="0"/>
              <a:t>the </a:t>
            </a:r>
            <a:r>
              <a:rPr lang="en-US" sz="2400" dirty="0"/>
              <a:t>following </a:t>
            </a:r>
            <a:r>
              <a:rPr lang="en-US" sz="2400" dirty="0" smtClean="0"/>
              <a:t>types :</a:t>
            </a:r>
          </a:p>
          <a:p>
            <a:pPr marL="457200"/>
            <a:endParaRPr lang="en-US" sz="2400" dirty="0"/>
          </a:p>
          <a:p>
            <a:pPr marL="754380" lvl="1" indent="-342900" algn="l" rtl="0">
              <a:buFont typeface="Wingdings" pitchFamily="2" charset="2"/>
              <a:buChar char="q"/>
            </a:pPr>
            <a:r>
              <a:rPr lang="en-US" sz="2400" dirty="0" smtClean="0">
                <a:solidFill>
                  <a:schemeClr val="tx1"/>
                </a:solidFill>
              </a:rPr>
              <a:t>High-pass</a:t>
            </a:r>
            <a:endParaRPr lang="en-US" sz="2400" dirty="0">
              <a:solidFill>
                <a:schemeClr val="tx1"/>
              </a:solidFill>
            </a:endParaRPr>
          </a:p>
          <a:p>
            <a:pPr marL="754380" lvl="1" indent="-342900" algn="l" rtl="0">
              <a:buFont typeface="Wingdings" pitchFamily="2" charset="2"/>
              <a:buChar char="q"/>
            </a:pPr>
            <a:r>
              <a:rPr lang="en-US" sz="2400" dirty="0" smtClean="0">
                <a:solidFill>
                  <a:schemeClr val="tx1"/>
                </a:solidFill>
              </a:rPr>
              <a:t>Low-pass</a:t>
            </a:r>
            <a:endParaRPr lang="en-US" sz="2400" dirty="0">
              <a:solidFill>
                <a:schemeClr val="tx1"/>
              </a:solidFill>
            </a:endParaRPr>
          </a:p>
          <a:p>
            <a:pPr marL="754380" lvl="1" indent="-342900">
              <a:buFont typeface="Wingdings" pitchFamily="2" charset="2"/>
              <a:buChar char="q"/>
            </a:pPr>
            <a:r>
              <a:rPr lang="en-US" sz="2400" dirty="0" smtClean="0">
                <a:solidFill>
                  <a:schemeClr val="tx1"/>
                </a:solidFill>
              </a:rPr>
              <a:t>Band-pass (e.g. in </a:t>
            </a:r>
            <a:r>
              <a:rPr lang="en-US" sz="2400" dirty="0"/>
              <a:t>Radio </a:t>
            </a:r>
            <a:r>
              <a:rPr lang="en-US" sz="2400" dirty="0" smtClean="0"/>
              <a:t>receivers</a:t>
            </a:r>
            <a:r>
              <a:rPr lang="en-US" sz="2400" dirty="0" smtClean="0">
                <a:solidFill>
                  <a:schemeClr val="tx1"/>
                </a:solidFill>
              </a:rPr>
              <a:t>)</a:t>
            </a:r>
          </a:p>
          <a:p>
            <a:pPr marL="754380" lvl="1" indent="-342900">
              <a:buFont typeface="Wingdings" pitchFamily="2" charset="2"/>
              <a:buChar char="q"/>
            </a:pPr>
            <a:r>
              <a:rPr lang="en-US" sz="2400" smtClean="0">
                <a:solidFill>
                  <a:schemeClr val="tx1"/>
                </a:solidFill>
              </a:rPr>
              <a:t>Band-stop </a:t>
            </a:r>
            <a:r>
              <a:rPr lang="en-US" sz="2400" dirty="0" smtClean="0"/>
              <a:t>(e.g</a:t>
            </a:r>
            <a:r>
              <a:rPr lang="en-US" sz="2400" dirty="0"/>
              <a:t>. Power line noise ﬁlter)</a:t>
            </a:r>
          </a:p>
          <a:p>
            <a:pPr marL="754380" lvl="1" indent="-342900" algn="l" rtl="0">
              <a:buFont typeface="Wingdings" pitchFamily="2" charset="2"/>
              <a:buChar char="q"/>
            </a:pPr>
            <a:endParaRPr lang="en-US" sz="2400" dirty="0" smtClean="0">
              <a:solidFill>
                <a:schemeClr val="tx1"/>
              </a:solidFill>
            </a:endParaRPr>
          </a:p>
          <a:p>
            <a:pPr marL="411480" lvl="1" indent="0">
              <a:buNone/>
            </a:pPr>
            <a:r>
              <a:rPr lang="en-US" sz="2400" u="sng" dirty="0" smtClean="0">
                <a:solidFill>
                  <a:srgbClr val="FF0000"/>
                </a:solidFill>
              </a:rPr>
              <a:t>Active circuit</a:t>
            </a:r>
            <a:r>
              <a:rPr lang="en-US" sz="2400" dirty="0" smtClean="0">
                <a:solidFill>
                  <a:srgbClr val="FF0000"/>
                </a:solidFill>
              </a:rPr>
              <a:t>: is a circuit that has its own power supply, such as op amps.</a:t>
            </a:r>
            <a:endParaRPr lang="en-CA" sz="2400" dirty="0"/>
          </a:p>
          <a:p>
            <a:pPr marL="411480" lvl="1" indent="0">
              <a:buNone/>
            </a:pPr>
            <a:endParaRPr lang="en-US" sz="2400" dirty="0">
              <a:solidFill>
                <a:srgbClr val="FF0000"/>
              </a:solidFill>
            </a:endParaRPr>
          </a:p>
        </p:txBody>
      </p:sp>
      <p:sp>
        <p:nvSpPr>
          <p:cNvPr id="4" name="Slide Number Placeholder 3"/>
          <p:cNvSpPr>
            <a:spLocks noGrp="1"/>
          </p:cNvSpPr>
          <p:nvPr>
            <p:ph type="sldNum" sz="quarter" idx="12"/>
          </p:nvPr>
        </p:nvSpPr>
        <p:spPr/>
        <p:txBody>
          <a:bodyPr/>
          <a:lstStyle/>
          <a:p>
            <a:fld id="{930C522C-A1E4-4254-BFF3-9729D494B76C}" type="slidenum">
              <a:rPr lang="ar-EG" smtClean="0"/>
              <a:t>6</a:t>
            </a:fld>
            <a:endParaRPr lang="ar-EG"/>
          </a:p>
        </p:txBody>
      </p:sp>
    </p:spTree>
    <p:extLst>
      <p:ext uri="{BB962C8B-B14F-4D97-AF65-F5344CB8AC3E}">
        <p14:creationId xmlns:p14="http://schemas.microsoft.com/office/powerpoint/2010/main" val="41486493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457200" y="476672"/>
            <a:ext cx="8229600" cy="792088"/>
          </a:xfrm>
        </p:spPr>
        <p:txBody>
          <a:bodyPr/>
          <a:lstStyle/>
          <a:p>
            <a:pPr rtl="0" eaLnBrk="1" hangingPunct="1"/>
            <a:r>
              <a:rPr lang="en-US" dirty="0" smtClean="0"/>
              <a:t>Low-Pass RC filter (first-order)</a:t>
            </a:r>
          </a:p>
        </p:txBody>
      </p:sp>
      <p:sp>
        <p:nvSpPr>
          <p:cNvPr id="39939" name="Rectangle 3"/>
          <p:cNvSpPr>
            <a:spLocks noGrp="1" noChangeArrowheads="1"/>
          </p:cNvSpPr>
          <p:nvPr>
            <p:ph idx="1"/>
          </p:nvPr>
        </p:nvSpPr>
        <p:spPr/>
        <p:txBody>
          <a:bodyPr>
            <a:normAutofit/>
          </a:bodyPr>
          <a:lstStyle/>
          <a:p>
            <a:r>
              <a:rPr lang="en-US" sz="2400" dirty="0" smtClean="0"/>
              <a:t>Passes </a:t>
            </a:r>
            <a:r>
              <a:rPr lang="en-US" sz="2400" dirty="0"/>
              <a:t>low frequency and rejects high frequency</a:t>
            </a:r>
          </a:p>
          <a:p>
            <a:pPr algn="l" rtl="0" eaLnBrk="1" hangingPunct="1"/>
            <a:endParaRPr lang="en-US" sz="2400" dirty="0" smtClean="0"/>
          </a:p>
          <a:p>
            <a:pPr algn="l" rtl="0" eaLnBrk="1" hangingPunct="1"/>
            <a:endParaRPr lang="en-US" sz="2400" dirty="0"/>
          </a:p>
          <a:p>
            <a:pPr algn="l" rtl="0" eaLnBrk="1" hangingPunct="1"/>
            <a:endParaRPr lang="en-US" sz="2400" dirty="0" smtClean="0"/>
          </a:p>
          <a:p>
            <a:pPr algn="l" rtl="0" eaLnBrk="1" hangingPunct="1"/>
            <a:endParaRPr lang="en-US" sz="2400" dirty="0"/>
          </a:p>
          <a:p>
            <a:pPr algn="l" rtl="0" eaLnBrk="1" hangingPunct="1"/>
            <a:endParaRPr lang="en-US" sz="2400" dirty="0" smtClean="0"/>
          </a:p>
          <a:p>
            <a:pPr algn="l" rtl="0" eaLnBrk="1" hangingPunct="1">
              <a:spcBef>
                <a:spcPts val="300"/>
              </a:spcBef>
            </a:pPr>
            <a:r>
              <a:rPr lang="en-US" sz="2400" dirty="0" smtClean="0"/>
              <a:t>The following RC circuit can be used as a low-pass filter (LPF).</a:t>
            </a:r>
          </a:p>
          <a:p>
            <a:pPr eaLnBrk="1" hangingPunct="1"/>
            <a:endParaRPr lang="en-US" sz="2400" dirty="0" smtClean="0"/>
          </a:p>
          <a:p>
            <a:pPr eaLnBrk="1" hangingPunct="1"/>
            <a:endParaRPr lang="en-US" sz="2400" dirty="0" smtClean="0"/>
          </a:p>
          <a:p>
            <a:pPr eaLnBrk="1" hangingPunct="1"/>
            <a:endParaRPr lang="en-US" sz="2400" dirty="0" smtClean="0"/>
          </a:p>
          <a:p>
            <a:pPr eaLnBrk="1" hangingPunct="1"/>
            <a:endParaRPr lang="en-US" sz="2400" dirty="0" smtClean="0"/>
          </a:p>
          <a:p>
            <a:pPr eaLnBrk="1" hangingPunct="1"/>
            <a:endParaRPr lang="en-US" sz="2400" dirty="0" smtClean="0"/>
          </a:p>
        </p:txBody>
      </p:sp>
      <p:sp>
        <p:nvSpPr>
          <p:cNvPr id="2" name="Slide Number Placeholder 1"/>
          <p:cNvSpPr>
            <a:spLocks noGrp="1"/>
          </p:cNvSpPr>
          <p:nvPr>
            <p:ph type="sldNum" sz="quarter" idx="12"/>
          </p:nvPr>
        </p:nvSpPr>
        <p:spPr/>
        <p:txBody>
          <a:bodyPr/>
          <a:lstStyle/>
          <a:p>
            <a:fld id="{BB39B9FB-6D13-4F86-935A-8CD5CF68B339}" type="slidenum">
              <a:rPr lang="ar-EG" smtClean="0"/>
              <a:t>7</a:t>
            </a:fld>
            <a:endParaRPr lang="ar-EG"/>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71800" y="4791168"/>
            <a:ext cx="3922567" cy="1824677"/>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82000" y="2276872"/>
            <a:ext cx="2076740" cy="1857634"/>
          </a:xfrm>
          <a:prstGeom prst="rect">
            <a:avLst/>
          </a:prstGeom>
        </p:spPr>
      </p:pic>
    </p:spTree>
    <p:extLst>
      <p:ext uri="{BB962C8B-B14F-4D97-AF65-F5344CB8AC3E}">
        <p14:creationId xmlns:p14="http://schemas.microsoft.com/office/powerpoint/2010/main" val="27100443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3"/>
          <p:cNvSpPr>
            <a:spLocks noGrp="1" noChangeArrowheads="1"/>
          </p:cNvSpPr>
          <p:nvPr>
            <p:ph idx="1"/>
          </p:nvPr>
        </p:nvSpPr>
        <p:spPr>
          <a:xfrm>
            <a:off x="457200" y="1484784"/>
            <a:ext cx="8229600" cy="4856808"/>
          </a:xfrm>
        </p:spPr>
        <p:txBody>
          <a:bodyPr/>
          <a:lstStyle/>
          <a:p>
            <a:pPr eaLnBrk="1" hangingPunct="1"/>
            <a:endParaRPr lang="en-US" dirty="0" smtClean="0"/>
          </a:p>
          <a:p>
            <a:pPr eaLnBrk="1" hangingPunct="1"/>
            <a:endParaRPr lang="en-US" dirty="0" smtClean="0"/>
          </a:p>
          <a:p>
            <a:pPr eaLnBrk="1" hangingPunct="1"/>
            <a:endParaRPr lang="en-US" dirty="0" smtClean="0"/>
          </a:p>
          <a:p>
            <a:pPr eaLnBrk="1" hangingPunct="1"/>
            <a:endParaRPr lang="en-US" dirty="0" smtClean="0"/>
          </a:p>
          <a:p>
            <a:pPr eaLnBrk="1" hangingPunct="1"/>
            <a:endParaRPr lang="en-US" dirty="0" smtClean="0"/>
          </a:p>
        </p:txBody>
      </p:sp>
      <p:sp>
        <p:nvSpPr>
          <p:cNvPr id="2" name="Slide Number Placeholder 1"/>
          <p:cNvSpPr>
            <a:spLocks noGrp="1"/>
          </p:cNvSpPr>
          <p:nvPr>
            <p:ph type="sldNum" sz="quarter" idx="12"/>
          </p:nvPr>
        </p:nvSpPr>
        <p:spPr/>
        <p:txBody>
          <a:bodyPr/>
          <a:lstStyle/>
          <a:p>
            <a:fld id="{BB39B9FB-6D13-4F86-935A-8CD5CF68B339}" type="slidenum">
              <a:rPr lang="ar-EG" smtClean="0"/>
              <a:t>8</a:t>
            </a:fld>
            <a:endParaRPr lang="ar-EG"/>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9208" y="1700808"/>
            <a:ext cx="7315200" cy="4448175"/>
          </a:xfrm>
          <a:prstGeom prst="rect">
            <a:avLst/>
          </a:prstGeom>
        </p:spPr>
      </p:pic>
      <p:sp>
        <p:nvSpPr>
          <p:cNvPr id="5" name="Rectangle 2"/>
          <p:cNvSpPr>
            <a:spLocks noGrp="1" noChangeArrowheads="1"/>
          </p:cNvSpPr>
          <p:nvPr>
            <p:ph type="title"/>
          </p:nvPr>
        </p:nvSpPr>
        <p:spPr>
          <a:xfrm>
            <a:off x="457200" y="476672"/>
            <a:ext cx="8229600" cy="792088"/>
          </a:xfrm>
        </p:spPr>
        <p:txBody>
          <a:bodyPr>
            <a:normAutofit/>
          </a:bodyPr>
          <a:lstStyle/>
          <a:p>
            <a:r>
              <a:rPr lang="en-US" dirty="0" smtClean="0"/>
              <a:t>Frequency </a:t>
            </a:r>
            <a:r>
              <a:rPr lang="en-US" dirty="0"/>
              <a:t>response of </a:t>
            </a:r>
            <a:r>
              <a:rPr lang="en-US" dirty="0" smtClean="0"/>
              <a:t>LPF filter</a:t>
            </a:r>
            <a:endParaRPr lang="en-US" dirty="0"/>
          </a:p>
        </p:txBody>
      </p:sp>
    </p:spTree>
    <p:extLst>
      <p:ext uri="{BB962C8B-B14F-4D97-AF65-F5344CB8AC3E}">
        <p14:creationId xmlns:p14="http://schemas.microsoft.com/office/powerpoint/2010/main" val="23018368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3"/>
          <p:cNvSpPr>
            <a:spLocks noGrp="1" noChangeArrowheads="1"/>
          </p:cNvSpPr>
          <p:nvPr>
            <p:ph idx="1"/>
          </p:nvPr>
        </p:nvSpPr>
        <p:spPr>
          <a:xfrm>
            <a:off x="457200" y="875555"/>
            <a:ext cx="8291264" cy="5865813"/>
          </a:xfrm>
        </p:spPr>
        <p:txBody>
          <a:bodyPr>
            <a:normAutofit/>
          </a:bodyPr>
          <a:lstStyle/>
          <a:p>
            <a:pPr algn="l" rtl="0">
              <a:spcBef>
                <a:spcPts val="900"/>
              </a:spcBef>
              <a:spcAft>
                <a:spcPts val="900"/>
              </a:spcAft>
            </a:pPr>
            <a:r>
              <a:rPr lang="en-US" sz="2400" dirty="0"/>
              <a:t>The cutoff frequency (</a:t>
            </a:r>
            <a:r>
              <a:rPr lang="en-US" sz="2400" i="1" dirty="0"/>
              <a:t>f</a:t>
            </a:r>
            <a:r>
              <a:rPr lang="en-US" sz="2400" i="1" baseline="-25000" dirty="0"/>
              <a:t>c</a:t>
            </a:r>
            <a:r>
              <a:rPr lang="en-US" sz="2400" dirty="0" smtClean="0"/>
              <a:t>), also called corner or critical frequency, </a:t>
            </a:r>
            <a:r>
              <a:rPr lang="en-US" sz="2400" dirty="0"/>
              <a:t>of a filter is defined as the frequency at which the output power is reduced to one-half of the input power </a:t>
            </a:r>
            <a:r>
              <a:rPr lang="en-US" sz="2400" dirty="0" smtClean="0"/>
              <a:t>(or at </a:t>
            </a:r>
            <a:r>
              <a:rPr lang="en-US" sz="2400" dirty="0"/>
              <a:t>which the ratio of the output to the input voltage is </a:t>
            </a:r>
            <a:r>
              <a:rPr lang="en-US" sz="2400" dirty="0" smtClean="0"/>
              <a:t>0.707). </a:t>
            </a:r>
          </a:p>
          <a:p>
            <a:pPr algn="l" rtl="0">
              <a:spcBef>
                <a:spcPts val="900"/>
              </a:spcBef>
              <a:spcAft>
                <a:spcPts val="900"/>
              </a:spcAft>
            </a:pPr>
            <a:r>
              <a:rPr lang="en-US" sz="2400" dirty="0"/>
              <a:t>In the case of the first order low-pass filter, the cutoff frequency is given by:</a:t>
            </a:r>
          </a:p>
          <a:p>
            <a:pPr algn="l" rtl="0">
              <a:spcBef>
                <a:spcPts val="900"/>
              </a:spcBef>
              <a:spcAft>
                <a:spcPts val="900"/>
              </a:spcAft>
            </a:pPr>
            <a:endParaRPr lang="en-US" sz="2400" dirty="0"/>
          </a:p>
          <a:p>
            <a:pPr algn="l" rtl="0">
              <a:spcBef>
                <a:spcPts val="900"/>
              </a:spcBef>
              <a:spcAft>
                <a:spcPts val="900"/>
              </a:spcAft>
            </a:pPr>
            <a:r>
              <a:rPr lang="en-US" sz="2400" dirty="0" smtClean="0"/>
              <a:t>The output to input ratio is determined by</a:t>
            </a:r>
          </a:p>
          <a:p>
            <a:pPr eaLnBrk="1" hangingPunct="1">
              <a:spcBef>
                <a:spcPts val="900"/>
              </a:spcBef>
              <a:spcAft>
                <a:spcPts val="900"/>
              </a:spcAft>
            </a:pPr>
            <a:endParaRPr lang="en-US" sz="2400" dirty="0" smtClean="0"/>
          </a:p>
        </p:txBody>
      </p:sp>
      <p:sp>
        <p:nvSpPr>
          <p:cNvPr id="2" name="Slide Number Placeholder 1"/>
          <p:cNvSpPr>
            <a:spLocks noGrp="1"/>
          </p:cNvSpPr>
          <p:nvPr>
            <p:ph type="sldNum" sz="quarter" idx="12"/>
          </p:nvPr>
        </p:nvSpPr>
        <p:spPr/>
        <p:txBody>
          <a:bodyPr/>
          <a:lstStyle/>
          <a:p>
            <a:fld id="{BB39B9FB-6D13-4F86-935A-8CD5CF68B339}" type="slidenum">
              <a:rPr lang="ar-EG" smtClean="0"/>
              <a:t>9</a:t>
            </a:fld>
            <a:endParaRPr lang="ar-EG"/>
          </a:p>
        </p:txBody>
      </p:sp>
      <p:graphicFrame>
        <p:nvGraphicFramePr>
          <p:cNvPr id="3" name="Object 2"/>
          <p:cNvGraphicFramePr>
            <a:graphicFrameLocks noChangeAspect="1"/>
          </p:cNvGraphicFramePr>
          <p:nvPr>
            <p:extLst>
              <p:ext uri="{D42A27DB-BD31-4B8C-83A1-F6EECF244321}">
                <p14:modId xmlns:p14="http://schemas.microsoft.com/office/powerpoint/2010/main" val="297867189"/>
              </p:ext>
            </p:extLst>
          </p:nvPr>
        </p:nvGraphicFramePr>
        <p:xfrm>
          <a:off x="3276203" y="4777953"/>
          <a:ext cx="2663949" cy="1509782"/>
        </p:xfrm>
        <a:graphic>
          <a:graphicData uri="http://schemas.openxmlformats.org/presentationml/2006/ole">
            <mc:AlternateContent xmlns:mc="http://schemas.openxmlformats.org/markup-compatibility/2006">
              <mc:Choice xmlns:v="urn:schemas-microsoft-com:vml" Requires="v">
                <p:oleObj spid="_x0000_s7735" name="Equation" r:id="rId3" imgW="1180800" imgH="774360" progId="Equation.3">
                  <p:embed/>
                </p:oleObj>
              </mc:Choice>
              <mc:Fallback>
                <p:oleObj name="Equation" r:id="rId3" imgW="1180800" imgH="774360" progId="Equation.3">
                  <p:embed/>
                  <p:pic>
                    <p:nvPicPr>
                      <p:cNvPr id="0" name="Object 2"/>
                      <p:cNvPicPr>
                        <a:picLocks noChangeAspect="1" noChangeArrowheads="1"/>
                      </p:cNvPicPr>
                      <p:nvPr/>
                    </p:nvPicPr>
                    <p:blipFill>
                      <a:blip r:embed="rId4"/>
                      <a:srcRect/>
                      <a:stretch>
                        <a:fillRect/>
                      </a:stretch>
                    </p:blipFill>
                    <p:spPr bwMode="auto">
                      <a:xfrm>
                        <a:off x="3276203" y="4777953"/>
                        <a:ext cx="2663949" cy="1509782"/>
                      </a:xfrm>
                      <a:prstGeom prst="rect">
                        <a:avLst/>
                      </a:prstGeom>
                      <a:noFill/>
                      <a:ln>
                        <a:noFill/>
                      </a:ln>
                      <a:extLst/>
                    </p:spPr>
                  </p:pic>
                </p:oleObj>
              </mc:Fallback>
            </mc:AlternateContent>
          </a:graphicData>
        </a:graphic>
      </p:graphicFrame>
      <p:graphicFrame>
        <p:nvGraphicFramePr>
          <p:cNvPr id="4" name="Object 3"/>
          <p:cNvGraphicFramePr>
            <a:graphicFrameLocks noChangeAspect="1"/>
          </p:cNvGraphicFramePr>
          <p:nvPr>
            <p:extLst>
              <p:ext uri="{D42A27DB-BD31-4B8C-83A1-F6EECF244321}">
                <p14:modId xmlns:p14="http://schemas.microsoft.com/office/powerpoint/2010/main" val="3052012234"/>
              </p:ext>
            </p:extLst>
          </p:nvPr>
        </p:nvGraphicFramePr>
        <p:xfrm>
          <a:off x="3635896" y="3212976"/>
          <a:ext cx="1656184" cy="900824"/>
        </p:xfrm>
        <a:graphic>
          <a:graphicData uri="http://schemas.openxmlformats.org/presentationml/2006/ole">
            <mc:AlternateContent xmlns:mc="http://schemas.openxmlformats.org/markup-compatibility/2006">
              <mc:Choice xmlns:v="urn:schemas-microsoft-com:vml" Requires="v">
                <p:oleObj spid="_x0000_s7736" name="Equation" r:id="rId5" imgW="723600" imgH="393480" progId="Equation.3">
                  <p:embed/>
                </p:oleObj>
              </mc:Choice>
              <mc:Fallback>
                <p:oleObj name="Equation" r:id="rId5" imgW="723600" imgH="393480" progId="Equation.3">
                  <p:embed/>
                  <p:pic>
                    <p:nvPicPr>
                      <p:cNvPr id="0" name="Object 2"/>
                      <p:cNvPicPr>
                        <a:picLocks noChangeAspect="1" noChangeArrowheads="1"/>
                      </p:cNvPicPr>
                      <p:nvPr/>
                    </p:nvPicPr>
                    <p:blipFill>
                      <a:blip r:embed="rId6"/>
                      <a:srcRect/>
                      <a:stretch>
                        <a:fillRect/>
                      </a:stretch>
                    </p:blipFill>
                    <p:spPr bwMode="auto">
                      <a:xfrm>
                        <a:off x="3635896" y="3212976"/>
                        <a:ext cx="1656184" cy="900824"/>
                      </a:xfrm>
                      <a:prstGeom prst="rect">
                        <a:avLst/>
                      </a:prstGeom>
                      <a:noFill/>
                      <a:ln>
                        <a:noFill/>
                      </a:ln>
                      <a:extLst/>
                    </p:spPr>
                  </p:pic>
                </p:oleObj>
              </mc:Fallback>
            </mc:AlternateContent>
          </a:graphicData>
        </a:graphic>
      </p:graphicFrame>
    </p:spTree>
    <p:extLst>
      <p:ext uri="{BB962C8B-B14F-4D97-AF65-F5344CB8AC3E}">
        <p14:creationId xmlns:p14="http://schemas.microsoft.com/office/powerpoint/2010/main" val="34456824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3145</TotalTime>
  <Words>1344</Words>
  <Application>Microsoft Office PowerPoint</Application>
  <PresentationFormat>On-screen Show (4:3)</PresentationFormat>
  <Paragraphs>176</Paragraphs>
  <Slides>28</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0" baseType="lpstr">
      <vt:lpstr>Office Theme</vt:lpstr>
      <vt:lpstr>Equation</vt:lpstr>
      <vt:lpstr>PowerPoint Presentation</vt:lpstr>
      <vt:lpstr>Frequency Response</vt:lpstr>
      <vt:lpstr>Frequency Response</vt:lpstr>
      <vt:lpstr>Filtering</vt:lpstr>
      <vt:lpstr>Filtering example</vt:lpstr>
      <vt:lpstr>Filters</vt:lpstr>
      <vt:lpstr>Low-Pass RC filter (first-order)</vt:lpstr>
      <vt:lpstr>Frequency response of LPF filter</vt:lpstr>
      <vt:lpstr>PowerPoint Presentation</vt:lpstr>
      <vt:lpstr>Filter Design</vt:lpstr>
      <vt:lpstr>RC Filter Consideration</vt:lpstr>
      <vt:lpstr>Example 1</vt:lpstr>
      <vt:lpstr>First and second–order LPF</vt:lpstr>
      <vt:lpstr>Second–order LPF</vt:lpstr>
      <vt:lpstr>The gain in decibel</vt:lpstr>
      <vt:lpstr>The frequency decade</vt:lpstr>
      <vt:lpstr>The decay of a first order filter </vt:lpstr>
      <vt:lpstr>General notes</vt:lpstr>
      <vt:lpstr>High-pass RC Filter</vt:lpstr>
      <vt:lpstr>PowerPoint Presentation</vt:lpstr>
      <vt:lpstr>PowerPoint Presentation</vt:lpstr>
      <vt:lpstr>PowerPoint Presentation</vt:lpstr>
      <vt:lpstr>Band-pass Filter (BPF)</vt:lpstr>
      <vt:lpstr>Band-reject Filter</vt:lpstr>
      <vt:lpstr>Active Filters</vt:lpstr>
      <vt:lpstr>An Active Low Pass Filter</vt:lpstr>
      <vt:lpstr>An Active Low Pass Filter</vt:lpstr>
      <vt:lpstr>Final Note </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CSE 425: Process Control</dc:title>
  <dc:creator>ahmed</dc:creator>
  <cp:lastModifiedBy>Ahmed</cp:lastModifiedBy>
  <cp:revision>801</cp:revision>
  <dcterms:created xsi:type="dcterms:W3CDTF">2013-02-10T06:54:24Z</dcterms:created>
  <dcterms:modified xsi:type="dcterms:W3CDTF">2017-09-15T09:37:52Z</dcterms:modified>
</cp:coreProperties>
</file>