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847" r:id="rId3"/>
    <p:sldId id="832" r:id="rId4"/>
    <p:sldId id="831" r:id="rId5"/>
    <p:sldId id="852" r:id="rId6"/>
    <p:sldId id="816" r:id="rId7"/>
    <p:sldId id="819" r:id="rId8"/>
    <p:sldId id="833" r:id="rId9"/>
    <p:sldId id="836" r:id="rId10"/>
    <p:sldId id="853" r:id="rId11"/>
    <p:sldId id="823" r:id="rId12"/>
    <p:sldId id="839" r:id="rId13"/>
    <p:sldId id="825" r:id="rId14"/>
    <p:sldId id="826" r:id="rId15"/>
    <p:sldId id="85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66FFFF"/>
    <a:srgbClr val="3399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2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jpg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jpg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153400" cy="1905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chemeClr val="tx1"/>
                </a:solidFill>
              </a:rPr>
              <a:t>Modifications </a:t>
            </a:r>
            <a:r>
              <a:rPr lang="en-US" b="1" dirty="0" smtClean="0">
                <a:solidFill>
                  <a:schemeClr val="tx1"/>
                </a:solidFill>
              </a:rPr>
              <a:t>on PID Standard Form</a:t>
            </a:r>
            <a:endParaRPr lang="en-US" altLang="zh-CN" dirty="0" smtClean="0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425 Industrial Process Control</a:t>
            </a:r>
          </a:p>
          <a:p>
            <a:pPr eaLnBrk="1" hangingPunct="1"/>
            <a:r>
              <a:rPr lang="en-US" altLang="zh-CN" sz="2400" smtClean="0">
                <a:ea typeface="SimSun" pitchFamily="2" charset="-122"/>
              </a:rPr>
              <a:t>Lecture 6</a:t>
            </a:r>
            <a:endParaRPr lang="en-US" altLang="zh-CN" sz="2400" dirty="0" smtClean="0">
              <a:ea typeface="SimSun" pitchFamily="2" charset="-122"/>
            </a:endParaRP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PID Anti-Windup Schemes | www.scilab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34" y="1600200"/>
            <a:ext cx="7527166" cy="436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24000" y="6091535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https://www.scilab.org/pid-anti-windup-schemes</a:t>
            </a:r>
          </a:p>
        </p:txBody>
      </p:sp>
    </p:spTree>
    <p:extLst>
      <p:ext uri="{BB962C8B-B14F-4D97-AF65-F5344CB8AC3E}">
        <p14:creationId xmlns:p14="http://schemas.microsoft.com/office/powerpoint/2010/main" val="243417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point vs. Disturbance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1371600"/>
          </a:xfrm>
        </p:spPr>
        <p:txBody>
          <a:bodyPr/>
          <a:lstStyle/>
          <a:p>
            <a:r>
              <a:rPr lang="en-US" sz="2400" dirty="0" err="1" smtClean="0"/>
              <a:t>Setpoint</a:t>
            </a:r>
            <a:r>
              <a:rPr lang="en-US" sz="2400" dirty="0" smtClean="0"/>
              <a:t> changes causes quick and big error signal as seen by the controller</a:t>
            </a:r>
          </a:p>
          <a:p>
            <a:r>
              <a:rPr lang="en-US" sz="2400" dirty="0" smtClean="0"/>
              <a:t>On the contrary, disturbance causes small gradual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50" y="3181350"/>
            <a:ext cx="4552950" cy="36004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" y="2843748"/>
            <a:ext cx="4267200" cy="3785652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i="1" u="sng" dirty="0"/>
              <a:t>In </a:t>
            </a:r>
            <a:r>
              <a:rPr lang="en-US" b="1" i="1" u="sng" dirty="0" smtClean="0"/>
              <a:t>general:</a:t>
            </a:r>
          </a:p>
          <a:p>
            <a:endParaRPr lang="en-US" i="1" dirty="0" smtClean="0"/>
          </a:p>
          <a:p>
            <a:r>
              <a:rPr lang="en-US" i="1" dirty="0"/>
              <a:t>Tuning for </a:t>
            </a:r>
            <a:r>
              <a:rPr lang="en-US" i="1" dirty="0" err="1"/>
              <a:t>setpoint</a:t>
            </a:r>
            <a:r>
              <a:rPr lang="en-US" i="1" dirty="0"/>
              <a:t> changes gives a </a:t>
            </a:r>
            <a:r>
              <a:rPr lang="en-US" i="1" dirty="0" smtClean="0">
                <a:solidFill>
                  <a:srgbClr val="0070C0"/>
                </a:solidFill>
              </a:rPr>
              <a:t>relaxed</a:t>
            </a:r>
            <a:r>
              <a:rPr lang="en-US" i="1" dirty="0" smtClean="0"/>
              <a:t> </a:t>
            </a:r>
            <a:r>
              <a:rPr lang="en-US" i="1" dirty="0"/>
              <a:t>controller. This causes very slow load rejection.</a:t>
            </a:r>
          </a:p>
          <a:p>
            <a:endParaRPr lang="en-US" i="1" dirty="0" smtClean="0"/>
          </a:p>
          <a:p>
            <a:r>
              <a:rPr lang="en-US" i="1" dirty="0" smtClean="0"/>
              <a:t>Tuning </a:t>
            </a:r>
            <a:r>
              <a:rPr lang="en-US" i="1" dirty="0"/>
              <a:t>for load rejection is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aggressive</a:t>
            </a:r>
            <a:r>
              <a:rPr lang="en-US" i="1" dirty="0" smtClean="0"/>
              <a:t> </a:t>
            </a:r>
            <a:r>
              <a:rPr lang="en-US" i="1" dirty="0"/>
              <a:t>(higher gain and less T</a:t>
            </a:r>
            <a:r>
              <a:rPr lang="en-US" i="1" baseline="-25000" dirty="0"/>
              <a:t>i</a:t>
            </a:r>
            <a:r>
              <a:rPr lang="en-US" i="1" dirty="0"/>
              <a:t>). This tuning causes large overshoot for </a:t>
            </a:r>
            <a:r>
              <a:rPr lang="en-US" i="1" dirty="0" err="1"/>
              <a:t>setpoint</a:t>
            </a:r>
            <a:r>
              <a:rPr lang="en-US" i="1" dirty="0"/>
              <a:t> changes</a:t>
            </a:r>
            <a:r>
              <a:rPr lang="en-US" i="1" dirty="0" smtClean="0"/>
              <a:t>.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24368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(5) </a:t>
            </a:r>
            <a:r>
              <a:rPr lang="en-US" dirty="0" err="1" smtClean="0"/>
              <a:t>Setpoint</a:t>
            </a:r>
            <a:r>
              <a:rPr lang="en-US" dirty="0" smtClean="0"/>
              <a:t> Filtering or Softening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686300"/>
          </a:xfrm>
        </p:spPr>
        <p:txBody>
          <a:bodyPr/>
          <a:lstStyle/>
          <a:p>
            <a:r>
              <a:rPr lang="en-US" dirty="0"/>
              <a:t>To benefit from </a:t>
            </a:r>
            <a:r>
              <a:rPr lang="en-US" dirty="0" smtClean="0"/>
              <a:t>both, </a:t>
            </a:r>
            <a:r>
              <a:rPr lang="en-US" dirty="0"/>
              <a:t>we use load disturbance tuning and apply the </a:t>
            </a:r>
            <a:r>
              <a:rPr lang="en-US" dirty="0" err="1"/>
              <a:t>setpoint</a:t>
            </a:r>
            <a:r>
              <a:rPr lang="en-US" dirty="0"/>
              <a:t> through a lead-lag filter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>
                <a:latin typeface="Arial"/>
                <a:cs typeface="Arial"/>
              </a:rPr>
              <a:t>If </a:t>
            </a:r>
            <a:r>
              <a:rPr lang="en-US" dirty="0">
                <a:latin typeface="Arial"/>
                <a:cs typeface="Arial"/>
              </a:rPr>
              <a:t>the weighting factor </a:t>
            </a:r>
          </a:p>
          <a:p>
            <a:pPr lvl="1"/>
            <a:r>
              <a:rPr lang="en-US" sz="2800" dirty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β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/>
              <a:t>= 0, there a 1</a:t>
            </a:r>
            <a:r>
              <a:rPr lang="en-US" sz="2800" baseline="30000" dirty="0"/>
              <a:t>st</a:t>
            </a:r>
            <a:r>
              <a:rPr lang="en-US" sz="2800" dirty="0"/>
              <a:t> lag, </a:t>
            </a:r>
          </a:p>
          <a:p>
            <a:pPr lvl="1"/>
            <a:r>
              <a:rPr lang="en-US" sz="2800" dirty="0"/>
              <a:t> </a:t>
            </a:r>
            <a:r>
              <a:rPr lang="el-GR" sz="2800" dirty="0">
                <a:latin typeface="Arial"/>
                <a:cs typeface="Arial"/>
              </a:rPr>
              <a:t>β </a:t>
            </a:r>
            <a:r>
              <a:rPr lang="en-US" sz="2800" dirty="0"/>
              <a:t>= 1, no filtering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264922"/>
              </p:ext>
            </p:extLst>
          </p:nvPr>
        </p:nvGraphicFramePr>
        <p:xfrm>
          <a:off x="2514600" y="2617788"/>
          <a:ext cx="2932113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7" name="Equation" r:id="rId3" imgW="1447560" imgH="431640" progId="Equation.3">
                  <p:embed/>
                </p:oleObj>
              </mc:Choice>
              <mc:Fallback>
                <p:oleObj name="Equation" r:id="rId3" imgW="144756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17788"/>
                        <a:ext cx="2932113" cy="8874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77000" y="2362200"/>
            <a:ext cx="1721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jump is for </a:t>
            </a:r>
            <a:r>
              <a:rPr lang="el-GR" dirty="0">
                <a:latin typeface="Arial"/>
                <a:cs typeface="Arial"/>
              </a:rPr>
              <a:t>β </a:t>
            </a:r>
            <a:r>
              <a:rPr lang="en-US" dirty="0" smtClean="0"/>
              <a:t>= 0.5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749179"/>
            <a:ext cx="3770193" cy="2499221"/>
          </a:xfrm>
          <a:prstGeom prst="rect">
            <a:avLst/>
          </a:prstGeom>
        </p:spPr>
      </p:pic>
      <p:sp>
        <p:nvSpPr>
          <p:cNvPr id="11" name="Arc 10"/>
          <p:cNvSpPr/>
          <p:nvPr/>
        </p:nvSpPr>
        <p:spPr bwMode="auto">
          <a:xfrm>
            <a:off x="5867400" y="4101762"/>
            <a:ext cx="3469944" cy="1894004"/>
          </a:xfrm>
          <a:prstGeom prst="arc">
            <a:avLst>
              <a:gd name="adj1" fmla="val 10609422"/>
              <a:gd name="adj2" fmla="val 16034342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Curved Connector 12"/>
          <p:cNvCxnSpPr/>
          <p:nvPr/>
        </p:nvCxnSpPr>
        <p:spPr bwMode="auto">
          <a:xfrm rot="5400000">
            <a:off x="6217597" y="3409833"/>
            <a:ext cx="1032302" cy="665896"/>
          </a:xfrm>
          <a:prstGeom prst="curvedConnector3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9516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(5) </a:t>
            </a:r>
            <a:r>
              <a:rPr lang="en-US" dirty="0" err="1"/>
              <a:t>Setpoint</a:t>
            </a:r>
            <a:r>
              <a:rPr lang="en-US" dirty="0"/>
              <a:t> Filtering or Softening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0972"/>
            <a:ext cx="8178800" cy="5154930"/>
          </a:xfrm>
        </p:spPr>
        <p:txBody>
          <a:bodyPr/>
          <a:lstStyle/>
          <a:p>
            <a:r>
              <a:rPr lang="en-US" dirty="0" smtClean="0"/>
              <a:t>Set point filtering is also called </a:t>
            </a:r>
            <a:r>
              <a:rPr lang="en-US" dirty="0" smtClean="0">
                <a:solidFill>
                  <a:srgbClr val="FF0000"/>
                </a:solidFill>
              </a:rPr>
              <a:t>Two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 smtClean="0">
                <a:solidFill>
                  <a:srgbClr val="FF0000"/>
                </a:solidFill>
              </a:rPr>
              <a:t>egrees </a:t>
            </a:r>
            <a:r>
              <a:rPr lang="en-US" dirty="0">
                <a:solidFill>
                  <a:srgbClr val="FF0000"/>
                </a:solidFill>
              </a:rPr>
              <a:t>of F</a:t>
            </a:r>
            <a:r>
              <a:rPr lang="en-US" dirty="0" smtClean="0">
                <a:solidFill>
                  <a:srgbClr val="FF0000"/>
                </a:solidFill>
              </a:rPr>
              <a:t>reedom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2DOF</a:t>
            </a:r>
            <a:r>
              <a:rPr lang="en-US" dirty="0" smtClean="0"/>
              <a:t>) controller</a:t>
            </a:r>
          </a:p>
          <a:p>
            <a:r>
              <a:rPr lang="en-US" dirty="0" smtClean="0"/>
              <a:t>Note the error is E = </a:t>
            </a:r>
            <a:r>
              <a:rPr lang="en-US" dirty="0" err="1" smtClean="0"/>
              <a:t>SP</a:t>
            </a:r>
            <a:r>
              <a:rPr lang="en-US" baseline="-25000" dirty="0" err="1" smtClean="0"/>
              <a:t>f</a:t>
            </a:r>
            <a:r>
              <a:rPr lang="en-US" dirty="0" smtClean="0"/>
              <a:t>-PV</a:t>
            </a:r>
          </a:p>
          <a:p>
            <a:r>
              <a:rPr lang="en-US" dirty="0" err="1" smtClean="0"/>
              <a:t>Setpoint</a:t>
            </a:r>
            <a:r>
              <a:rPr lang="en-US" dirty="0" smtClean="0"/>
              <a:t> filtering has </a:t>
            </a:r>
            <a:r>
              <a:rPr lang="en-US" dirty="0"/>
              <a:t>no effect on load response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57" y="3600752"/>
            <a:ext cx="8057143" cy="2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2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(6) </a:t>
            </a:r>
            <a:r>
              <a:rPr lang="en-US" dirty="0" err="1" smtClean="0"/>
              <a:t>Bumpless</a:t>
            </a:r>
            <a:r>
              <a:rPr lang="en-US" dirty="0" smtClean="0"/>
              <a:t>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71600"/>
            <a:ext cx="8384630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When the controller is transferred from </a:t>
            </a:r>
            <a:r>
              <a:rPr lang="en-US" dirty="0" smtClean="0">
                <a:solidFill>
                  <a:srgbClr val="FF0000"/>
                </a:solidFill>
              </a:rPr>
              <a:t>MANUAL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FF0000"/>
                </a:solidFill>
              </a:rPr>
              <a:t>AUTO</a:t>
            </a:r>
            <a:r>
              <a:rPr lang="en-US" dirty="0" smtClean="0"/>
              <a:t> mode, its output can change suddenly.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We need a method to make controller output moves gradually and </a:t>
            </a:r>
            <a:r>
              <a:rPr lang="en-US" dirty="0"/>
              <a:t>avoid this </a:t>
            </a:r>
            <a:r>
              <a:rPr lang="en-US" dirty="0" smtClean="0">
                <a:solidFill>
                  <a:srgbClr val="FF0000"/>
                </a:solidFill>
              </a:rPr>
              <a:t>proportional kick </a:t>
            </a:r>
            <a:r>
              <a:rPr lang="en-US" dirty="0"/>
              <a:t>or</a:t>
            </a:r>
            <a:r>
              <a:rPr lang="en-US" dirty="0" smtClean="0">
                <a:solidFill>
                  <a:srgbClr val="FF0000"/>
                </a:solidFill>
              </a:rPr>
              <a:t> bump 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Note that when </a:t>
            </a:r>
            <a:r>
              <a:rPr lang="en-US" dirty="0"/>
              <a:t>the controller is transferred from AUTO to MANUAL, </a:t>
            </a:r>
            <a:r>
              <a:rPr lang="en-US" dirty="0" smtClean="0"/>
              <a:t>there is no problem; just keep </a:t>
            </a:r>
            <a:r>
              <a:rPr lang="en-US" dirty="0"/>
              <a:t>valve </a:t>
            </a:r>
            <a:r>
              <a:rPr lang="en-US" dirty="0" smtClean="0"/>
              <a:t>setting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36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(6) </a:t>
            </a:r>
            <a:r>
              <a:rPr lang="en-US" dirty="0" err="1" smtClean="0"/>
              <a:t>Bumpless</a:t>
            </a:r>
            <a:r>
              <a:rPr lang="en-US" dirty="0" smtClean="0"/>
              <a:t>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0" y="1355834"/>
            <a:ext cx="8460830" cy="4686300"/>
          </a:xfrm>
        </p:spPr>
        <p:txBody>
          <a:bodyPr/>
          <a:lstStyle/>
          <a:p>
            <a:r>
              <a:rPr lang="en-US" sz="2600" dirty="0"/>
              <a:t>Let </a:t>
            </a:r>
            <a:r>
              <a:rPr lang="en-US" sz="2600" dirty="0" smtClean="0"/>
              <a:t>the controller output </a:t>
            </a:r>
            <a:r>
              <a:rPr lang="en-US" sz="2600" dirty="0"/>
              <a:t>manually </a:t>
            </a:r>
            <a:r>
              <a:rPr lang="en-US" sz="2600" dirty="0" smtClean="0"/>
              <a:t>set </a:t>
            </a:r>
            <a:r>
              <a:rPr lang="en-US" sz="2600" dirty="0"/>
              <a:t>by </a:t>
            </a:r>
            <a:r>
              <a:rPr lang="en-US" sz="2600" dirty="0" smtClean="0"/>
              <a:t>the operator be m</a:t>
            </a:r>
            <a:r>
              <a:rPr lang="en-US" sz="2600" baseline="-25000" dirty="0" smtClean="0"/>
              <a:t>0 </a:t>
            </a:r>
          </a:p>
          <a:p>
            <a:pPr marL="342900" lvl="1" indent="-342900">
              <a:buFontTx/>
              <a:buChar char="•"/>
            </a:pPr>
            <a:r>
              <a:rPr lang="en-US" sz="2600" dirty="0" smtClean="0"/>
              <a:t>Let e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be the error at the switching instant from </a:t>
            </a:r>
            <a:r>
              <a:rPr lang="en-US" sz="2600" b="1" dirty="0" smtClean="0"/>
              <a:t>MAN to AUTO mode and </a:t>
            </a:r>
            <a:r>
              <a:rPr lang="en-US" sz="2600" dirty="0" smtClean="0"/>
              <a:t>I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 be the </a:t>
            </a:r>
            <a:r>
              <a:rPr lang="en-US" sz="2600" dirty="0"/>
              <a:t>integrator initial value</a:t>
            </a:r>
          </a:p>
          <a:p>
            <a:r>
              <a:rPr lang="en-US" sz="2600" dirty="0" smtClean="0"/>
              <a:t>Then, the </a:t>
            </a:r>
            <a:r>
              <a:rPr lang="en-US" sz="2600" dirty="0"/>
              <a:t>controller output in AUTO </a:t>
            </a:r>
            <a:r>
              <a:rPr lang="en-US" sz="2600" dirty="0" smtClean="0"/>
              <a:t>mode will </a:t>
            </a:r>
            <a:r>
              <a:rPr lang="en-US" sz="2600" dirty="0"/>
              <a:t>be</a:t>
            </a:r>
          </a:p>
          <a:p>
            <a:endParaRPr lang="en-US" sz="2600" dirty="0"/>
          </a:p>
          <a:p>
            <a:r>
              <a:rPr lang="en-US" sz="2600" dirty="0" smtClean="0"/>
              <a:t>We </a:t>
            </a:r>
            <a:r>
              <a:rPr lang="en-US" sz="2600" dirty="0"/>
              <a:t>want </a:t>
            </a:r>
            <a:endParaRPr lang="en-US" sz="2600" dirty="0" smtClean="0"/>
          </a:p>
          <a:p>
            <a:endParaRPr lang="en-US" sz="2600" dirty="0"/>
          </a:p>
          <a:p>
            <a:r>
              <a:rPr lang="en-US" sz="2600" dirty="0" smtClean="0"/>
              <a:t>The controller can achieve this by readjusting the initial integrator value to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1242679"/>
              </p:ext>
            </p:extLst>
          </p:nvPr>
        </p:nvGraphicFramePr>
        <p:xfrm>
          <a:off x="3733800" y="3733800"/>
          <a:ext cx="1957001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" name="Equation" r:id="rId3" imgW="850680" imgH="228600" progId="Equation.3">
                  <p:embed/>
                </p:oleObj>
              </mc:Choice>
              <mc:Fallback>
                <p:oleObj name="Equation" r:id="rId3" imgW="85068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733800"/>
                        <a:ext cx="1957001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218504"/>
              </p:ext>
            </p:extLst>
          </p:nvPr>
        </p:nvGraphicFramePr>
        <p:xfrm>
          <a:off x="3581400" y="4495800"/>
          <a:ext cx="20732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7" name="Equation" r:id="rId5" imgW="901440" imgH="228600" progId="Equation.3">
                  <p:embed/>
                </p:oleObj>
              </mc:Choice>
              <mc:Fallback>
                <p:oleObj name="Equation" r:id="rId5" imgW="9014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495800"/>
                        <a:ext cx="20732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2001303"/>
              </p:ext>
            </p:extLst>
          </p:nvPr>
        </p:nvGraphicFramePr>
        <p:xfrm>
          <a:off x="3581401" y="6019800"/>
          <a:ext cx="2209800" cy="568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8" name="Equation" r:id="rId7" imgW="901440" imgH="228600" progId="Equation.3">
                  <p:embed/>
                </p:oleObj>
              </mc:Choice>
              <mc:Fallback>
                <p:oleObj name="Equation" r:id="rId7" imgW="9014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1" y="6019800"/>
                        <a:ext cx="2209800" cy="5682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364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78800" cy="46863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600" dirty="0" smtClean="0"/>
              <a:t>In this part, we talk about several modifications which are introduced to the standard PID controller to avoid some issues happened in practice: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 smtClean="0"/>
              <a:t> Derivative on PV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/>
              <a:t> </a:t>
            </a:r>
            <a:r>
              <a:rPr lang="en-US" sz="2600" dirty="0" smtClean="0"/>
              <a:t>Proportional on </a:t>
            </a:r>
            <a:r>
              <a:rPr lang="en-US" sz="2600" dirty="0"/>
              <a:t>PV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 smtClean="0"/>
              <a:t> Filter on D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/>
              <a:t> </a:t>
            </a:r>
            <a:r>
              <a:rPr lang="en-US" sz="2600" dirty="0" smtClean="0"/>
              <a:t>Anti-reset windup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/>
              <a:t> </a:t>
            </a:r>
            <a:r>
              <a:rPr lang="en-US" sz="2600" dirty="0" err="1" smtClean="0"/>
              <a:t>Setpoint</a:t>
            </a:r>
            <a:r>
              <a:rPr lang="en-US" sz="2600" dirty="0" smtClean="0"/>
              <a:t> softening or filtering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arenR"/>
            </a:pPr>
            <a:r>
              <a:rPr lang="en-US" sz="2600" dirty="0"/>
              <a:t> </a:t>
            </a:r>
            <a:r>
              <a:rPr lang="en-US" sz="2600" dirty="0" err="1" smtClean="0"/>
              <a:t>Bumpless</a:t>
            </a:r>
            <a:r>
              <a:rPr lang="en-US" sz="2600" dirty="0" smtClean="0"/>
              <a:t> transfer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86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Proportional kick &amp; Derivative Spike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65233" y="1355834"/>
            <a:ext cx="4418433" cy="4686300"/>
          </a:xfrm>
        </p:spPr>
        <p:txBody>
          <a:bodyPr/>
          <a:lstStyle/>
          <a:p>
            <a:r>
              <a:rPr lang="en-US" sz="2600" dirty="0" smtClean="0"/>
              <a:t>For quick changes in set-point, the controller output suffers </a:t>
            </a:r>
          </a:p>
          <a:p>
            <a:pPr lvl="1"/>
            <a:r>
              <a:rPr lang="en-US" sz="2600" dirty="0" smtClean="0"/>
              <a:t> </a:t>
            </a:r>
            <a:r>
              <a:rPr lang="en-US" sz="2600" dirty="0"/>
              <a:t>a step </a:t>
            </a:r>
            <a:r>
              <a:rPr lang="en-US" sz="2600" dirty="0" smtClean="0"/>
              <a:t>change due to </a:t>
            </a:r>
            <a:r>
              <a:rPr lang="en-US" sz="2600" i="1" dirty="0"/>
              <a:t>proportional response </a:t>
            </a:r>
            <a:r>
              <a:rPr lang="en-US" sz="2600" dirty="0"/>
              <a:t>or </a:t>
            </a:r>
            <a:r>
              <a:rPr lang="en-US" sz="2600" dirty="0" smtClean="0">
                <a:solidFill>
                  <a:srgbClr val="FF0000"/>
                </a:solidFill>
              </a:rPr>
              <a:t>proportional kick</a:t>
            </a:r>
            <a:r>
              <a:rPr lang="en-US" sz="2600" dirty="0" smtClean="0"/>
              <a:t> </a:t>
            </a:r>
            <a:endParaRPr lang="en-US" sz="2600" dirty="0"/>
          </a:p>
          <a:p>
            <a:pPr lvl="1"/>
            <a:r>
              <a:rPr lang="en-US" sz="2600" dirty="0" smtClean="0"/>
              <a:t> a </a:t>
            </a:r>
            <a:r>
              <a:rPr lang="en-US" sz="2600" dirty="0">
                <a:solidFill>
                  <a:srgbClr val="FF0000"/>
                </a:solidFill>
              </a:rPr>
              <a:t>derivative spike </a:t>
            </a:r>
            <a:r>
              <a:rPr lang="en-US" sz="2600" dirty="0" smtClean="0"/>
              <a:t>due to the </a:t>
            </a:r>
            <a:r>
              <a:rPr lang="en-US" sz="2600" dirty="0"/>
              <a:t>derivative </a:t>
            </a:r>
            <a:r>
              <a:rPr lang="en-US" sz="2600" dirty="0" smtClean="0"/>
              <a:t>term.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These abrupt changes are not desirable. </a:t>
            </a:r>
            <a:endParaRPr lang="en-US" sz="2600" dirty="0"/>
          </a:p>
          <a:p>
            <a:endParaRPr lang="en-US" sz="2600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667" y="1514475"/>
            <a:ext cx="4207933" cy="473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0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7620000" cy="794866"/>
          </a:xfrm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(1) Derivative </a:t>
            </a:r>
            <a:r>
              <a:rPr lang="en-US" dirty="0"/>
              <a:t>on 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9152"/>
            <a:ext cx="8458200" cy="5204048"/>
          </a:xfrm>
        </p:spPr>
        <p:txBody>
          <a:bodyPr>
            <a:noAutofit/>
          </a:bodyPr>
          <a:lstStyle/>
          <a:p>
            <a:r>
              <a:rPr lang="en-US" sz="2400" dirty="0"/>
              <a:t>To get rid of derivative </a:t>
            </a:r>
            <a:r>
              <a:rPr lang="en-US" sz="2400" dirty="0" smtClean="0"/>
              <a:t>spike, derivative is applied on the </a:t>
            </a:r>
            <a:r>
              <a:rPr lang="en-US" sz="2400" dirty="0" smtClean="0">
                <a:solidFill>
                  <a:srgbClr val="FF0000"/>
                </a:solidFill>
              </a:rPr>
              <a:t>PV</a:t>
            </a:r>
            <a:r>
              <a:rPr lang="en-US" sz="2400" dirty="0" smtClean="0"/>
              <a:t>, </a:t>
            </a:r>
            <a:r>
              <a:rPr lang="en-US" sz="2400" dirty="0"/>
              <a:t>instead of the error </a:t>
            </a:r>
            <a:r>
              <a:rPr lang="en-US" sz="2400" b="1" dirty="0"/>
              <a:t>e(t).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This modification: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used in all commercial PID </a:t>
            </a:r>
            <a:r>
              <a:rPr lang="en-US" dirty="0" smtClean="0"/>
              <a:t>controllers</a:t>
            </a:r>
          </a:p>
          <a:p>
            <a:pPr lvl="1"/>
            <a:r>
              <a:rPr lang="en-US" dirty="0" smtClean="0"/>
              <a:t> makes the response a </a:t>
            </a:r>
            <a:r>
              <a:rPr lang="en-US" dirty="0"/>
              <a:t>little bit slower</a:t>
            </a:r>
          </a:p>
          <a:p>
            <a:pPr lvl="1"/>
            <a:r>
              <a:rPr lang="en-US" dirty="0" smtClean="0"/>
              <a:t> does </a:t>
            </a:r>
            <a:r>
              <a:rPr lang="en-US" dirty="0"/>
              <a:t>not </a:t>
            </a:r>
            <a:r>
              <a:rPr lang="en-US" dirty="0" smtClean="0"/>
              <a:t>affect </a:t>
            </a:r>
            <a:r>
              <a:rPr lang="en-US" dirty="0"/>
              <a:t>the response to a disturbance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436766"/>
              </p:ext>
            </p:extLst>
          </p:nvPr>
        </p:nvGraphicFramePr>
        <p:xfrm>
          <a:off x="76200" y="2346543"/>
          <a:ext cx="4897438" cy="228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3" imgW="2654280" imgH="1218960" progId="Equation.3">
                  <p:embed/>
                </p:oleObj>
              </mc:Choice>
              <mc:Fallback>
                <p:oleObj name="Equation" r:id="rId3" imgW="26542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346543"/>
                        <a:ext cx="4897438" cy="22812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V="1">
            <a:off x="3352800" y="2393732"/>
            <a:ext cx="533400" cy="609600"/>
          </a:xfrm>
          <a:prstGeom prst="line">
            <a:avLst/>
          </a:prstGeom>
          <a:solidFill>
            <a:schemeClr val="accent1"/>
          </a:solidFill>
          <a:ln w="603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35CB2-D673-4E10-AAA1-0D66EBEFD69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2125" name="Picture 7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251" y="1828800"/>
            <a:ext cx="3766949" cy="3102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680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102" y="152400"/>
            <a:ext cx="8204200" cy="1143000"/>
          </a:xfrm>
        </p:spPr>
        <p:txBody>
          <a:bodyPr/>
          <a:lstStyle/>
          <a:p>
            <a:r>
              <a:rPr lang="en-US" dirty="0" smtClean="0"/>
              <a:t>(2) Proportional </a:t>
            </a:r>
            <a:r>
              <a:rPr lang="en-US" dirty="0"/>
              <a:t>on PV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834"/>
            <a:ext cx="8178800" cy="4686300"/>
          </a:xfrm>
        </p:spPr>
        <p:txBody>
          <a:bodyPr/>
          <a:lstStyle/>
          <a:p>
            <a:r>
              <a:rPr lang="en-US" sz="2300" dirty="0"/>
              <a:t>The proportional response to a set point change can also be eliminated by making the proportional </a:t>
            </a:r>
            <a:r>
              <a:rPr lang="en-US" sz="2300" dirty="0" smtClean="0"/>
              <a:t>mode responsive </a:t>
            </a:r>
            <a:r>
              <a:rPr lang="en-US" sz="2300" dirty="0"/>
              <a:t>only to the measurement signal rather than to the </a:t>
            </a:r>
            <a:r>
              <a:rPr lang="en-US" sz="2300" dirty="0" smtClean="0"/>
              <a:t>error as shown below. </a:t>
            </a:r>
          </a:p>
          <a:p>
            <a:r>
              <a:rPr lang="en-US" sz="2300" dirty="0" smtClean="0"/>
              <a:t>This </a:t>
            </a:r>
            <a:r>
              <a:rPr lang="en-US" sz="2300" dirty="0"/>
              <a:t>leaves only the integral mode acting on the error. </a:t>
            </a:r>
          </a:p>
          <a:p>
            <a:endParaRPr lang="en-US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Content Placeholder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4019154"/>
            <a:ext cx="5849166" cy="2838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365781"/>
              </p:ext>
            </p:extLst>
          </p:nvPr>
        </p:nvGraphicFramePr>
        <p:xfrm>
          <a:off x="5029200" y="3296046"/>
          <a:ext cx="4077942" cy="818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2" name="Equation" r:id="rId4" imgW="2438280" imgH="482400" progId="Equation.3">
                  <p:embed/>
                </p:oleObj>
              </mc:Choice>
              <mc:Fallback>
                <p:oleObj name="Equation" r:id="rId4" imgW="24382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296046"/>
                        <a:ext cx="4077942" cy="818754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084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Filter on 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55834"/>
            <a:ext cx="8178800" cy="5044966"/>
          </a:xfrm>
        </p:spPr>
        <p:txBody>
          <a:bodyPr/>
          <a:lstStyle/>
          <a:p>
            <a:r>
              <a:rPr lang="en-US" dirty="0"/>
              <a:t>Derivative action is not useful for systems with </a:t>
            </a:r>
            <a:r>
              <a:rPr lang="en-US" i="1" dirty="0">
                <a:solidFill>
                  <a:srgbClr val="FF0000"/>
                </a:solidFill>
              </a:rPr>
              <a:t>noisy</a:t>
            </a:r>
            <a:r>
              <a:rPr lang="en-US" dirty="0"/>
              <a:t> signals.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practice, derivative action </a:t>
            </a:r>
            <a:r>
              <a:rPr lang="en-US" dirty="0" smtClean="0"/>
              <a:t>is usually </a:t>
            </a:r>
            <a:r>
              <a:rPr lang="en-US" i="1" dirty="0" smtClean="0">
                <a:solidFill>
                  <a:srgbClr val="FF0000"/>
                </a:solidFill>
              </a:rPr>
              <a:t>filtered</a:t>
            </a:r>
            <a:r>
              <a:rPr lang="en-US" dirty="0" smtClean="0"/>
              <a:t> using a first order lag filter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046026"/>
              </p:ext>
            </p:extLst>
          </p:nvPr>
        </p:nvGraphicFramePr>
        <p:xfrm>
          <a:off x="733425" y="4156075"/>
          <a:ext cx="2619375" cy="126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3" imgW="1206360" imgH="583920" progId="Equation.3">
                  <p:embed/>
                </p:oleObj>
              </mc:Choice>
              <mc:Fallback>
                <p:oleObj name="Equation" r:id="rId3" imgW="120636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4156075"/>
                        <a:ext cx="2619375" cy="126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708991"/>
            <a:ext cx="4267200" cy="215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Filter on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86300"/>
          </a:xfrm>
        </p:spPr>
        <p:txBody>
          <a:bodyPr/>
          <a:lstStyle/>
          <a:p>
            <a:r>
              <a:rPr lang="en-US" sz="2600" dirty="0"/>
              <a:t>In order to avoid having a fourth parameter to tune, </a:t>
            </a:r>
            <a:r>
              <a:rPr lang="el-GR" sz="2600" dirty="0">
                <a:latin typeface="Arial"/>
                <a:cs typeface="Arial"/>
              </a:rPr>
              <a:t>α</a:t>
            </a:r>
            <a:r>
              <a:rPr lang="en-US" sz="2600" dirty="0">
                <a:latin typeface="Arial"/>
                <a:cs typeface="Arial"/>
              </a:rPr>
              <a:t> is set to 10.</a:t>
            </a:r>
            <a:r>
              <a:rPr lang="en-US" sz="2600" dirty="0"/>
              <a:t> </a:t>
            </a:r>
          </a:p>
          <a:p>
            <a:r>
              <a:rPr lang="en-US" sz="2600" dirty="0"/>
              <a:t>Note that </a:t>
            </a:r>
            <a:r>
              <a:rPr lang="en-US" sz="2600" dirty="0" smtClean="0"/>
              <a:t>for high frequency, the </a:t>
            </a:r>
            <a:r>
              <a:rPr lang="en-US" sz="2600" dirty="0"/>
              <a:t>maximum derivative output </a:t>
            </a:r>
            <a:r>
              <a:rPr lang="en-US" sz="2600" dirty="0" smtClean="0"/>
              <a:t>is now limited to </a:t>
            </a:r>
            <a:r>
              <a:rPr lang="el-GR" sz="2600" dirty="0" smtClean="0">
                <a:latin typeface="Arial"/>
                <a:cs typeface="Arial"/>
              </a:rPr>
              <a:t>α</a:t>
            </a:r>
            <a:r>
              <a:rPr lang="en-US" sz="2600" dirty="0" smtClean="0"/>
              <a:t> (called </a:t>
            </a:r>
            <a:r>
              <a:rPr lang="en-US" sz="2600" dirty="0"/>
              <a:t>derivative gain) </a:t>
            </a:r>
            <a:r>
              <a:rPr lang="en-US" sz="2600" dirty="0" smtClean="0"/>
              <a:t>times the proportional action instead </a:t>
            </a:r>
            <a:r>
              <a:rPr lang="en-US" sz="2600" dirty="0"/>
              <a:t>of </a:t>
            </a:r>
            <a:r>
              <a:rPr lang="en-US" sz="2600" dirty="0" smtClean="0">
                <a:solidFill>
                  <a:srgbClr val="FF0000"/>
                </a:solidFill>
              </a:rPr>
              <a:t>infinity</a:t>
            </a:r>
            <a:endParaRPr lang="en-US" sz="26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603205"/>
            <a:ext cx="3971925" cy="310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1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(4) Anti-Reset Windup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534293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 long as there is an error</a:t>
            </a:r>
            <a:r>
              <a:rPr lang="en-US" dirty="0"/>
              <a:t>, </a:t>
            </a:r>
            <a:r>
              <a:rPr lang="en-US" dirty="0" smtClean="0"/>
              <a:t>integrator</a:t>
            </a:r>
            <a:r>
              <a:rPr lang="en-US" dirty="0"/>
              <a:t> </a:t>
            </a:r>
            <a:r>
              <a:rPr lang="en-US" dirty="0" smtClean="0"/>
              <a:t>output grows. If it goes beyond </a:t>
            </a:r>
            <a:r>
              <a:rPr lang="en-US" dirty="0"/>
              <a:t>100</a:t>
            </a:r>
            <a:r>
              <a:rPr lang="en-US" dirty="0" smtClean="0"/>
              <a:t>%, we say that </a:t>
            </a:r>
            <a:r>
              <a:rPr lang="en-US" dirty="0" smtClean="0">
                <a:solidFill>
                  <a:srgbClr val="0070C0"/>
                </a:solidFill>
              </a:rPr>
              <a:t>integral or reset winds up</a:t>
            </a:r>
            <a:r>
              <a:rPr lang="en-US" dirty="0" smtClean="0"/>
              <a:t>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Even if error becomes zero, this is not </a:t>
            </a:r>
            <a:r>
              <a:rPr lang="en-US" dirty="0" smtClean="0"/>
              <a:t>enough; error must </a:t>
            </a:r>
            <a:r>
              <a:rPr lang="en-US" dirty="0"/>
              <a:t>be negative </a:t>
            </a:r>
            <a:r>
              <a:rPr lang="en-US" dirty="0" smtClean="0"/>
              <a:t>for some time so that the </a:t>
            </a:r>
            <a:r>
              <a:rPr lang="en-US" dirty="0"/>
              <a:t>integral component is “discharged”. </a:t>
            </a:r>
            <a:r>
              <a:rPr lang="en-US" dirty="0">
                <a:solidFill>
                  <a:srgbClr val="FF0000"/>
                </a:solidFill>
              </a:rPr>
              <a:t>This leads to </a:t>
            </a:r>
            <a:r>
              <a:rPr lang="en-US" dirty="0" smtClean="0">
                <a:solidFill>
                  <a:srgbClr val="FF0000"/>
                </a:solidFill>
              </a:rPr>
              <a:t>larger PV overshoot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smtClean="0">
                <a:solidFill>
                  <a:srgbClr val="FF0000"/>
                </a:solidFill>
              </a:rPr>
              <a:t>settling time.</a:t>
            </a:r>
            <a:endParaRPr lang="en-US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Techniques to solve this problem are called </a:t>
            </a:r>
            <a:r>
              <a:rPr lang="en-US" dirty="0" smtClean="0">
                <a:solidFill>
                  <a:srgbClr val="0070C0"/>
                </a:solidFill>
              </a:rPr>
              <a:t>anti-reset windup</a:t>
            </a:r>
            <a:r>
              <a:rPr lang="en-US" dirty="0" smtClean="0"/>
              <a:t>. One such method is </a:t>
            </a:r>
            <a:r>
              <a:rPr lang="en-US" dirty="0">
                <a:solidFill>
                  <a:srgbClr val="0070C0"/>
                </a:solidFill>
              </a:rPr>
              <a:t>Conditional Integration</a:t>
            </a:r>
            <a:r>
              <a:rPr lang="en-US" dirty="0" smtClean="0"/>
              <a:t>.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35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Conditional Integration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429000"/>
            <a:ext cx="7543800" cy="2590800"/>
          </a:xfrm>
          <a:ln w="38100">
            <a:solidFill>
              <a:schemeClr val="accent1"/>
            </a:solidFill>
          </a:ln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i="1" dirty="0" smtClean="0"/>
              <a:t>When PID </a:t>
            </a:r>
            <a:r>
              <a:rPr lang="en-US" sz="2400" i="1" dirty="0"/>
              <a:t>output is 100% while there is </a:t>
            </a:r>
            <a:r>
              <a:rPr lang="en-US" sz="2400" i="1" dirty="0" smtClean="0"/>
              <a:t>+</a:t>
            </a:r>
            <a:r>
              <a:rPr lang="en-US" sz="2400" i="1" dirty="0" err="1" smtClean="0"/>
              <a:t>ve</a:t>
            </a:r>
            <a:r>
              <a:rPr lang="en-US" sz="2400" i="1" dirty="0" smtClean="0"/>
              <a:t> error</a:t>
            </a:r>
            <a:r>
              <a:rPr lang="en-US" sz="2400" i="1" dirty="0"/>
              <a:t>, </a:t>
            </a:r>
            <a:r>
              <a:rPr lang="en-US" sz="2400" i="1" dirty="0"/>
              <a:t>i</a:t>
            </a:r>
            <a:r>
              <a:rPr lang="en-US" sz="2400" i="1" dirty="0" smtClean="0"/>
              <a:t>ntegral </a:t>
            </a:r>
            <a:r>
              <a:rPr lang="en-US" sz="2400" i="1" dirty="0" smtClean="0"/>
              <a:t>is not allowed to increase further. </a:t>
            </a:r>
            <a:r>
              <a:rPr lang="en-US" sz="2400" i="1" dirty="0"/>
              <a:t>If it wants to decrease, </a:t>
            </a:r>
            <a:r>
              <a:rPr lang="en-US" sz="2400" i="1" dirty="0" smtClean="0"/>
              <a:t>OK.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2400" i="1" dirty="0"/>
              <a:t>When </a:t>
            </a:r>
            <a:r>
              <a:rPr lang="en-US" sz="2400" i="1" dirty="0" smtClean="0"/>
              <a:t>PID </a:t>
            </a:r>
            <a:r>
              <a:rPr lang="en-US" sz="2400" i="1" dirty="0"/>
              <a:t>output is 0% while there is </a:t>
            </a:r>
            <a:r>
              <a:rPr lang="en-US" sz="2400" i="1" dirty="0" smtClean="0"/>
              <a:t>–</a:t>
            </a:r>
            <a:r>
              <a:rPr lang="en-US" sz="2400" i="1" dirty="0" err="1" smtClean="0"/>
              <a:t>ve</a:t>
            </a:r>
            <a:r>
              <a:rPr lang="en-US" sz="2400" i="1" dirty="0" smtClean="0"/>
              <a:t> </a:t>
            </a:r>
            <a:r>
              <a:rPr lang="en-US" sz="2400" i="1" dirty="0" smtClean="0"/>
              <a:t>error, integral </a:t>
            </a:r>
            <a:r>
              <a:rPr lang="en-US" sz="2400" i="1" dirty="0"/>
              <a:t>is not allowed to </a:t>
            </a:r>
            <a:r>
              <a:rPr lang="en-US" sz="2400" i="1" dirty="0" smtClean="0"/>
              <a:t>decrease </a:t>
            </a:r>
            <a:r>
              <a:rPr lang="en-US" sz="2400" i="1" dirty="0"/>
              <a:t>further. If it wants to </a:t>
            </a:r>
            <a:r>
              <a:rPr lang="en-US" sz="2400" i="1" dirty="0" smtClean="0"/>
              <a:t>increase</a:t>
            </a:r>
            <a:r>
              <a:rPr lang="en-US" sz="2400" i="1" dirty="0"/>
              <a:t>, OK</a:t>
            </a:r>
            <a:r>
              <a:rPr lang="en-US" sz="2400" i="1" dirty="0" smtClean="0"/>
              <a:t>.</a:t>
            </a:r>
            <a:endParaRPr lang="en-US" sz="2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1371600"/>
            <a:ext cx="82296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—"/>
              <a:defRPr kumimoji="1"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–"/>
              <a:defRPr kumimoji="1"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Char char="•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As there is no benefit from the continual increase in integral part beyond 100%, we can simply stop integration if the controller output reaches a limit. </a:t>
            </a:r>
          </a:p>
        </p:txBody>
      </p:sp>
    </p:spTree>
    <p:extLst>
      <p:ext uri="{BB962C8B-B14F-4D97-AF65-F5344CB8AC3E}">
        <p14:creationId xmlns:p14="http://schemas.microsoft.com/office/powerpoint/2010/main" val="377967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19861</TotalTime>
  <Words>760</Words>
  <Application>Microsoft Office PowerPoint</Application>
  <PresentationFormat>On-screen Show (4:3)</PresentationFormat>
  <Paragraphs>98</Paragraphs>
  <Slides>15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StallingsCNwIT</vt:lpstr>
      <vt:lpstr>Equation</vt:lpstr>
      <vt:lpstr>Modifications on PID Standard Form</vt:lpstr>
      <vt:lpstr>Outlines </vt:lpstr>
      <vt:lpstr>Proportional kick &amp; Derivative Spike</vt:lpstr>
      <vt:lpstr>(1) Derivative on PV</vt:lpstr>
      <vt:lpstr>(2) Proportional on PV</vt:lpstr>
      <vt:lpstr>(3) Filter on D</vt:lpstr>
      <vt:lpstr>(3) Filter on D</vt:lpstr>
      <vt:lpstr>(4) Anti-Reset Windup</vt:lpstr>
      <vt:lpstr>Conditional Integration</vt:lpstr>
      <vt:lpstr>PowerPoint Presentation</vt:lpstr>
      <vt:lpstr>Set point vs. Disturbance Responses</vt:lpstr>
      <vt:lpstr>(5) Setpoint Filtering or Softening </vt:lpstr>
      <vt:lpstr>(5) Setpoint Filtering or Softening </vt:lpstr>
      <vt:lpstr>(6) Bumpless Transfer</vt:lpstr>
      <vt:lpstr>(6) Bumpless Transfer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1756</cp:revision>
  <cp:lastPrinted>1601-01-01T00:00:00Z</cp:lastPrinted>
  <dcterms:created xsi:type="dcterms:W3CDTF">2001-08-26T16:57:20Z</dcterms:created>
  <dcterms:modified xsi:type="dcterms:W3CDTF">2021-05-08T18:03:04Z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