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6" r:id="rId3"/>
    <p:sldId id="328" r:id="rId4"/>
    <p:sldId id="330" r:id="rId5"/>
    <p:sldId id="347" r:id="rId6"/>
    <p:sldId id="348" r:id="rId7"/>
    <p:sldId id="335" r:id="rId8"/>
    <p:sldId id="336" r:id="rId9"/>
    <p:sldId id="341" r:id="rId10"/>
    <p:sldId id="34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788"/>
    <a:srgbClr val="FEF1E6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22" autoAdjust="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23/03/2018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38015-AD98-4867-8B7A-4101F60AD33A}" type="datetimeFigureOut">
              <a:rPr lang="en-GB" smtClean="0"/>
              <a:pPr/>
              <a:t>23/03/2018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B5A4E-08A9-457D-89E6-C51BF6DBFC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4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0533-E1BE-4F00-962B-AA39B369A51F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9422-6B6D-4111-9DCB-D77C79186B6F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8907-5FAA-4D07-A774-6C5EF78F5076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CCF8-F957-43F3-868A-61699AF397D1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13BE-5E2F-4BAE-9C67-C7941710EB08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6EFC-7885-403B-B288-9E69BB7D9894}" type="datetime1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86DBB-7CC1-4500-B821-24D81058E288}" type="datetime1">
              <a:rPr lang="en-GB" smtClean="0"/>
              <a:t>23/03/2018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CC75-C4C9-4CAA-BBA4-7ECEE9A7554C}" type="datetime1">
              <a:rPr lang="en-GB" smtClean="0"/>
              <a:t>23/03/2018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DE49-3ABD-43F6-9B01-78DB072A51D2}" type="datetime1">
              <a:rPr lang="en-GB" smtClean="0"/>
              <a:t>23/03/2018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12F9-7D15-4150-861C-DD7BEBC1F7A3}" type="datetime1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267-F9A5-4216-9EAA-1E6557D3F836}" type="datetime1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E527-0DB4-47E7-A73A-BD88762DC14E}" type="datetime1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5945" y="2996952"/>
            <a:ext cx="497559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b="1" dirty="0" smtClean="0"/>
              <a:t>Steady State Error</a:t>
            </a:r>
            <a:endParaRPr lang="en-GB" sz="5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57200" y="5867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Acknowledgement: Slides are due to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Imtiaz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latin typeface="Times New Roman" pitchFamily="18" charset="0"/>
                <a:cs typeface="Times New Roman" pitchFamily="18" charset="0"/>
              </a:rPr>
              <a:t>Hussain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sz="1600" b="1" dirty="0" err="1">
                <a:latin typeface="Times New Roman" pitchFamily="18" charset="0"/>
                <a:cs typeface="Times New Roman" pitchFamily="18" charset="0"/>
              </a:rPr>
              <a:t>Mehran</a:t>
            </a:r>
            <a:r>
              <a:rPr lang="en-CA" sz="1600" b="1" dirty="0">
                <a:latin typeface="Times New Roman" pitchFamily="18" charset="0"/>
                <a:cs typeface="Times New Roman" pitchFamily="18" charset="0"/>
              </a:rPr>
              <a:t> University of Engineering &amp; Technology</a:t>
            </a:r>
            <a:r>
              <a:rPr lang="en-CA" sz="1600" b="1" dirty="0" smtClean="0">
                <a:latin typeface="Times New Roman" pitchFamily="18" charset="0"/>
                <a:cs typeface="Times New Roman" pitchFamily="18" charset="0"/>
              </a:rPr>
              <a:t>, Pakistan. </a:t>
            </a: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URL :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http://imtiazhussainkalwar.weebly.com/</a:t>
            </a:r>
            <a:endParaRPr lang="en-GB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01" y="1135285"/>
            <a:ext cx="8065739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/>
              <a:t>For the system shown in figure below evaluate the static error constants and find the expected steady state errors for the standard step and ramp inputs.</a:t>
            </a:r>
            <a:endParaRPr lang="en-GB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971600" y="3098676"/>
            <a:ext cx="7489675" cy="1482452"/>
            <a:chOff x="1007664" y="3314700"/>
            <a:chExt cx="7489675" cy="1482452"/>
          </a:xfrm>
        </p:grpSpPr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3968640" y="3343821"/>
              <a:ext cx="2160240" cy="8080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Oval 19"/>
            <p:cNvSpPr>
              <a:spLocks noChangeArrowheads="1"/>
            </p:cNvSpPr>
            <p:nvPr/>
          </p:nvSpPr>
          <p:spPr bwMode="auto">
            <a:xfrm>
              <a:off x="2705100" y="3533042"/>
              <a:ext cx="511175" cy="4841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3216275" y="3769271"/>
              <a:ext cx="756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>
              <a:off x="1719195" y="3761333"/>
              <a:ext cx="972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>
              <a:off x="6128880" y="3747685"/>
              <a:ext cx="1332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2947987" y="4008983"/>
              <a:ext cx="12699" cy="788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>
              <a:off x="2965450" y="4797152"/>
              <a:ext cx="37433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 flipV="1">
              <a:off x="6702425" y="3751808"/>
              <a:ext cx="6350" cy="10453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prstShdw prst="shdw17" dist="17961" dir="27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7476576" y="3560338"/>
              <a:ext cx="10207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C(S)</a:t>
              </a:r>
              <a:endParaRPr lang="en-US" sz="1000"/>
            </a:p>
          </p:txBody>
        </p:sp>
        <p:sp>
          <p:nvSpPr>
            <p:cNvPr id="14" name="Text Box 27"/>
            <p:cNvSpPr txBox="1">
              <a:spLocks noChangeArrowheads="1"/>
            </p:cNvSpPr>
            <p:nvPr/>
          </p:nvSpPr>
          <p:spPr bwMode="auto">
            <a:xfrm>
              <a:off x="1007664" y="3525413"/>
              <a:ext cx="10207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R(S)</a:t>
              </a:r>
              <a:endParaRPr lang="en-US" sz="1000" dirty="0"/>
            </a:p>
          </p:txBody>
        </p:sp>
        <p:sp>
          <p:nvSpPr>
            <p:cNvPr id="15" name="Text Box 28"/>
            <p:cNvSpPr txBox="1">
              <a:spLocks noChangeArrowheads="1"/>
            </p:cNvSpPr>
            <p:nvPr/>
          </p:nvSpPr>
          <p:spPr bwMode="auto">
            <a:xfrm>
              <a:off x="3065463" y="3723233"/>
              <a:ext cx="511175" cy="485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000"/>
                <a:t>-</a:t>
              </a:r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3159125" y="400580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33602"/>
                </p:ext>
              </p:extLst>
            </p:nvPr>
          </p:nvGraphicFramePr>
          <p:xfrm>
            <a:off x="4010025" y="3314700"/>
            <a:ext cx="2151063" cy="865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7477" name="Equation" r:id="rId3" imgW="1041120" imgH="419040" progId="Equation.3">
                    <p:embed/>
                  </p:oleObj>
                </mc:Choice>
                <mc:Fallback>
                  <p:oleObj name="Equation" r:id="rId3" imgW="1041120" imgH="419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0025" y="3314700"/>
                          <a:ext cx="2151063" cy="865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814502"/>
              </p:ext>
            </p:extLst>
          </p:nvPr>
        </p:nvGraphicFramePr>
        <p:xfrm>
          <a:off x="2032902" y="5013176"/>
          <a:ext cx="1986411" cy="501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78" name="Equation" r:id="rId5" imgW="1257120" imgH="317160" progId="Equation.3">
                  <p:embed/>
                </p:oleObj>
              </mc:Choice>
              <mc:Fallback>
                <p:oleObj name="Equation" r:id="rId5" imgW="1257120" imgH="317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902" y="5013176"/>
                        <a:ext cx="1986411" cy="501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741192"/>
              </p:ext>
            </p:extLst>
          </p:nvPr>
        </p:nvGraphicFramePr>
        <p:xfrm>
          <a:off x="1992363" y="5877272"/>
          <a:ext cx="2241998" cy="544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79" name="Equation" r:id="rId7" imgW="1307880" imgH="317160" progId="Equation.3">
                  <p:embed/>
                </p:oleObj>
              </mc:Choice>
              <mc:Fallback>
                <p:oleObj name="Equation" r:id="rId7" imgW="1307880" imgH="317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63" y="5877272"/>
                        <a:ext cx="2241998" cy="544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79436"/>
              </p:ext>
            </p:extLst>
          </p:nvPr>
        </p:nvGraphicFramePr>
        <p:xfrm>
          <a:off x="4700874" y="4725144"/>
          <a:ext cx="2723942" cy="1761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80" name="Equation" r:id="rId9" imgW="1371600" imgH="888840" progId="Equation.3">
                  <p:embed/>
                </p:oleObj>
              </mc:Choice>
              <mc:Fallback>
                <p:oleObj name="Equation" r:id="rId9" imgW="1371600" imgH="8888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874" y="4725144"/>
                        <a:ext cx="2723942" cy="1761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130271"/>
              </p:ext>
            </p:extLst>
          </p:nvPr>
        </p:nvGraphicFramePr>
        <p:xfrm>
          <a:off x="4625346" y="3992984"/>
          <a:ext cx="7747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81" name="Equation" r:id="rId11" imgW="330120" imgH="203040" progId="Equation.3">
                  <p:embed/>
                </p:oleObj>
              </mc:Choice>
              <mc:Fallback>
                <p:oleObj name="Equation" r:id="rId11" imgW="33012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346" y="3992984"/>
                        <a:ext cx="7747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484784"/>
            <a:ext cx="8435280" cy="45259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Any physical control system inherently suffers steady-state error in response to certain types of inputs.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A system may have no steady-state error to a step input, but the same system may exhibit nonzero steady-state error to a ramp input.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600" dirty="0"/>
              <a:t>The magnitudes of the steady-state errors due to </a:t>
            </a:r>
            <a:r>
              <a:rPr lang="en-GB" sz="2600" dirty="0" smtClean="0"/>
              <a:t>individual </a:t>
            </a:r>
            <a:r>
              <a:rPr lang="en-GB" sz="2600" dirty="0"/>
              <a:t>inputs are indicative of the goodness of the system.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Whether a given system will exhibit steady-state error for a given type of input depends on the </a:t>
            </a:r>
            <a:r>
              <a:rPr lang="en-GB" sz="2600" b="1" dirty="0" smtClean="0">
                <a:solidFill>
                  <a:srgbClr val="FF0000"/>
                </a:solidFill>
              </a:rPr>
              <a:t>type</a:t>
            </a:r>
            <a:r>
              <a:rPr lang="en-GB" sz="2600" dirty="0" smtClean="0"/>
              <a:t> of open-loop transfer function of the system.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778"/>
            <a:ext cx="8229600" cy="940966"/>
          </a:xfrm>
        </p:spPr>
        <p:txBody>
          <a:bodyPr/>
          <a:lstStyle/>
          <a:p>
            <a:r>
              <a:rPr lang="en-GB" b="1" dirty="0" smtClean="0"/>
              <a:t>Classification of Control Systems</a:t>
            </a:r>
            <a:endParaRPr lang="en-GB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340768"/>
            <a:ext cx="843528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Consider the unity-feedback control system with the following open-loop transfer function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8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It involves the term </a:t>
            </a:r>
            <a:r>
              <a:rPr kumimoji="0" lang="en-GB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kumimoji="0" lang="en-GB" sz="2800" b="1" i="1" u="none" strike="noStrike" kern="1200" cap="none" spc="0" normalizeH="0" baseline="30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in the denominator, representing </a:t>
            </a:r>
            <a:r>
              <a:rPr kumimoji="0" lang="en-GB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poles at the origin</a:t>
            </a:r>
            <a:r>
              <a:rPr lang="en-GB" sz="2800" dirty="0"/>
              <a:t> </a:t>
            </a:r>
            <a:r>
              <a:rPr lang="en-GB" sz="2800" dirty="0" smtClean="0"/>
              <a:t>or </a:t>
            </a:r>
            <a:r>
              <a:rPr lang="en-GB" sz="2800" b="1" i="1" dirty="0">
                <a:solidFill>
                  <a:srgbClr val="FF0000"/>
                </a:solidFill>
              </a:rPr>
              <a:t>N </a:t>
            </a:r>
            <a:r>
              <a:rPr lang="en-GB" sz="2800" dirty="0" smtClean="0"/>
              <a:t>integrators.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number </a:t>
            </a:r>
            <a:r>
              <a:rPr kumimoji="0" lang="en-GB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</a:t>
            </a:r>
            <a:r>
              <a:rPr kumimoji="0" lang="en-GB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determines </a:t>
            </a:r>
            <a:r>
              <a:rPr lang="en-GB" sz="2800" b="1" dirty="0" smtClean="0">
                <a:solidFill>
                  <a:srgbClr val="FF0000"/>
                </a:solidFill>
              </a:rPr>
              <a:t>system </a:t>
            </a:r>
            <a:r>
              <a:rPr kumimoji="0" lang="en-GB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type</a:t>
            </a:r>
            <a:r>
              <a:rPr kumimoji="0" lang="en-GB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For example, if N=0, the system is type 0,</a:t>
            </a:r>
            <a:r>
              <a:rPr kumimoji="0" lang="en-GB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lang="en-GB" sz="2800" dirty="0"/>
              <a:t>if </a:t>
            </a:r>
            <a:r>
              <a:rPr lang="en-GB" sz="2800" dirty="0" smtClean="0"/>
              <a:t>N=1, </a:t>
            </a:r>
            <a:r>
              <a:rPr lang="en-GB" sz="2800" dirty="0"/>
              <a:t>the system is </a:t>
            </a:r>
            <a:r>
              <a:rPr lang="en-GB" sz="2800" dirty="0" smtClean="0"/>
              <a:t>type 1, and so on. </a:t>
            </a:r>
            <a:endParaRPr lang="en-GB" sz="28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7177"/>
              </p:ext>
            </p:extLst>
          </p:nvPr>
        </p:nvGraphicFramePr>
        <p:xfrm>
          <a:off x="2704654" y="2492896"/>
          <a:ext cx="352901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18" name="Equation" r:id="rId3" imgW="1612800" imgH="431640" progId="Equation.3">
                  <p:embed/>
                </p:oleObj>
              </mc:Choice>
              <mc:Fallback>
                <p:oleObj name="Equation" r:id="rId3" imgW="161280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4654" y="2492896"/>
                        <a:ext cx="3529012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Autofit/>
          </a:bodyPr>
          <a:lstStyle/>
          <a:p>
            <a:r>
              <a:rPr lang="en-GB" sz="3400" b="1" dirty="0" smtClean="0"/>
              <a:t>Steady State Error of Unity Feedback Systems</a:t>
            </a:r>
            <a:endParaRPr lang="en-GB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63272" cy="5400600"/>
          </a:xfrm>
        </p:spPr>
        <p:txBody>
          <a:bodyPr>
            <a:normAutofit/>
          </a:bodyPr>
          <a:lstStyle/>
          <a:p>
            <a:r>
              <a:rPr lang="en-GB" sz="2600" dirty="0" smtClean="0"/>
              <a:t>Consider the </a:t>
            </a:r>
            <a:r>
              <a:rPr lang="en-GB" sz="2600" dirty="0"/>
              <a:t>following </a:t>
            </a:r>
            <a:r>
              <a:rPr lang="en-GB" sz="2600" b="1" dirty="0" smtClean="0">
                <a:solidFill>
                  <a:srgbClr val="FF0000"/>
                </a:solidFill>
              </a:rPr>
              <a:t>position</a:t>
            </a:r>
            <a:r>
              <a:rPr lang="en-GB" sz="2600" dirty="0" smtClean="0">
                <a:solidFill>
                  <a:srgbClr val="FF0000"/>
                </a:solidFill>
              </a:rPr>
              <a:t> </a:t>
            </a:r>
            <a:r>
              <a:rPr lang="en-GB" sz="2600" dirty="0" smtClean="0"/>
              <a:t>control system (the next analysis will be applicable to other systems). </a:t>
            </a:r>
          </a:p>
          <a:p>
            <a:r>
              <a:rPr lang="en-GB" sz="2600" dirty="0" smtClean="0"/>
              <a:t>The </a:t>
            </a:r>
            <a:r>
              <a:rPr lang="en-GB" sz="2600" dirty="0"/>
              <a:t>transfer function between the error signal </a:t>
            </a:r>
            <a:r>
              <a:rPr lang="en-GB" sz="2600" dirty="0">
                <a:solidFill>
                  <a:srgbClr val="FF0000"/>
                </a:solidFill>
              </a:rPr>
              <a:t>E(s)</a:t>
            </a:r>
            <a:r>
              <a:rPr lang="en-GB" sz="2600" dirty="0"/>
              <a:t> and the input signal </a:t>
            </a:r>
            <a:r>
              <a:rPr lang="en-GB" sz="2600" dirty="0">
                <a:solidFill>
                  <a:srgbClr val="FF0000"/>
                </a:solidFill>
              </a:rPr>
              <a:t>R(s)</a:t>
            </a:r>
            <a:r>
              <a:rPr lang="en-GB" sz="2600" dirty="0"/>
              <a:t> </a:t>
            </a:r>
            <a:r>
              <a:rPr lang="en-GB" sz="2600" dirty="0" smtClean="0"/>
              <a:t>is</a:t>
            </a:r>
          </a:p>
          <a:p>
            <a:pPr algn="just"/>
            <a:endParaRPr lang="en-GB" sz="2600" dirty="0"/>
          </a:p>
          <a:p>
            <a:pPr algn="just"/>
            <a:endParaRPr lang="en-GB" sz="2600" dirty="0" smtClean="0"/>
          </a:p>
          <a:p>
            <a:pPr algn="just"/>
            <a:r>
              <a:rPr lang="en-GB" sz="2600" dirty="0"/>
              <a:t>The final-value theorem provides a convenient way to find the steady-state performance of a stable system</a:t>
            </a:r>
            <a:r>
              <a:rPr lang="en-GB" sz="2600" dirty="0" smtClean="0"/>
              <a:t>. </a:t>
            </a:r>
            <a:r>
              <a:rPr lang="en-GB" sz="2600" dirty="0"/>
              <a:t>The steady state error is</a:t>
            </a:r>
          </a:p>
          <a:p>
            <a:pPr lvl="0" algn="just"/>
            <a:endParaRPr lang="en-GB" sz="2600" dirty="0"/>
          </a:p>
          <a:p>
            <a:pPr algn="just"/>
            <a:endParaRPr lang="en-GB" sz="2600" dirty="0"/>
          </a:p>
          <a:p>
            <a:endParaRPr lang="en-GB" sz="2600" dirty="0" smtClean="0"/>
          </a:p>
          <a:p>
            <a:endParaRPr lang="en-GB" sz="2600" dirty="0" smtClean="0"/>
          </a:p>
          <a:p>
            <a:endParaRPr lang="en-GB" sz="2600" dirty="0"/>
          </a:p>
        </p:txBody>
      </p:sp>
      <p:pic>
        <p:nvPicPr>
          <p:cNvPr id="405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901333"/>
            <a:ext cx="3634663" cy="1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47021"/>
              </p:ext>
            </p:extLst>
          </p:nvPr>
        </p:nvGraphicFramePr>
        <p:xfrm>
          <a:off x="1763688" y="2973697"/>
          <a:ext cx="6083771" cy="959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9" name="Equation" r:id="rId4" imgW="2654280" imgH="419040" progId="Equation.3">
                  <p:embed/>
                </p:oleObj>
              </mc:Choice>
              <mc:Fallback>
                <p:oleObj name="Equation" r:id="rId4" imgW="265428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973697"/>
                        <a:ext cx="6083771" cy="959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236907"/>
              </p:ext>
            </p:extLst>
          </p:nvPr>
        </p:nvGraphicFramePr>
        <p:xfrm>
          <a:off x="251520" y="5377458"/>
          <a:ext cx="48101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0" name="Equation" r:id="rId6" imgW="2158920" imgH="419040" progId="Equation.3">
                  <p:embed/>
                </p:oleObj>
              </mc:Choice>
              <mc:Fallback>
                <p:oleObj name="Equation" r:id="rId6" imgW="21589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377458"/>
                        <a:ext cx="4810125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Steady-state error for step inputs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280920" cy="54726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700" dirty="0" smtClean="0"/>
              <a:t>The steady-state error of the system for a unit-step input 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7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7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700" dirty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2700" dirty="0" smtClean="0"/>
              <a:t>The </a:t>
            </a:r>
            <a:r>
              <a:rPr lang="en-GB" sz="2700" b="1" dirty="0" smtClean="0">
                <a:solidFill>
                  <a:srgbClr val="FF0000"/>
                </a:solidFill>
              </a:rPr>
              <a:t>static </a:t>
            </a:r>
            <a:r>
              <a:rPr lang="en-GB" sz="2700" b="1" dirty="0">
                <a:solidFill>
                  <a:srgbClr val="FF0000"/>
                </a:solidFill>
              </a:rPr>
              <a:t>position error constant </a:t>
            </a:r>
            <a:r>
              <a:rPr lang="en-GB" sz="2700" i="1" dirty="0" err="1">
                <a:solidFill>
                  <a:srgbClr val="FF0000"/>
                </a:solidFill>
              </a:rPr>
              <a:t>K</a:t>
            </a:r>
            <a:r>
              <a:rPr lang="en-GB" sz="2700" i="1" baseline="-25000" dirty="0" err="1">
                <a:solidFill>
                  <a:srgbClr val="FF0000"/>
                </a:solidFill>
              </a:rPr>
              <a:t>p</a:t>
            </a:r>
            <a:r>
              <a:rPr lang="en-GB" sz="2700" i="1" baseline="-25000" dirty="0">
                <a:solidFill>
                  <a:srgbClr val="FF0000"/>
                </a:solidFill>
              </a:rPr>
              <a:t> </a:t>
            </a:r>
            <a:r>
              <a:rPr lang="en-GB" sz="2700" dirty="0" smtClean="0"/>
              <a:t> </a:t>
            </a:r>
            <a:r>
              <a:rPr lang="en-GB" sz="2700" dirty="0"/>
              <a:t>is defined </a:t>
            </a:r>
            <a:r>
              <a:rPr lang="en-GB" sz="2700" dirty="0" smtClean="0"/>
              <a:t>as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endParaRPr lang="en-GB" sz="27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2700" dirty="0" smtClean="0"/>
              <a:t>The </a:t>
            </a:r>
            <a:r>
              <a:rPr lang="en-GB" sz="2700" b="1" dirty="0" smtClean="0">
                <a:solidFill>
                  <a:srgbClr val="FF0000"/>
                </a:solidFill>
              </a:rPr>
              <a:t>constant </a:t>
            </a:r>
            <a:r>
              <a:rPr lang="en-GB" sz="2700" i="1" dirty="0" err="1">
                <a:solidFill>
                  <a:srgbClr val="FF0000"/>
                </a:solidFill>
              </a:rPr>
              <a:t>K</a:t>
            </a:r>
            <a:r>
              <a:rPr lang="en-GB" sz="2700" i="1" baseline="-25000" dirty="0" err="1">
                <a:solidFill>
                  <a:srgbClr val="FF0000"/>
                </a:solidFill>
              </a:rPr>
              <a:t>p</a:t>
            </a:r>
            <a:r>
              <a:rPr lang="en-GB" sz="2700" i="1" baseline="-25000" dirty="0">
                <a:solidFill>
                  <a:srgbClr val="FF0000"/>
                </a:solidFill>
              </a:rPr>
              <a:t>  </a:t>
            </a:r>
            <a:r>
              <a:rPr lang="en-GB" sz="2700" dirty="0" smtClean="0"/>
              <a:t>determines the ability to track step inputs (i.e. a constant or static position set point).</a:t>
            </a:r>
            <a:endParaRPr lang="en-GB" sz="27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700" dirty="0" smtClean="0"/>
              <a:t>The higher </a:t>
            </a:r>
            <a:r>
              <a:rPr lang="en-GB" sz="2700" b="1" i="1" dirty="0" err="1" smtClean="0">
                <a:solidFill>
                  <a:srgbClr val="FF0000"/>
                </a:solidFill>
              </a:rPr>
              <a:t>K</a:t>
            </a:r>
            <a:r>
              <a:rPr lang="en-GB" sz="2700" b="1" i="1" baseline="-25000" dirty="0" err="1" smtClean="0">
                <a:solidFill>
                  <a:srgbClr val="FF0000"/>
                </a:solidFill>
              </a:rPr>
              <a:t>p</a:t>
            </a:r>
            <a:r>
              <a:rPr lang="en-GB" sz="2700" dirty="0" smtClean="0"/>
              <a:t>, the lower </a:t>
            </a:r>
            <a:r>
              <a:rPr lang="en-GB" sz="2700" b="1" i="1" dirty="0" err="1" smtClean="0">
                <a:solidFill>
                  <a:srgbClr val="FF0000"/>
                </a:solidFill>
              </a:rPr>
              <a:t>e</a:t>
            </a:r>
            <a:r>
              <a:rPr lang="en-GB" sz="2700" b="1" i="1" baseline="-25000" dirty="0" err="1" smtClean="0">
                <a:solidFill>
                  <a:srgbClr val="FF0000"/>
                </a:solidFill>
              </a:rPr>
              <a:t>ss</a:t>
            </a:r>
            <a:r>
              <a:rPr lang="en-GB" sz="2700" dirty="0" smtClean="0"/>
              <a:t> for step inputs.</a:t>
            </a:r>
            <a:endParaRPr lang="en-GB" sz="2700" dirty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endParaRPr lang="en-GB" sz="27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7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787048"/>
              </p:ext>
            </p:extLst>
          </p:nvPr>
        </p:nvGraphicFramePr>
        <p:xfrm>
          <a:off x="2146300" y="1700808"/>
          <a:ext cx="469582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6" name="Equation" r:id="rId3" imgW="2133360" imgH="888840" progId="Equation.3">
                  <p:embed/>
                </p:oleObj>
              </mc:Choice>
              <mc:Fallback>
                <p:oleObj name="Equation" r:id="rId3" imgW="21333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1700808"/>
                        <a:ext cx="469582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48535"/>
              </p:ext>
            </p:extLst>
          </p:nvPr>
        </p:nvGraphicFramePr>
        <p:xfrm>
          <a:off x="3131840" y="4437112"/>
          <a:ext cx="29622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7" name="Equation" r:id="rId5" imgW="1346040" imgH="279360" progId="Equation.3">
                  <p:embed/>
                </p:oleObj>
              </mc:Choice>
              <mc:Fallback>
                <p:oleObj name="Equation" r:id="rId5" imgW="1346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437112"/>
                        <a:ext cx="29622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873680" y="3140968"/>
            <a:ext cx="648072" cy="43204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226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712968" cy="5760640"/>
          </a:xfrm>
        </p:spPr>
        <p:txBody>
          <a:bodyPr>
            <a:normAutofit/>
          </a:bodyPr>
          <a:lstStyle/>
          <a:p>
            <a:r>
              <a:rPr lang="en-GB" sz="2700" dirty="0" smtClean="0"/>
              <a:t>For a </a:t>
            </a:r>
            <a:r>
              <a:rPr lang="en-GB" sz="2700" dirty="0" smtClean="0">
                <a:solidFill>
                  <a:srgbClr val="FF0000"/>
                </a:solidFill>
              </a:rPr>
              <a:t>Type 0</a:t>
            </a:r>
            <a:r>
              <a:rPr lang="en-GB" sz="2700" dirty="0" smtClean="0"/>
              <a:t> system</a:t>
            </a:r>
          </a:p>
          <a:p>
            <a:endParaRPr lang="en-GB" sz="2700" dirty="0" smtClean="0"/>
          </a:p>
          <a:p>
            <a:endParaRPr lang="en-GB" sz="2700" dirty="0" smtClean="0"/>
          </a:p>
          <a:p>
            <a:r>
              <a:rPr lang="en-GB" sz="2700" dirty="0" smtClean="0"/>
              <a:t>For </a:t>
            </a:r>
            <a:r>
              <a:rPr lang="en-GB" sz="2700" dirty="0" smtClean="0">
                <a:solidFill>
                  <a:srgbClr val="FF0000"/>
                </a:solidFill>
              </a:rPr>
              <a:t>Type 1</a:t>
            </a:r>
            <a:r>
              <a:rPr lang="en-GB" sz="2700" dirty="0" smtClean="0"/>
              <a:t> or higher systems</a:t>
            </a:r>
          </a:p>
          <a:p>
            <a:endParaRPr lang="en-GB" sz="2700" dirty="0" smtClean="0"/>
          </a:p>
          <a:p>
            <a:endParaRPr lang="en-GB" sz="2700" dirty="0" smtClean="0"/>
          </a:p>
          <a:p>
            <a:endParaRPr lang="en-GB" sz="2700" dirty="0" smtClean="0"/>
          </a:p>
          <a:p>
            <a:r>
              <a:rPr lang="en-GB" sz="2700" dirty="0" smtClean="0"/>
              <a:t>For a unit step input the steady state error </a:t>
            </a:r>
            <a:r>
              <a:rPr lang="en-GB" sz="2700" b="1" dirty="0" err="1" smtClean="0">
                <a:solidFill>
                  <a:srgbClr val="FF0000"/>
                </a:solidFill>
              </a:rPr>
              <a:t>e</a:t>
            </a:r>
            <a:r>
              <a:rPr lang="en-GB" sz="2700" b="1" baseline="-25000" dirty="0" err="1" smtClean="0">
                <a:solidFill>
                  <a:srgbClr val="FF0000"/>
                </a:solidFill>
              </a:rPr>
              <a:t>ss</a:t>
            </a:r>
            <a:r>
              <a:rPr lang="en-GB" sz="2700" dirty="0" smtClean="0"/>
              <a:t> is</a:t>
            </a:r>
          </a:p>
          <a:p>
            <a:endParaRPr lang="en-GB" sz="27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464399"/>
              </p:ext>
            </p:extLst>
          </p:nvPr>
        </p:nvGraphicFramePr>
        <p:xfrm>
          <a:off x="2541588" y="1409700"/>
          <a:ext cx="427513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58" name="Equation" r:id="rId3" imgW="1993680" imgH="431640" progId="Equation.3">
                  <p:embed/>
                </p:oleObj>
              </mc:Choice>
              <mc:Fallback>
                <p:oleObj name="Equation" r:id="rId3" imgW="1993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1409700"/>
                        <a:ext cx="4275137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51688"/>
              </p:ext>
            </p:extLst>
          </p:nvPr>
        </p:nvGraphicFramePr>
        <p:xfrm>
          <a:off x="1581150" y="3154363"/>
          <a:ext cx="582612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59" name="Equation" r:id="rId5" imgW="2717640" imgH="431640" progId="Equation.3">
                  <p:embed/>
                </p:oleObj>
              </mc:Choice>
              <mc:Fallback>
                <p:oleObj name="Equation" r:id="rId5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3154363"/>
                        <a:ext cx="5826125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23468"/>
              </p:ext>
            </p:extLst>
          </p:nvPr>
        </p:nvGraphicFramePr>
        <p:xfrm>
          <a:off x="1620838" y="5072063"/>
          <a:ext cx="5919787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60" name="Equation" r:id="rId7" imgW="2514600" imgH="634680" progId="Equation.3">
                  <p:embed/>
                </p:oleObj>
              </mc:Choice>
              <mc:Fallback>
                <p:oleObj name="Equation" r:id="rId7" imgW="25146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5072063"/>
                        <a:ext cx="5919787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976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Steady-state error for step inputs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1569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712968" cy="5760640"/>
          </a:xfrm>
        </p:spPr>
        <p:txBody>
          <a:bodyPr>
            <a:normAutofit/>
          </a:bodyPr>
          <a:lstStyle/>
          <a:p>
            <a:r>
              <a:rPr lang="en-GB" sz="2600" dirty="0" smtClean="0"/>
              <a:t>The steady-state error of the system for a unit-ramp input is</a:t>
            </a:r>
          </a:p>
          <a:p>
            <a:endParaRPr lang="en-GB" sz="2700" dirty="0" smtClean="0"/>
          </a:p>
          <a:p>
            <a:endParaRPr lang="en-GB" sz="2700" dirty="0" smtClean="0"/>
          </a:p>
          <a:p>
            <a:endParaRPr lang="en-GB" sz="2700" dirty="0" smtClean="0"/>
          </a:p>
          <a:p>
            <a:endParaRPr lang="en-GB" sz="2700" dirty="0" smtClean="0"/>
          </a:p>
          <a:p>
            <a:endParaRPr lang="en-GB" sz="2700" dirty="0" smtClean="0"/>
          </a:p>
          <a:p>
            <a:pPr lvl="0"/>
            <a:r>
              <a:rPr lang="en-GB" sz="2700" dirty="0"/>
              <a:t>The </a:t>
            </a:r>
            <a:r>
              <a:rPr lang="en-GB" sz="2700" b="1" dirty="0">
                <a:solidFill>
                  <a:srgbClr val="FF0000"/>
                </a:solidFill>
              </a:rPr>
              <a:t>static velocity</a:t>
            </a:r>
            <a:r>
              <a:rPr lang="en-GB" sz="2700" dirty="0"/>
              <a:t> </a:t>
            </a:r>
            <a:r>
              <a:rPr lang="en-GB" sz="2700" b="1" dirty="0" smtClean="0">
                <a:solidFill>
                  <a:srgbClr val="FF0000"/>
                </a:solidFill>
              </a:rPr>
              <a:t>error </a:t>
            </a:r>
            <a:r>
              <a:rPr lang="en-GB" sz="2700" b="1" dirty="0">
                <a:solidFill>
                  <a:srgbClr val="FF0000"/>
                </a:solidFill>
              </a:rPr>
              <a:t>constant </a:t>
            </a:r>
            <a:r>
              <a:rPr lang="en-GB" sz="2700" i="1" dirty="0" err="1" smtClean="0">
                <a:solidFill>
                  <a:srgbClr val="FF0000"/>
                </a:solidFill>
              </a:rPr>
              <a:t>K</a:t>
            </a:r>
            <a:r>
              <a:rPr lang="en-GB" sz="2700" i="1" baseline="-25000" dirty="0" err="1" smtClean="0">
                <a:solidFill>
                  <a:srgbClr val="FF0000"/>
                </a:solidFill>
              </a:rPr>
              <a:t>v</a:t>
            </a:r>
            <a:r>
              <a:rPr lang="en-GB" sz="2700" i="1" baseline="-25000" dirty="0" smtClean="0">
                <a:solidFill>
                  <a:srgbClr val="FF0000"/>
                </a:solidFill>
              </a:rPr>
              <a:t> </a:t>
            </a:r>
            <a:r>
              <a:rPr lang="en-GB" sz="2700" dirty="0" smtClean="0"/>
              <a:t> </a:t>
            </a:r>
            <a:r>
              <a:rPr lang="en-GB" sz="2700" dirty="0"/>
              <a:t>is defined as</a:t>
            </a:r>
          </a:p>
          <a:p>
            <a:endParaRPr lang="en-GB" sz="27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2700" dirty="0" smtClean="0"/>
              <a:t>The </a:t>
            </a:r>
            <a:r>
              <a:rPr lang="en-GB" sz="2700" b="1" dirty="0">
                <a:solidFill>
                  <a:srgbClr val="FF0000"/>
                </a:solidFill>
              </a:rPr>
              <a:t>constant </a:t>
            </a:r>
            <a:r>
              <a:rPr lang="en-GB" sz="2700" i="1" dirty="0" err="1" smtClean="0">
                <a:solidFill>
                  <a:srgbClr val="FF0000"/>
                </a:solidFill>
              </a:rPr>
              <a:t>K</a:t>
            </a:r>
            <a:r>
              <a:rPr lang="en-GB" sz="2700" i="1" baseline="-25000" dirty="0" err="1" smtClean="0">
                <a:solidFill>
                  <a:srgbClr val="FF0000"/>
                </a:solidFill>
              </a:rPr>
              <a:t>v</a:t>
            </a:r>
            <a:r>
              <a:rPr lang="en-GB" sz="2700" i="1" baseline="-25000" dirty="0" smtClean="0">
                <a:solidFill>
                  <a:srgbClr val="FF0000"/>
                </a:solidFill>
              </a:rPr>
              <a:t>  </a:t>
            </a:r>
            <a:r>
              <a:rPr lang="en-GB" sz="2700" dirty="0"/>
              <a:t>determines the ability to track </a:t>
            </a:r>
            <a:r>
              <a:rPr lang="en-GB" sz="2700" dirty="0" smtClean="0"/>
              <a:t>ramp inputs </a:t>
            </a:r>
            <a:r>
              <a:rPr lang="en-GB" sz="2700" dirty="0"/>
              <a:t>(i.e. a constant or static </a:t>
            </a:r>
            <a:r>
              <a:rPr lang="en-GB" sz="2700" dirty="0" smtClean="0"/>
              <a:t>velocity </a:t>
            </a:r>
            <a:r>
              <a:rPr lang="en-GB" sz="2700" dirty="0"/>
              <a:t>set point).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700" dirty="0"/>
              <a:t>The higher </a:t>
            </a:r>
            <a:r>
              <a:rPr lang="en-GB" sz="2700" b="1" i="1" dirty="0" err="1" smtClean="0">
                <a:solidFill>
                  <a:srgbClr val="FF0000"/>
                </a:solidFill>
              </a:rPr>
              <a:t>K</a:t>
            </a:r>
            <a:r>
              <a:rPr lang="en-GB" sz="2700" b="1" i="1" baseline="-25000" dirty="0" err="1" smtClean="0">
                <a:solidFill>
                  <a:srgbClr val="FF0000"/>
                </a:solidFill>
              </a:rPr>
              <a:t>v</a:t>
            </a:r>
            <a:r>
              <a:rPr lang="en-GB" sz="2700" dirty="0" smtClean="0"/>
              <a:t>, </a:t>
            </a:r>
            <a:r>
              <a:rPr lang="en-GB" sz="2700" dirty="0"/>
              <a:t>the lower </a:t>
            </a:r>
            <a:r>
              <a:rPr lang="en-GB" sz="2700" b="1" i="1" dirty="0" err="1">
                <a:solidFill>
                  <a:srgbClr val="FF0000"/>
                </a:solidFill>
              </a:rPr>
              <a:t>e</a:t>
            </a:r>
            <a:r>
              <a:rPr lang="en-GB" sz="2700" b="1" i="1" baseline="-25000" dirty="0" err="1">
                <a:solidFill>
                  <a:srgbClr val="FF0000"/>
                </a:solidFill>
              </a:rPr>
              <a:t>ss</a:t>
            </a:r>
            <a:r>
              <a:rPr lang="en-GB" sz="2700" dirty="0"/>
              <a:t> for </a:t>
            </a:r>
            <a:r>
              <a:rPr lang="en-GB" sz="2700" dirty="0" smtClean="0"/>
              <a:t>ramp </a:t>
            </a:r>
            <a:r>
              <a:rPr lang="en-GB" sz="2700" dirty="0"/>
              <a:t>inputs.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76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Steady-state error for </a:t>
            </a:r>
            <a:r>
              <a:rPr lang="en-GB" b="1" dirty="0" smtClean="0"/>
              <a:t>ramp inputs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66877"/>
              </p:ext>
            </p:extLst>
          </p:nvPr>
        </p:nvGraphicFramePr>
        <p:xfrm>
          <a:off x="1289050" y="1331913"/>
          <a:ext cx="6119813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579" name="Equation" r:id="rId3" imgW="2781000" imgH="914400" progId="Equation.3">
                  <p:embed/>
                </p:oleObj>
              </mc:Choice>
              <mc:Fallback>
                <p:oleObj name="Equation" r:id="rId3" imgW="27810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331913"/>
                        <a:ext cx="6119813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04796"/>
              </p:ext>
            </p:extLst>
          </p:nvPr>
        </p:nvGraphicFramePr>
        <p:xfrm>
          <a:off x="3808648" y="4293096"/>
          <a:ext cx="20955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580" name="Equation" r:id="rId5" imgW="952200" imgH="279360" progId="Equation.3">
                  <p:embed/>
                </p:oleObj>
              </mc:Choice>
              <mc:Fallback>
                <p:oleObj name="Equation" r:id="rId5" imgW="95220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648" y="4293096"/>
                        <a:ext cx="20955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5220072" y="2780928"/>
            <a:ext cx="1368152" cy="576064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Steady-state error for ramp inputs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712968" cy="525658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600" dirty="0" smtClean="0"/>
              <a:t>For a </a:t>
            </a:r>
            <a:r>
              <a:rPr lang="en-GB" sz="2600" dirty="0" smtClean="0">
                <a:solidFill>
                  <a:srgbClr val="FF0000"/>
                </a:solidFill>
              </a:rPr>
              <a:t>Type 0</a:t>
            </a:r>
            <a:r>
              <a:rPr lang="en-GB" sz="2600" dirty="0" smtClean="0"/>
              <a:t> system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GB" sz="26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600" dirty="0" smtClean="0"/>
              <a:t>For </a:t>
            </a:r>
            <a:r>
              <a:rPr lang="en-GB" sz="2600" dirty="0" smtClean="0">
                <a:solidFill>
                  <a:srgbClr val="FF0000"/>
                </a:solidFill>
              </a:rPr>
              <a:t>Type 1</a:t>
            </a:r>
            <a:r>
              <a:rPr lang="en-GB" sz="2600" dirty="0" smtClean="0"/>
              <a:t> system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en-GB" sz="2600" dirty="0" smtClean="0"/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GB" sz="2600" dirty="0" smtClean="0"/>
              <a:t>For </a:t>
            </a:r>
            <a:r>
              <a:rPr lang="en-GB" sz="2600" dirty="0">
                <a:solidFill>
                  <a:srgbClr val="FF0000"/>
                </a:solidFill>
              </a:rPr>
              <a:t>T</a:t>
            </a:r>
            <a:r>
              <a:rPr lang="en-GB" sz="2600" dirty="0" smtClean="0">
                <a:solidFill>
                  <a:srgbClr val="FF0000"/>
                </a:solidFill>
              </a:rPr>
              <a:t>ype 2</a:t>
            </a:r>
            <a:r>
              <a:rPr lang="en-GB" sz="2600" dirty="0" smtClean="0"/>
              <a:t> system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927044"/>
              </p:ext>
            </p:extLst>
          </p:nvPr>
        </p:nvGraphicFramePr>
        <p:xfrm>
          <a:off x="1187624" y="1927423"/>
          <a:ext cx="6832601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04" name="Equation" r:id="rId3" imgW="3187440" imgH="431640" progId="Equation.3">
                  <p:embed/>
                </p:oleObj>
              </mc:Choice>
              <mc:Fallback>
                <p:oleObj name="Equation" r:id="rId3" imgW="31874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27423"/>
                        <a:ext cx="6832601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703259"/>
              </p:ext>
            </p:extLst>
          </p:nvPr>
        </p:nvGraphicFramePr>
        <p:xfrm>
          <a:off x="1115616" y="3583607"/>
          <a:ext cx="702468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05" name="Equation" r:id="rId5" imgW="3276360" imgH="431640" progId="Equation.3">
                  <p:embed/>
                </p:oleObj>
              </mc:Choice>
              <mc:Fallback>
                <p:oleObj name="Equation" r:id="rId5" imgW="32763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583607"/>
                        <a:ext cx="7024688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20569"/>
              </p:ext>
            </p:extLst>
          </p:nvPr>
        </p:nvGraphicFramePr>
        <p:xfrm>
          <a:off x="1050180" y="5229200"/>
          <a:ext cx="68341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606" name="Equation" r:id="rId7" imgW="3187440" imgH="431640" progId="Equation.3">
                  <p:embed/>
                </p:oleObj>
              </mc:Choice>
              <mc:Fallback>
                <p:oleObj name="Equation" r:id="rId7" imgW="31874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180" y="5229200"/>
                        <a:ext cx="68341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2114"/>
          </a:xfrm>
        </p:spPr>
        <p:txBody>
          <a:bodyPr/>
          <a:lstStyle/>
          <a:p>
            <a:r>
              <a:rPr lang="en-GB" b="1" dirty="0" smtClean="0"/>
              <a:t>Summary</a:t>
            </a:r>
            <a:endParaRPr lang="en-GB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6752"/>
            <a:ext cx="7548335" cy="280805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13184" y="4077072"/>
            <a:ext cx="8435280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We see that as </a:t>
            </a:r>
            <a:r>
              <a:rPr lang="en-GB" sz="2600" dirty="0"/>
              <a:t>the </a:t>
            </a:r>
            <a:r>
              <a:rPr lang="en-GB" sz="2600" dirty="0" smtClean="0"/>
              <a:t>system type </a:t>
            </a:r>
            <a:r>
              <a:rPr lang="en-GB" sz="2600" dirty="0"/>
              <a:t>number </a:t>
            </a:r>
            <a:r>
              <a:rPr lang="en-GB" sz="2600" dirty="0" smtClean="0"/>
              <a:t>increases, </a:t>
            </a:r>
            <a:r>
              <a:rPr lang="en-GB" sz="2600" dirty="0"/>
              <a:t>accuracy is improved. 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However</a:t>
            </a:r>
            <a:r>
              <a:rPr lang="en-GB" sz="2600" dirty="0"/>
              <a:t>, increasing the type number aggravates the stability problem. 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A </a:t>
            </a:r>
            <a:r>
              <a:rPr lang="en-GB" sz="2600" dirty="0"/>
              <a:t>compromise between steady-state accuracy and relative stability is always necessary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22-23-24 Time Domain Analysis of 2nd order System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22-23-24 Time Domain Analysis of 2nd order Systems</Template>
  <TotalTime>331</TotalTime>
  <Words>485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lecture 22-23-24 Time Domain Analysis of 2nd order Systems</vt:lpstr>
      <vt:lpstr>Equation</vt:lpstr>
      <vt:lpstr>PowerPoint Presentation</vt:lpstr>
      <vt:lpstr>Introduction</vt:lpstr>
      <vt:lpstr>Classification of Control Systems</vt:lpstr>
      <vt:lpstr>Steady State Error of Unity Feedback Systems</vt:lpstr>
      <vt:lpstr>Steady-state error for step inputs</vt:lpstr>
      <vt:lpstr>Steady-state error for step inputs</vt:lpstr>
      <vt:lpstr>Steady-state error for ramp inputs</vt:lpstr>
      <vt:lpstr>Steady-state error for ramp inputs</vt:lpstr>
      <vt:lpstr>Summary</vt:lpstr>
      <vt:lpstr>Example#1</vt:lpstr>
    </vt:vector>
  </TitlesOfParts>
  <Company>University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Control Systems (FCS)</dc:title>
  <dc:creator>Imtiaz Hussain</dc:creator>
  <cp:lastModifiedBy>Ahmed</cp:lastModifiedBy>
  <cp:revision>137</cp:revision>
  <dcterms:created xsi:type="dcterms:W3CDTF">2013-03-14T16:42:22Z</dcterms:created>
  <dcterms:modified xsi:type="dcterms:W3CDTF">2018-03-23T08:42:15Z</dcterms:modified>
</cp:coreProperties>
</file>