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6"/>
  </p:notesMasterIdLst>
  <p:handoutMasterIdLst>
    <p:handoutMasterId r:id="rId17"/>
  </p:handoutMasterIdLst>
  <p:sldIdLst>
    <p:sldId id="813" r:id="rId2"/>
    <p:sldId id="814" r:id="rId3"/>
    <p:sldId id="815" r:id="rId4"/>
    <p:sldId id="816" r:id="rId5"/>
    <p:sldId id="817" r:id="rId6"/>
    <p:sldId id="818" r:id="rId7"/>
    <p:sldId id="819" r:id="rId8"/>
    <p:sldId id="820" r:id="rId9"/>
    <p:sldId id="821" r:id="rId10"/>
    <p:sldId id="822" r:id="rId11"/>
    <p:sldId id="823" r:id="rId12"/>
    <p:sldId id="824" r:id="rId13"/>
    <p:sldId id="825" r:id="rId14"/>
    <p:sldId id="82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ECFF"/>
    <a:srgbClr val="66FFFF"/>
    <a:srgbClr val="3399F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510" autoAdjust="0"/>
    <p:restoredTop sz="92007" autoAdjust="0"/>
  </p:normalViewPr>
  <p:slideViewPr>
    <p:cSldViewPr>
      <p:cViewPr>
        <p:scale>
          <a:sx n="60" d="100"/>
          <a:sy n="60" d="100"/>
        </p:scale>
        <p:origin x="-2292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6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6142042-51DA-494A-92F2-76C094E15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68CAB57-B129-43FB-BF65-407333A8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887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055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  <p:sp>
        <p:nvSpPr>
          <p:cNvPr id="44339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3395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5BA159A-BE53-49BF-8BEC-22626492F4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2A07-FFCD-4CF6-ADD8-9B1D0AF39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66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37C8-7245-40DF-977F-64CA24892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7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10A6-67E1-44C2-9CB2-CFAD920AD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0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207A-2E2B-4F23-A95E-388ECF106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3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F32D-70EE-4A4D-8321-647A52688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5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2575C-4DA8-4259-85DA-26AB86EE2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E423-D198-4881-9829-B1D14AA7E6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9AF2-9308-4DA3-A7D1-072FA345A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1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9058-984D-407D-89E8-B047F24DFB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7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B7D6-4D46-4FCC-911E-2867D6398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3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78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text styles</a:t>
            </a:r>
          </a:p>
          <a:p>
            <a:pPr lvl="1"/>
            <a:r>
              <a:rPr lang="en-GB" altLang="tr-TR" smtClean="0"/>
              <a:t>Second level</a:t>
            </a:r>
          </a:p>
          <a:p>
            <a:pPr lvl="2"/>
            <a:r>
              <a:rPr lang="en-GB" altLang="tr-TR" smtClean="0"/>
              <a:t>Third level</a:t>
            </a:r>
          </a:p>
          <a:p>
            <a:pPr lvl="3"/>
            <a:r>
              <a:rPr lang="en-GB" altLang="tr-TR" smtClean="0"/>
              <a:t>Fourth level</a:t>
            </a:r>
          </a:p>
          <a:p>
            <a:pPr lvl="4"/>
            <a:r>
              <a:rPr lang="en-GB" altLang="tr-TR" smtClean="0"/>
              <a:t>Fifth level</a:t>
            </a:r>
          </a:p>
        </p:txBody>
      </p:sp>
      <p:sp>
        <p:nvSpPr>
          <p:cNvPr id="442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42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A86D16-3546-49CC-AB32-6149CEA48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3" r:id="rId1"/>
    <p:sldLayoutId id="2147485513" r:id="rId2"/>
    <p:sldLayoutId id="2147485514" r:id="rId3"/>
    <p:sldLayoutId id="2147485515" r:id="rId4"/>
    <p:sldLayoutId id="2147485516" r:id="rId5"/>
    <p:sldLayoutId id="2147485517" r:id="rId6"/>
    <p:sldLayoutId id="2147485518" r:id="rId7"/>
    <p:sldLayoutId id="2147485519" r:id="rId8"/>
    <p:sldLayoutId id="2147485520" r:id="rId9"/>
    <p:sldLayoutId id="2147485521" r:id="rId10"/>
    <p:sldLayoutId id="21474855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sonal.reading.ac.uk/~sis01xh/lecturenotes.html" TargetMode="External"/><Relationship Id="rId2" Type="http://schemas.openxmlformats.org/officeDocument/2006/relationships/hyperlink" Target="http://busoniu.net/teaching/sysid2015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7721600" cy="1905000"/>
          </a:xfrm>
          <a:solidFill>
            <a:schemeClr val="bg1"/>
          </a:solidFill>
        </p:spPr>
        <p:txBody>
          <a:bodyPr/>
          <a:lstStyle/>
          <a:p>
            <a:r>
              <a:rPr lang="en-CA" dirty="0" smtClean="0"/>
              <a:t>CSE 631 </a:t>
            </a:r>
            <a:br>
              <a:rPr lang="en-CA" dirty="0" smtClean="0"/>
            </a:br>
            <a:r>
              <a:rPr lang="en-CA" dirty="0" smtClean="0"/>
              <a:t>System </a:t>
            </a:r>
            <a:r>
              <a:rPr lang="en-CA" dirty="0"/>
              <a:t>Identification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28950"/>
            <a:ext cx="7848600" cy="177165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ea typeface="SimSun" pitchFamily="2" charset="-122"/>
              </a:rPr>
              <a:t>Lecture 1: Introduction </a:t>
            </a:r>
          </a:p>
        </p:txBody>
      </p:sp>
    </p:spTree>
    <p:extLst>
      <p:ext uri="{BB962C8B-B14F-4D97-AF65-F5344CB8AC3E}">
        <p14:creationId xmlns:p14="http://schemas.microsoft.com/office/powerpoint/2010/main" val="322905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371600"/>
            <a:ext cx="8178800" cy="46863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Robot arm model: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b="1" dirty="0" smtClean="0"/>
              <a:t>Inputs</a:t>
            </a:r>
            <a:r>
              <a:rPr lang="en-CA" sz="2400" b="1" dirty="0"/>
              <a:t>:</a:t>
            </a:r>
            <a:r>
              <a:rPr lang="en-CA" sz="2400" dirty="0"/>
              <a:t> </a:t>
            </a:r>
            <a:r>
              <a:rPr lang="en-CA" sz="2400" dirty="0" smtClean="0"/>
              <a:t>motor </a:t>
            </a:r>
            <a:r>
              <a:rPr lang="en-CA" sz="2400" dirty="0"/>
              <a:t>torques in the joints, collected in the </a:t>
            </a:r>
            <a:r>
              <a:rPr lang="en-CA" sz="2400" dirty="0" smtClean="0"/>
              <a:t>vector </a:t>
            </a:r>
            <a:r>
              <a:rPr lang="el-GR" sz="2400" dirty="0" smtClean="0"/>
              <a:t>τ</a:t>
            </a:r>
            <a:r>
              <a:rPr lang="en-CA" sz="2400" dirty="0" smtClean="0"/>
              <a:t>.</a:t>
            </a:r>
            <a:endParaRPr lang="en-CA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b="1" dirty="0"/>
              <a:t>Output:</a:t>
            </a:r>
            <a:r>
              <a:rPr lang="en-CA" sz="2400" dirty="0"/>
              <a:t> Angles of the links, collected in the vector  </a:t>
            </a:r>
            <a:r>
              <a:rPr lang="el-GR" sz="2400" dirty="0" smtClean="0"/>
              <a:t>θ</a:t>
            </a:r>
            <a:r>
              <a:rPr lang="en-CA" sz="2400" dirty="0" smtClean="0"/>
              <a:t>.</a:t>
            </a:r>
            <a:endParaRPr lang="en-CA" sz="24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2300" dirty="0" smtClean="0"/>
              <a:t>M</a:t>
            </a:r>
            <a:r>
              <a:rPr lang="en-CA" sz="2300" dirty="0"/>
              <a:t>: mass matrix, </a:t>
            </a:r>
            <a:endParaRPr lang="en-CA" sz="23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2300" dirty="0" smtClean="0"/>
              <a:t>C</a:t>
            </a:r>
            <a:r>
              <a:rPr lang="en-CA" sz="2300" dirty="0"/>
              <a:t>: matrix of centrifugal </a:t>
            </a:r>
            <a:r>
              <a:rPr lang="en-CA" sz="2300" dirty="0" smtClean="0"/>
              <a:t>forces</a:t>
            </a:r>
            <a:r>
              <a:rPr lang="en-CA" sz="2300" dirty="0"/>
              <a:t>, </a:t>
            </a:r>
            <a:endParaRPr lang="en-CA" sz="23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2300" dirty="0" smtClean="0"/>
              <a:t>G: gravity vector.</a:t>
            </a:r>
            <a:endParaRPr lang="en-CA" sz="23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142376"/>
              </p:ext>
            </p:extLst>
          </p:nvPr>
        </p:nvGraphicFramePr>
        <p:xfrm>
          <a:off x="2057400" y="2133600"/>
          <a:ext cx="48926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6" name="Equation" r:id="rId3" imgW="1803240" imgH="228600" progId="Equation.3">
                  <p:embed/>
                </p:oleObj>
              </mc:Choice>
              <mc:Fallback>
                <p:oleObj name="Equation" r:id="rId3" imgW="1803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133600"/>
                        <a:ext cx="4892675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209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CA" dirty="0" smtClean="0"/>
              <a:t>Models using </a:t>
            </a:r>
            <a:r>
              <a:rPr lang="en-CA" dirty="0"/>
              <a:t>system </a:t>
            </a:r>
            <a:r>
              <a:rPr lang="en-CA" dirty="0" smtClean="0"/>
              <a:t>identification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766" y="1400502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Obtained </a:t>
            </a:r>
            <a:r>
              <a:rPr lang="en-CA" sz="2400" dirty="0"/>
              <a:t>numerically from experimental data collected </a:t>
            </a:r>
            <a:r>
              <a:rPr lang="en-CA" sz="2400" dirty="0" smtClean="0"/>
              <a:t>from the </a:t>
            </a:r>
            <a:r>
              <a:rPr lang="en-CA" sz="2400" dirty="0"/>
              <a:t>system.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/>
              <a:t>Characteristics (compared to first-principles models):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CA" sz="2400" dirty="0"/>
              <a:t>Usually valid locally, around an operating point.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CA" sz="2400" dirty="0"/>
              <a:t>Give less physical insight.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CA" sz="2400" dirty="0"/>
              <a:t>Easy to construct and use, </a:t>
            </a:r>
            <a:r>
              <a:rPr lang="en-CA" sz="2400" dirty="0">
                <a:solidFill>
                  <a:srgbClr val="FF0000"/>
                </a:solidFill>
              </a:rPr>
              <a:t>the only option in many applications</a:t>
            </a:r>
            <a:r>
              <a:rPr lang="en-CA" sz="24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/>
              <a:t>Main focus of this system identification course.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/>
              <a:t>A detailed example is given in the next section.</a:t>
            </a:r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CA" dirty="0"/>
              <a:t>Black-box </a:t>
            </a:r>
            <a:r>
              <a:rPr lang="en-CA" dirty="0" smtClean="0"/>
              <a:t>vs. </a:t>
            </a:r>
            <a:r>
              <a:rPr lang="en-CA" dirty="0"/>
              <a:t>gray-box identification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CA" sz="2400" dirty="0" smtClean="0"/>
              <a:t>If </a:t>
            </a:r>
            <a:r>
              <a:rPr lang="en-CA" sz="2400" dirty="0"/>
              <a:t>no prior information about the system is available, a </a:t>
            </a:r>
            <a:r>
              <a:rPr lang="en-CA" sz="2400" dirty="0" smtClean="0"/>
              <a:t>generic structure </a:t>
            </a:r>
            <a:r>
              <a:rPr lang="en-CA" sz="2400" dirty="0"/>
              <a:t>will be chosen: black-box model.</a:t>
            </a:r>
          </a:p>
          <a:p>
            <a:r>
              <a:rPr lang="en-CA" sz="2400" dirty="0"/>
              <a:t>Gray-box models are a middle-ground between </a:t>
            </a:r>
            <a:r>
              <a:rPr lang="en-CA" sz="2400" dirty="0" smtClean="0"/>
              <a:t>system identification (black-box) and first-principles </a:t>
            </a:r>
            <a:r>
              <a:rPr lang="en-CA" sz="2400" dirty="0"/>
              <a:t>models: the form of the model can be obtained </a:t>
            </a:r>
            <a:r>
              <a:rPr lang="en-CA" sz="2400" dirty="0" smtClean="0"/>
              <a:t>from first </a:t>
            </a:r>
            <a:r>
              <a:rPr lang="en-CA" sz="2400" dirty="0"/>
              <a:t>principles, but some parameters are unknown and must </a:t>
            </a:r>
            <a:r>
              <a:rPr lang="en-CA" sz="2400" dirty="0" smtClean="0"/>
              <a:t>be identified </a:t>
            </a:r>
            <a:r>
              <a:rPr lang="en-CA" sz="2400" dirty="0"/>
              <a:t>from experiments.</a:t>
            </a:r>
          </a:p>
          <a:p>
            <a:r>
              <a:rPr lang="en-CA" sz="2400" dirty="0"/>
              <a:t>Example: </a:t>
            </a:r>
            <a:r>
              <a:rPr lang="en-CA" sz="2400" dirty="0" smtClean="0"/>
              <a:t>in the robot </a:t>
            </a:r>
            <a:r>
              <a:rPr lang="en-CA" sz="2400" dirty="0"/>
              <a:t>arm </a:t>
            </a:r>
            <a:r>
              <a:rPr lang="en-CA" sz="2400" dirty="0" smtClean="0"/>
              <a:t>model</a:t>
            </a:r>
          </a:p>
          <a:p>
            <a:endParaRPr lang="en-CA" sz="2400" dirty="0" smtClean="0"/>
          </a:p>
          <a:p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the </a:t>
            </a:r>
            <a:r>
              <a:rPr lang="en-CA" sz="2400" dirty="0"/>
              <a:t>friction coefficients in the joints are unknown.</a:t>
            </a:r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686887"/>
              </p:ext>
            </p:extLst>
          </p:nvPr>
        </p:nvGraphicFramePr>
        <p:xfrm>
          <a:off x="2286000" y="4724400"/>
          <a:ext cx="48926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0" name="Equation" r:id="rId3" imgW="1803240" imgH="228600" progId="Equation.3">
                  <p:embed/>
                </p:oleObj>
              </mc:Choice>
              <mc:Fallback>
                <p:oleObj name="Equation" r:id="rId3" imgW="1803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724400"/>
                        <a:ext cx="4892675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450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CA" dirty="0" smtClean="0"/>
              <a:t>Uses of </a:t>
            </a:r>
            <a:r>
              <a:rPr lang="en-CA" dirty="0"/>
              <a:t>the </a:t>
            </a:r>
            <a:r>
              <a:rPr lang="en-CA" dirty="0" smtClean="0"/>
              <a:t>model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600" dirty="0" smtClean="0"/>
              <a:t>Models </a:t>
            </a:r>
            <a:r>
              <a:rPr lang="en-CA" sz="2600" dirty="0"/>
              <a:t>are useful for many </a:t>
            </a:r>
            <a:r>
              <a:rPr lang="en-CA" sz="2600" dirty="0" smtClean="0"/>
              <a:t>purposes:</a:t>
            </a:r>
            <a:endParaRPr lang="en-CA" sz="2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600" b="1" dirty="0" smtClean="0">
                <a:solidFill>
                  <a:srgbClr val="FF0000"/>
                </a:solidFill>
              </a:rPr>
              <a:t>Simulate</a:t>
            </a:r>
            <a:r>
              <a:rPr lang="en-CA" sz="2600" dirty="0" smtClean="0">
                <a:solidFill>
                  <a:srgbClr val="FF0000"/>
                </a:solidFill>
              </a:rPr>
              <a:t> </a:t>
            </a:r>
            <a:r>
              <a:rPr lang="en-CA" sz="2600" dirty="0" smtClean="0"/>
              <a:t>system </a:t>
            </a:r>
            <a:r>
              <a:rPr lang="en-CA" sz="2600" dirty="0"/>
              <a:t>response in new scenarios (e.g. </a:t>
            </a:r>
            <a:r>
              <a:rPr lang="en-CA" sz="2600" dirty="0" smtClean="0"/>
              <a:t>how the </a:t>
            </a:r>
            <a:r>
              <a:rPr lang="en-CA" sz="2600" dirty="0"/>
              <a:t>HIV patient will respond to drugs). Allows studying </a:t>
            </a:r>
            <a:r>
              <a:rPr lang="en-CA" sz="2600" dirty="0" smtClean="0"/>
              <a:t>scenarios that </a:t>
            </a:r>
            <a:r>
              <a:rPr lang="en-CA" sz="2600" dirty="0"/>
              <a:t>might be dangerous or expensive in the real system.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600" b="1" dirty="0">
                <a:solidFill>
                  <a:srgbClr val="FF0000"/>
                </a:solidFill>
              </a:rPr>
              <a:t>Predict</a:t>
            </a:r>
            <a:r>
              <a:rPr lang="en-CA" sz="2600" dirty="0">
                <a:solidFill>
                  <a:srgbClr val="FF0000"/>
                </a:solidFill>
              </a:rPr>
              <a:t> </a:t>
            </a:r>
            <a:r>
              <a:rPr lang="en-CA" sz="2600" dirty="0"/>
              <a:t>the </a:t>
            </a:r>
            <a:r>
              <a:rPr lang="en-CA" sz="2600" dirty="0" smtClean="0"/>
              <a:t>future system output </a:t>
            </a:r>
            <a:r>
              <a:rPr lang="en-CA" sz="2600" dirty="0"/>
              <a:t>(e.g. weather prediction).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600" b="1" dirty="0">
                <a:solidFill>
                  <a:srgbClr val="FF0000"/>
                </a:solidFill>
              </a:rPr>
              <a:t>Design a controller </a:t>
            </a:r>
            <a:r>
              <a:rPr lang="en-CA" sz="2600" dirty="0"/>
              <a:t>for the system, in order to achieve </a:t>
            </a:r>
            <a:r>
              <a:rPr lang="en-CA" sz="2600" dirty="0" smtClean="0"/>
              <a:t>good behaviour </a:t>
            </a:r>
            <a:r>
              <a:rPr lang="en-CA" sz="2600" dirty="0"/>
              <a:t>(e.g. fast response, small overshoot</a:t>
            </a:r>
            <a:r>
              <a:rPr lang="en-CA" sz="2600" dirty="0" smtClean="0"/>
              <a:t>).</a:t>
            </a:r>
            <a:endParaRPr lang="en-CA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2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Acknowledgement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2400" dirty="0" smtClean="0"/>
              <a:t>Most of the material in this course are due to:</a:t>
            </a:r>
          </a:p>
          <a:p>
            <a:pPr marL="514350" indent="-514350">
              <a:spcBef>
                <a:spcPts val="900"/>
              </a:spcBef>
              <a:spcAft>
                <a:spcPts val="900"/>
              </a:spcAft>
              <a:buAutoNum type="arabicParenBoth"/>
            </a:pPr>
            <a:r>
              <a:rPr lang="en-US" sz="2400" dirty="0" smtClean="0"/>
              <a:t>Prof. </a:t>
            </a:r>
            <a:r>
              <a:rPr lang="en-US" sz="2400" b="1" dirty="0"/>
              <a:t>Abdel-</a:t>
            </a:r>
            <a:r>
              <a:rPr lang="en-US" sz="2400" b="1" dirty="0" err="1"/>
              <a:t>Latif</a:t>
            </a:r>
            <a:r>
              <a:rPr lang="en-US" sz="2400" b="1" dirty="0"/>
              <a:t> </a:t>
            </a:r>
            <a:r>
              <a:rPr lang="en-US" sz="2400" b="1" dirty="0" smtClean="0"/>
              <a:t>El-</a:t>
            </a:r>
            <a:r>
              <a:rPr lang="en-US" sz="2400" b="1" dirty="0" err="1" smtClean="0"/>
              <a:t>Shafei</a:t>
            </a:r>
            <a:r>
              <a:rPr lang="en-US" sz="2400" b="1" dirty="0" smtClean="0"/>
              <a:t> </a:t>
            </a:r>
            <a:r>
              <a:rPr lang="en-US" sz="2400" dirty="0" smtClean="0"/>
              <a:t>, Department of Electrical power Engineering, Cairo University.</a:t>
            </a:r>
          </a:p>
          <a:p>
            <a:pPr marL="514350" indent="-514350">
              <a:spcBef>
                <a:spcPts val="900"/>
              </a:spcBef>
              <a:spcAft>
                <a:spcPts val="900"/>
              </a:spcAft>
              <a:buAutoNum type="arabicParenBoth"/>
            </a:pPr>
            <a:r>
              <a:rPr lang="en-US" sz="2400" dirty="0" err="1" smtClean="0"/>
              <a:t>Dr</a:t>
            </a:r>
            <a:r>
              <a:rPr lang="en-US" sz="2400" dirty="0" smtClean="0"/>
              <a:t> </a:t>
            </a:r>
            <a:r>
              <a:rPr lang="en-US" sz="2400" b="1" dirty="0"/>
              <a:t>Lucian </a:t>
            </a:r>
            <a:r>
              <a:rPr lang="en-US" sz="2400" b="1" dirty="0" err="1"/>
              <a:t>Busoniu</a:t>
            </a:r>
            <a:r>
              <a:rPr lang="en-US" sz="2400" dirty="0"/>
              <a:t>, Technical University of Cluj-Napoca, Romania. </a:t>
            </a: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busoniu.net/teaching/sysid2015/</a:t>
            </a:r>
            <a:endParaRPr lang="en-US" sz="2400" dirty="0" smtClean="0"/>
          </a:p>
          <a:p>
            <a:pPr marL="514350" indent="-514350">
              <a:spcBef>
                <a:spcPts val="900"/>
              </a:spcBef>
              <a:spcAft>
                <a:spcPts val="900"/>
              </a:spcAft>
              <a:buAutoNum type="arabicParenBoth"/>
            </a:pPr>
            <a:r>
              <a:rPr lang="en-US" sz="2400" dirty="0" smtClean="0"/>
              <a:t>Prof. </a:t>
            </a:r>
            <a:r>
              <a:rPr lang="en-US" sz="2400" b="1" dirty="0" smtClean="0"/>
              <a:t>Xia Hong</a:t>
            </a:r>
            <a:r>
              <a:rPr lang="en-US" sz="2400" dirty="0" smtClean="0"/>
              <a:t>, University of Reading, England. 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://www.personal.reading.ac.uk/~</a:t>
            </a:r>
            <a:r>
              <a:rPr lang="en-US" sz="2400" dirty="0" smtClean="0">
                <a:hlinkClick r:id="rId3"/>
              </a:rPr>
              <a:t>sis01xh/lecturenotes.html</a:t>
            </a:r>
            <a:endParaRPr lang="en-US" sz="2400" dirty="0" smtClean="0"/>
          </a:p>
          <a:p>
            <a:pPr marL="514350" indent="-514350">
              <a:spcBef>
                <a:spcPts val="900"/>
              </a:spcBef>
              <a:spcAft>
                <a:spcPts val="900"/>
              </a:spcAft>
              <a:buAutoNum type="arabicParenBoth"/>
            </a:pP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6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Autofit/>
          </a:bodyPr>
          <a:lstStyle/>
          <a:p>
            <a:pPr algn="ctr"/>
            <a:endParaRPr lang="en-CA" sz="3200" dirty="0" smtClean="0"/>
          </a:p>
          <a:p>
            <a:pPr marL="0" indent="0" algn="ctr">
              <a:buNone/>
            </a:pPr>
            <a:endParaRPr lang="en-CA" sz="3200" dirty="0" smtClean="0"/>
          </a:p>
          <a:p>
            <a:pPr marL="0" indent="0" algn="ctr">
              <a:buNone/>
            </a:pPr>
            <a:r>
              <a:rPr lang="en-CA" sz="3200" dirty="0" smtClean="0"/>
              <a:t>Is </a:t>
            </a:r>
            <a:r>
              <a:rPr lang="en-CA" sz="3200" dirty="0"/>
              <a:t>the process of creating a model to describe the behaviour of a dynamical system, from experimental data.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solidFill>
            <a:schemeClr val="bg1"/>
          </a:solidFill>
        </p:spPr>
        <p:txBody>
          <a:bodyPr/>
          <a:lstStyle/>
          <a:p>
            <a:pPr marL="0" indent="0"/>
            <a:r>
              <a:rPr lang="en-CA" sz="4000" b="1" dirty="0"/>
              <a:t>System identification </a:t>
            </a:r>
          </a:p>
        </p:txBody>
      </p:sp>
    </p:spTree>
    <p:extLst>
      <p:ext uri="{BB962C8B-B14F-4D97-AF65-F5344CB8AC3E}">
        <p14:creationId xmlns:p14="http://schemas.microsoft.com/office/powerpoint/2010/main" val="250157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en-CA" dirty="0"/>
              <a:t>System concept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532" y="1387366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A </a:t>
            </a:r>
            <a:r>
              <a:rPr lang="en-CA" sz="2400" dirty="0"/>
              <a:t>real system is a part of the physical </a:t>
            </a:r>
            <a:r>
              <a:rPr lang="en-CA" sz="2400" dirty="0" smtClean="0"/>
              <a:t>world </a:t>
            </a:r>
            <a:r>
              <a:rPr lang="en-CA" sz="2400" dirty="0"/>
              <a:t>which is acted </a:t>
            </a:r>
            <a:r>
              <a:rPr lang="en-CA" sz="2400" dirty="0" smtClean="0"/>
              <a:t>upon </a:t>
            </a:r>
            <a:r>
              <a:rPr lang="en-CA" sz="2400" dirty="0"/>
              <a:t>by input and disturbance signals, </a:t>
            </a:r>
            <a:r>
              <a:rPr lang="en-CA" sz="2400" dirty="0" smtClean="0"/>
              <a:t>and produces </a:t>
            </a:r>
            <a:r>
              <a:rPr lang="en-CA" sz="2400" dirty="0"/>
              <a:t>output signals in </a:t>
            </a:r>
            <a:r>
              <a:rPr lang="en-CA" sz="2400" dirty="0" smtClean="0"/>
              <a:t>response.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The </a:t>
            </a:r>
            <a:r>
              <a:rPr lang="en-CA" sz="2400" dirty="0"/>
              <a:t>input can be controlled, but not the disturbance; often </a:t>
            </a:r>
            <a:r>
              <a:rPr lang="en-CA" sz="2400" dirty="0" smtClean="0"/>
              <a:t>the disturbance </a:t>
            </a:r>
            <a:r>
              <a:rPr lang="en-CA" sz="2400" dirty="0"/>
              <a:t>cannot be measured, either. </a:t>
            </a:r>
            <a:endParaRPr lang="en-CA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Note </a:t>
            </a:r>
            <a:r>
              <a:rPr lang="en-CA" sz="2400" dirty="0"/>
              <a:t>that the signals </a:t>
            </a:r>
            <a:r>
              <a:rPr lang="en-CA" sz="2400" dirty="0" smtClean="0"/>
              <a:t>are functions </a:t>
            </a:r>
            <a:r>
              <a:rPr lang="en-CA" sz="2400" dirty="0"/>
              <a:t>of time, so the system evolves in time (it is dynamical).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924175"/>
            <a:ext cx="4770606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83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en-CA" dirty="0"/>
              <a:t>System example: car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en-CA" sz="24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CA" sz="2400" dirty="0" smtClean="0"/>
              <a:t>Consider </a:t>
            </a:r>
            <a:r>
              <a:rPr lang="en-CA" sz="2400" dirty="0"/>
              <a:t>the longitudinal (forward) motion of the car.</a:t>
            </a:r>
          </a:p>
          <a:p>
            <a:pPr>
              <a:spcAft>
                <a:spcPts val="600"/>
              </a:spcAft>
            </a:pPr>
            <a:endParaRPr lang="en-CA" sz="2400" dirty="0" smtClean="0"/>
          </a:p>
          <a:p>
            <a:pPr>
              <a:spcAft>
                <a:spcPts val="600"/>
              </a:spcAft>
            </a:pPr>
            <a:endParaRPr lang="en-CA" sz="2400" dirty="0"/>
          </a:p>
          <a:p>
            <a:pPr>
              <a:spcAft>
                <a:spcPts val="600"/>
              </a:spcAft>
            </a:pPr>
            <a:r>
              <a:rPr lang="en-CA" sz="2400" b="1" dirty="0" smtClean="0"/>
              <a:t>Inputs</a:t>
            </a:r>
            <a:r>
              <a:rPr lang="en-CA" sz="2400" b="1" dirty="0"/>
              <a:t>:</a:t>
            </a:r>
            <a:r>
              <a:rPr lang="en-CA" sz="2400" dirty="0"/>
              <a:t> Gas pedal position, gear, brake pedal position.</a:t>
            </a:r>
          </a:p>
          <a:p>
            <a:pPr>
              <a:spcAft>
                <a:spcPts val="600"/>
              </a:spcAft>
            </a:pPr>
            <a:r>
              <a:rPr lang="en-CA" sz="2400" b="1" dirty="0"/>
              <a:t>Output:</a:t>
            </a:r>
            <a:r>
              <a:rPr lang="en-CA" sz="2400" dirty="0"/>
              <a:t> Velocity.</a:t>
            </a:r>
          </a:p>
          <a:p>
            <a:pPr>
              <a:spcAft>
                <a:spcPts val="600"/>
              </a:spcAft>
            </a:pPr>
            <a:r>
              <a:rPr lang="en-CA" sz="2400" b="1" dirty="0"/>
              <a:t>Disturbance: </a:t>
            </a:r>
            <a:r>
              <a:rPr lang="en-CA" sz="2400" dirty="0"/>
              <a:t>Friction with varying road surfaces.</a:t>
            </a:r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2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en-CA" dirty="0"/>
              <a:t>Model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800" dirty="0" smtClean="0"/>
              <a:t>A </a:t>
            </a:r>
            <a:r>
              <a:rPr lang="en-CA" sz="2800" dirty="0"/>
              <a:t>model is a description of the system that captures its </a:t>
            </a:r>
            <a:r>
              <a:rPr lang="en-CA" sz="2800" dirty="0" smtClean="0"/>
              <a:t>essential behaviour</a:t>
            </a:r>
            <a:r>
              <a:rPr lang="en-CA" sz="2800" dirty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800" dirty="0" smtClean="0"/>
              <a:t>Model </a:t>
            </a:r>
            <a:r>
              <a:rPr lang="en-CA" sz="2800" dirty="0"/>
              <a:t>is always an </a:t>
            </a:r>
            <a:r>
              <a:rPr lang="en-CA" sz="2800" dirty="0" smtClean="0">
                <a:solidFill>
                  <a:srgbClr val="FF0000"/>
                </a:solidFill>
              </a:rPr>
              <a:t>approximation</a:t>
            </a:r>
            <a:r>
              <a:rPr lang="en-CA" sz="2800" dirty="0" smtClean="0"/>
              <a:t> </a:t>
            </a:r>
            <a:r>
              <a:rPr lang="en-CA" sz="2800" dirty="0"/>
              <a:t>of the real system.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800" dirty="0"/>
              <a:t>This </a:t>
            </a:r>
            <a:r>
              <a:rPr lang="en-CA" sz="2800" dirty="0" smtClean="0"/>
              <a:t>is desirable</a:t>
            </a:r>
            <a:r>
              <a:rPr lang="en-CA" sz="2800" dirty="0"/>
              <a:t>: exact models </a:t>
            </a:r>
            <a:r>
              <a:rPr lang="en-CA" sz="2800" dirty="0" smtClean="0"/>
              <a:t>are unfeasible</a:t>
            </a:r>
            <a:r>
              <a:rPr lang="en-CA" sz="2800" dirty="0"/>
              <a:t>, simpler models are easier to understand and use.</a:t>
            </a: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1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  <a:solidFill>
            <a:schemeClr val="bg1"/>
          </a:solidFill>
        </p:spPr>
        <p:txBody>
          <a:bodyPr/>
          <a:lstStyle/>
          <a:p>
            <a:pPr marL="0" indent="0"/>
            <a:r>
              <a:rPr lang="en-CA" dirty="0"/>
              <a:t>Types of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3837"/>
            <a:ext cx="8001000" cy="4525963"/>
          </a:xfrm>
        </p:spPr>
        <p:txBody>
          <a:bodyPr>
            <a:no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CA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dirty="0" smtClean="0"/>
              <a:t>Mental </a:t>
            </a:r>
            <a:r>
              <a:rPr lang="en-CA" dirty="0"/>
              <a:t>or verbal models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dirty="0" smtClean="0"/>
              <a:t>Graphs </a:t>
            </a:r>
            <a:r>
              <a:rPr lang="en-CA" dirty="0"/>
              <a:t>and tables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dirty="0" smtClean="0"/>
              <a:t>Mathematical </a:t>
            </a:r>
            <a:r>
              <a:rPr lang="en-CA" dirty="0"/>
              <a:t>models, with two subtypes: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2800" dirty="0"/>
              <a:t>First-principles, analytical models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CA" sz="2800" dirty="0"/>
              <a:t>Models from system identification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C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4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  <a:solidFill>
            <a:schemeClr val="bg1"/>
          </a:solidFill>
        </p:spPr>
        <p:txBody>
          <a:bodyPr/>
          <a:lstStyle/>
          <a:p>
            <a:r>
              <a:rPr lang="en-CA" dirty="0"/>
              <a:t>Mental / verbal </a:t>
            </a:r>
            <a:r>
              <a:rPr lang="en-CA" dirty="0" smtClean="0"/>
              <a:t>models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52596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600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CA" sz="2600" dirty="0" smtClean="0"/>
              <a:t>The </a:t>
            </a:r>
            <a:r>
              <a:rPr lang="en-CA" sz="2600" dirty="0"/>
              <a:t>model consists of verbal rules such as: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600" dirty="0"/>
              <a:t>Turning the wheel causes the car to turn.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600" dirty="0"/>
              <a:t>Pressing </a:t>
            </a:r>
            <a:r>
              <a:rPr lang="en-CA" sz="2600" dirty="0" smtClean="0"/>
              <a:t>gas </a:t>
            </a:r>
            <a:r>
              <a:rPr lang="en-CA" sz="2600" dirty="0"/>
              <a:t>pedal makes </a:t>
            </a:r>
            <a:r>
              <a:rPr lang="en-CA" sz="2600" dirty="0" smtClean="0"/>
              <a:t>car </a:t>
            </a:r>
            <a:r>
              <a:rPr lang="en-CA" sz="2600" dirty="0"/>
              <a:t>accelerate.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600" dirty="0"/>
              <a:t>Pressing </a:t>
            </a:r>
            <a:r>
              <a:rPr lang="en-CA" sz="2600" dirty="0" smtClean="0"/>
              <a:t>brake </a:t>
            </a:r>
            <a:r>
              <a:rPr lang="en-CA" sz="2600" dirty="0"/>
              <a:t>pedal makes </a:t>
            </a:r>
            <a:r>
              <a:rPr lang="en-CA" sz="2600" dirty="0" smtClean="0"/>
              <a:t>car </a:t>
            </a:r>
            <a:r>
              <a:rPr lang="en-CA" sz="2600" dirty="0"/>
              <a:t>slow down.</a:t>
            </a:r>
            <a:endParaRPr lang="en-US" sz="2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5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  <a:solidFill>
            <a:schemeClr val="bg1"/>
          </a:solidFill>
        </p:spPr>
        <p:txBody>
          <a:bodyPr/>
          <a:lstStyle/>
          <a:p>
            <a:r>
              <a:rPr lang="en-CA" dirty="0" smtClean="0"/>
              <a:t>Graphical models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419600"/>
          </a:xfrm>
        </p:spPr>
        <p:txBody>
          <a:bodyPr>
            <a:noAutofit/>
          </a:bodyPr>
          <a:lstStyle/>
          <a:p>
            <a:r>
              <a:rPr lang="en-CA" sz="2600" dirty="0"/>
              <a:t>Consider a hard drive read-write head, with input = motor voltage</a:t>
            </a:r>
            <a:r>
              <a:rPr lang="en-CA" sz="2600" dirty="0" smtClean="0"/>
              <a:t>, and </a:t>
            </a:r>
            <a:r>
              <a:rPr lang="en-CA" sz="2600" dirty="0"/>
              <a:t>output = head position</a:t>
            </a:r>
            <a:r>
              <a:rPr lang="en-CA" sz="2600" dirty="0" smtClean="0"/>
              <a:t>.</a:t>
            </a:r>
          </a:p>
          <a:p>
            <a:endParaRPr lang="en-CA" sz="2600" dirty="0"/>
          </a:p>
          <a:p>
            <a:r>
              <a:rPr lang="en-CA" sz="2600" dirty="0" smtClean="0"/>
              <a:t>The </a:t>
            </a:r>
            <a:r>
              <a:rPr lang="en-CA" sz="2600" dirty="0"/>
              <a:t>model represents </a:t>
            </a:r>
            <a:r>
              <a:rPr lang="en-CA" sz="2600" dirty="0" smtClean="0"/>
              <a:t>system behaviour </a:t>
            </a:r>
            <a:r>
              <a:rPr lang="en-CA" sz="2600" dirty="0"/>
              <a:t>in graph form, such </a:t>
            </a:r>
            <a:r>
              <a:rPr lang="en-CA" sz="2600" dirty="0" smtClean="0"/>
              <a:t>as </a:t>
            </a:r>
            <a:r>
              <a:rPr lang="en-CA" sz="2600" dirty="0" smtClean="0">
                <a:solidFill>
                  <a:srgbClr val="FF0000"/>
                </a:solidFill>
              </a:rPr>
              <a:t>step </a:t>
            </a:r>
            <a:r>
              <a:rPr lang="en-CA" sz="2600" dirty="0">
                <a:solidFill>
                  <a:srgbClr val="FF0000"/>
                </a:solidFill>
              </a:rPr>
              <a:t>response </a:t>
            </a:r>
            <a:r>
              <a:rPr lang="en-CA" sz="2600" dirty="0"/>
              <a:t>or </a:t>
            </a:r>
            <a:r>
              <a:rPr lang="en-CA" sz="2600" dirty="0">
                <a:solidFill>
                  <a:srgbClr val="FF0000"/>
                </a:solidFill>
              </a:rPr>
              <a:t>frequency response </a:t>
            </a:r>
            <a:r>
              <a:rPr lang="en-CA" sz="2600" dirty="0"/>
              <a:t>(Bode diagram). </a:t>
            </a:r>
          </a:p>
          <a:p>
            <a:endParaRPr lang="en-CA" sz="2600" dirty="0" smtClean="0"/>
          </a:p>
          <a:p>
            <a:r>
              <a:rPr lang="en-CA" sz="2600" dirty="0" smtClean="0"/>
              <a:t>Recall </a:t>
            </a:r>
            <a:r>
              <a:rPr lang="en-CA" sz="2600" dirty="0"/>
              <a:t>step &amp; impulse responses </a:t>
            </a:r>
            <a:r>
              <a:rPr lang="en-CA" sz="2600" dirty="0" smtClean="0"/>
              <a:t>of 1st </a:t>
            </a:r>
            <a:r>
              <a:rPr lang="en-CA" sz="2600" dirty="0"/>
              <a:t>and 2nd order systems, </a:t>
            </a:r>
            <a:r>
              <a:rPr lang="en-CA" sz="2600" dirty="0" smtClean="0"/>
              <a:t>and Bode diagrams.</a:t>
            </a:r>
            <a:endParaRPr lang="en-US" sz="2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3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CA" dirty="0"/>
              <a:t>First-principles mathematical </a:t>
            </a:r>
            <a:r>
              <a:rPr lang="en-CA" dirty="0" smtClean="0"/>
              <a:t>models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373563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400" dirty="0" smtClean="0"/>
              <a:t>Physical </a:t>
            </a:r>
            <a:r>
              <a:rPr lang="en-CA" sz="2400" dirty="0"/>
              <a:t>laws are used to write down equations describing </a:t>
            </a:r>
            <a:r>
              <a:rPr lang="en-CA" sz="2400" dirty="0" smtClean="0"/>
              <a:t>the system </a:t>
            </a:r>
            <a:r>
              <a:rPr lang="en-CA" sz="2400" dirty="0"/>
              <a:t>(e.g., balance equations). </a:t>
            </a:r>
            <a:endParaRPr lang="en-CA" sz="2400" dirty="0" smtClean="0"/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400" dirty="0" smtClean="0"/>
              <a:t>Models </a:t>
            </a:r>
            <a:r>
              <a:rPr lang="en-CA" sz="2400" dirty="0"/>
              <a:t>are usually </a:t>
            </a:r>
            <a:r>
              <a:rPr lang="en-CA" sz="2400" dirty="0" smtClean="0"/>
              <a:t>continuous-time differential </a:t>
            </a:r>
            <a:r>
              <a:rPr lang="en-CA" sz="2400" dirty="0"/>
              <a:t>equations involving the inputs and outputs.</a:t>
            </a:r>
          </a:p>
          <a:p>
            <a:pPr>
              <a:spcBef>
                <a:spcPts val="900"/>
              </a:spcBef>
              <a:spcAft>
                <a:spcPts val="900"/>
              </a:spcAft>
            </a:pPr>
            <a:r>
              <a:rPr lang="en-CA" sz="2400" dirty="0"/>
              <a:t>Characteristics:</a:t>
            </a:r>
          </a:p>
          <a:p>
            <a:pPr lvl="1">
              <a:spcBef>
                <a:spcPts val="900"/>
              </a:spcBef>
              <a:spcAft>
                <a:spcPts val="900"/>
              </a:spcAft>
              <a:buFont typeface="Wingdings" pitchFamily="2" charset="2"/>
              <a:buChar char="ü"/>
            </a:pPr>
            <a:r>
              <a:rPr lang="en-CA" sz="2400" dirty="0"/>
              <a:t>Remain valid for every operating point.</a:t>
            </a:r>
          </a:p>
          <a:p>
            <a:pPr lvl="1">
              <a:spcBef>
                <a:spcPts val="900"/>
              </a:spcBef>
              <a:spcAft>
                <a:spcPts val="900"/>
              </a:spcAft>
              <a:buFont typeface="Wingdings" pitchFamily="2" charset="2"/>
              <a:buChar char="ü"/>
            </a:pPr>
            <a:r>
              <a:rPr lang="en-CA" sz="2400" dirty="0"/>
              <a:t>Offer significant insight into </a:t>
            </a:r>
            <a:r>
              <a:rPr lang="en-CA" sz="2400" dirty="0" smtClean="0"/>
              <a:t>system behaviour</a:t>
            </a:r>
            <a:r>
              <a:rPr lang="en-CA" sz="2400" dirty="0"/>
              <a:t>.</a:t>
            </a:r>
          </a:p>
          <a:p>
            <a:pPr lvl="1">
              <a:spcBef>
                <a:spcPts val="900"/>
              </a:spcBef>
              <a:spcAft>
                <a:spcPts val="900"/>
              </a:spcAft>
              <a:buFont typeface="Wingdings" pitchFamily="2" charset="2"/>
              <a:buChar char="ü"/>
            </a:pPr>
            <a:r>
              <a:rPr lang="en-CA" sz="2400" dirty="0" smtClean="0">
                <a:solidFill>
                  <a:srgbClr val="FF0000"/>
                </a:solidFill>
              </a:rPr>
              <a:t>Impractical if </a:t>
            </a:r>
            <a:r>
              <a:rPr lang="en-CA" sz="2400" dirty="0">
                <a:solidFill>
                  <a:srgbClr val="FF0000"/>
                </a:solidFill>
              </a:rPr>
              <a:t>the system is too </a:t>
            </a:r>
            <a:r>
              <a:rPr lang="en-CA" sz="2400" dirty="0" smtClean="0">
                <a:solidFill>
                  <a:srgbClr val="FF0000"/>
                </a:solidFill>
              </a:rPr>
              <a:t>complex.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9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llingsCNwIT">
  <a:themeElements>
    <a:clrScheme name="StallingsCNw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CNw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llingsCNw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Settings\pullina\Application Data\Microsoft\Templates\StallingsCNwIT.pot</Template>
  <TotalTime>18851</TotalTime>
  <Words>697</Words>
  <Application>Microsoft Office PowerPoint</Application>
  <PresentationFormat>On-screen Show (4:3)</PresentationFormat>
  <Paragraphs>100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StallingsCNwIT</vt:lpstr>
      <vt:lpstr>Equation</vt:lpstr>
      <vt:lpstr>CSE 631  System Identification</vt:lpstr>
      <vt:lpstr>System identification </vt:lpstr>
      <vt:lpstr>System concept</vt:lpstr>
      <vt:lpstr>System example: car</vt:lpstr>
      <vt:lpstr>Model concept</vt:lpstr>
      <vt:lpstr>Types of models</vt:lpstr>
      <vt:lpstr>Mental / verbal models</vt:lpstr>
      <vt:lpstr>Graphical models</vt:lpstr>
      <vt:lpstr>First-principles mathematical models</vt:lpstr>
      <vt:lpstr>Example</vt:lpstr>
      <vt:lpstr>Models using system identification</vt:lpstr>
      <vt:lpstr>Black-box vs. gray-box identification</vt:lpstr>
      <vt:lpstr>Uses of the model</vt:lpstr>
      <vt:lpstr>Acknowledgement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11&amp;12 Routing</dc:title>
  <dc:creator>DELL</dc:creator>
  <cp:lastModifiedBy>Ahmed</cp:lastModifiedBy>
  <cp:revision>1526</cp:revision>
  <cp:lastPrinted>1601-01-01T00:00:00Z</cp:lastPrinted>
  <dcterms:created xsi:type="dcterms:W3CDTF">2001-08-26T16:57:20Z</dcterms:created>
  <dcterms:modified xsi:type="dcterms:W3CDTF">2019-03-17T06:24:07Z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