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357" r:id="rId3"/>
    <p:sldId id="356" r:id="rId4"/>
    <p:sldId id="260" r:id="rId5"/>
    <p:sldId id="261" r:id="rId6"/>
    <p:sldId id="262" r:id="rId7"/>
    <p:sldId id="308" r:id="rId8"/>
    <p:sldId id="281" r:id="rId9"/>
    <p:sldId id="292" r:id="rId10"/>
    <p:sldId id="310" r:id="rId11"/>
    <p:sldId id="294" r:id="rId12"/>
    <p:sldId id="297" r:id="rId13"/>
    <p:sldId id="30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86387" autoAdjust="0"/>
  </p:normalViewPr>
  <p:slideViewPr>
    <p:cSldViewPr>
      <p:cViewPr varScale="1">
        <p:scale>
          <a:sx n="63" d="100"/>
          <a:sy n="63" d="100"/>
        </p:scale>
        <p:origin x="-18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31C45-B688-4E8F-8C1C-5FD758F66A0B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2A36A-A5FC-4473-BF4B-AB116C860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85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397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397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397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397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397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defTabSz="73977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defTabSz="73977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defTabSz="73977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defTabSz="739775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47815D-9AA8-448C-BB71-6FA745194DC9}" type="slidenum">
              <a:rPr lang="en-US" sz="1000" smtClean="0"/>
              <a:pPr/>
              <a:t>3</a:t>
            </a:fld>
            <a:endParaRPr lang="en-US" sz="10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8D07-DC41-483A-9084-7155E7874D16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0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DB05C-F991-4E2A-B139-53E55FA25F6C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3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53378-792E-40FC-9E27-DB44E68FB2AA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72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246CD-47F7-4E2E-956B-27FAA5C2143F}" type="datetime1">
              <a:rPr lang="en-US" altLang="en-US" smtClean="0"/>
              <a:t>3/5/2018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9BA5C-A9B0-42CA-8899-34D4D974BE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63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9065-1780-4C6F-B4D3-32D77236CDE6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BC18-6837-456F-8AEE-C3B0C450E671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6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0EAC-DEEE-4C8D-9BC8-25746E602053}" type="datetime1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99CA-B305-43D3-BE9B-A0A969554CDE}" type="datetime1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1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959C3-8150-4AD1-A652-5DA21048C09B}" type="datetime1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8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79995-6B32-4A01-979D-7AAEF8D87314}" type="datetime1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7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9704-CA9A-49D9-9871-B119EB524C5C}" type="datetime1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1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BF60-8002-48C5-9909-82F66AB17BBA}" type="datetime1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5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64FFB-D08A-4774-A591-44CBA820C35B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6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200342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A/D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Converters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1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8829725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>
                <a:cs typeface="Times New Roman" pitchFamily="18" charset="0"/>
              </a:rPr>
              <a:t>The truth table of the encoder: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600" dirty="0"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600" dirty="0" smtClean="0"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600" dirty="0"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600" dirty="0" smtClean="0"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>
                <a:cs typeface="Times New Roman" pitchFamily="18" charset="0"/>
              </a:rPr>
              <a:t>Flash ADCs are </a:t>
            </a:r>
            <a:r>
              <a:rPr lang="en-US" sz="2600" dirty="0">
                <a:solidFill>
                  <a:srgbClr val="FF0000"/>
                </a:solidFill>
                <a:cs typeface="Times New Roman" pitchFamily="18" charset="0"/>
              </a:rPr>
              <a:t>very fast </a:t>
            </a:r>
            <a:r>
              <a:rPr lang="en-US" sz="2600" dirty="0">
                <a:cs typeface="Times New Roman" pitchFamily="18" charset="0"/>
              </a:rPr>
              <a:t>(suitable for e.g. video conversions).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>
                <a:cs typeface="Times New Roman" pitchFamily="18" charset="0"/>
              </a:rPr>
              <a:t>However, </a:t>
            </a:r>
            <a:r>
              <a:rPr lang="en-US" sz="2600" dirty="0" smtClean="0">
                <a:cs typeface="Times New Roman" pitchFamily="18" charset="0"/>
              </a:rPr>
              <a:t>due to their complex circuit, they are </a:t>
            </a:r>
            <a:r>
              <a:rPr lang="en-US" sz="2600" dirty="0" smtClean="0">
                <a:solidFill>
                  <a:srgbClr val="FF0000"/>
                </a:solidFill>
                <a:cs typeface="Times New Roman" pitchFamily="18" charset="0"/>
              </a:rPr>
              <a:t>expensive</a:t>
            </a:r>
            <a:r>
              <a:rPr lang="en-US" sz="2600" dirty="0" smtClean="0">
                <a:cs typeface="Times New Roman" pitchFamily="18" charset="0"/>
              </a:rPr>
              <a:t>. The </a:t>
            </a:r>
            <a:r>
              <a:rPr lang="en-US" sz="2600" dirty="0">
                <a:cs typeface="Times New Roman" pitchFamily="18" charset="0"/>
              </a:rPr>
              <a:t>number of comparators and resistors required increases rapidly. The 3-bit example required 7 </a:t>
            </a:r>
            <a:r>
              <a:rPr lang="en-US" sz="2600" dirty="0" smtClean="0">
                <a:cs typeface="Times New Roman" pitchFamily="18" charset="0"/>
              </a:rPr>
              <a:t>comparators, </a:t>
            </a:r>
            <a:r>
              <a:rPr lang="en-US" sz="2600" dirty="0">
                <a:cs typeface="Times New Roman" pitchFamily="18" charset="0"/>
              </a:rPr>
              <a:t>6-bits would require 63, while an 8-bits converter would need </a:t>
            </a:r>
            <a:r>
              <a:rPr lang="en-US" sz="2600" dirty="0" smtClean="0">
                <a:cs typeface="Times New Roman" pitchFamily="18" charset="0"/>
              </a:rPr>
              <a:t>255 </a:t>
            </a:r>
            <a:r>
              <a:rPr lang="en-US" sz="2600" dirty="0">
                <a:cs typeface="Times New Roman" pitchFamily="18" charset="0"/>
              </a:rPr>
              <a:t>comparators and equivalent precision resistors</a:t>
            </a:r>
            <a:r>
              <a:rPr lang="en-US" sz="2600" dirty="0" smtClean="0">
                <a:cs typeface="Times New Roman" pitchFamily="18" charset="0"/>
              </a:rPr>
              <a:t>.</a:t>
            </a:r>
            <a:endParaRPr lang="en-US" sz="2600" dirty="0"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852812"/>
            <a:ext cx="6120619" cy="280478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457200" y="1555552"/>
            <a:ext cx="83058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>
                <a:cs typeface="Times New Roman" pitchFamily="18" charset="0"/>
              </a:rPr>
              <a:t>This is the most </a:t>
            </a:r>
            <a:r>
              <a:rPr lang="en-US" sz="2600" dirty="0">
                <a:cs typeface="Times New Roman" pitchFamily="18" charset="0"/>
              </a:rPr>
              <a:t>common </a:t>
            </a:r>
            <a:r>
              <a:rPr lang="en-US" sz="2600" dirty="0" smtClean="0">
                <a:cs typeface="Times New Roman" pitchFamily="18" charset="0"/>
              </a:rPr>
              <a:t>ADC </a:t>
            </a:r>
            <a:r>
              <a:rPr lang="en-US" sz="2600" dirty="0">
                <a:cs typeface="Times New Roman" pitchFamily="18" charset="0"/>
              </a:rPr>
              <a:t>used in </a:t>
            </a:r>
            <a:r>
              <a:rPr lang="en-US" sz="2600" dirty="0" smtClean="0">
                <a:cs typeface="Times New Roman" pitchFamily="18" charset="0"/>
              </a:rPr>
              <a:t>the laboratory environment.</a:t>
            </a:r>
            <a:endParaRPr lang="en-US" sz="2600" dirty="0"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>
                <a:cs typeface="Times New Roman" pitchFamily="18" charset="0"/>
              </a:rPr>
              <a:t>R</a:t>
            </a:r>
            <a:r>
              <a:rPr lang="en-US" sz="2600" dirty="0" smtClean="0">
                <a:cs typeface="Times New Roman" pitchFamily="18" charset="0"/>
              </a:rPr>
              <a:t>easonably </a:t>
            </a:r>
            <a:r>
              <a:rPr lang="en-US" sz="2600" dirty="0">
                <a:cs typeface="Times New Roman" pitchFamily="18" charset="0"/>
              </a:rPr>
              <a:t>priced for large bit values, i.e. 10, 12. </a:t>
            </a:r>
            <a:endParaRPr lang="en-US" sz="2600" dirty="0" smtClean="0"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>
                <a:cs typeface="Times New Roman" pitchFamily="18" charset="0"/>
              </a:rPr>
              <a:t>Conversion time (typically </a:t>
            </a:r>
            <a:r>
              <a:rPr lang="en-US" sz="2600" dirty="0">
                <a:cs typeface="Times New Roman" pitchFamily="18" charset="0"/>
              </a:rPr>
              <a:t>~ 10-20 </a:t>
            </a:r>
            <a:r>
              <a:rPr lang="en-US" sz="2600" dirty="0"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600" dirty="0" smtClean="0">
                <a:cs typeface="Times New Roman" pitchFamily="18" charset="0"/>
                <a:sym typeface="Symbol" pitchFamily="18" charset="2"/>
              </a:rPr>
              <a:t>s) is </a:t>
            </a:r>
            <a:r>
              <a:rPr lang="en-US" sz="2600" dirty="0">
                <a:cs typeface="Times New Roman" pitchFamily="18" charset="0"/>
                <a:sym typeface="Symbol" pitchFamily="18" charset="2"/>
              </a:rPr>
              <a:t>adequate for most laboratory </a:t>
            </a:r>
            <a:r>
              <a:rPr lang="en-US" sz="2600" dirty="0" smtClean="0">
                <a:cs typeface="Times New Roman" pitchFamily="18" charset="0"/>
                <a:sym typeface="Symbol" pitchFamily="18" charset="2"/>
              </a:rPr>
              <a:t>functions. </a:t>
            </a:r>
            <a:r>
              <a:rPr lang="en-US" sz="2600" dirty="0" smtClean="0">
                <a:solidFill>
                  <a:srgbClr val="FF0000"/>
                </a:solidFill>
                <a:cs typeface="Times New Roman" pitchFamily="18" charset="0"/>
              </a:rPr>
              <a:t>Good </a:t>
            </a:r>
            <a:r>
              <a:rPr lang="en-US" sz="2600" dirty="0">
                <a:solidFill>
                  <a:srgbClr val="FF0000"/>
                </a:solidFill>
                <a:cs typeface="Times New Roman" pitchFamily="18" charset="0"/>
              </a:rPr>
              <a:t>tradeoff between speed and </a:t>
            </a:r>
            <a:r>
              <a:rPr lang="en-US" sz="2600" dirty="0" smtClean="0">
                <a:solidFill>
                  <a:srgbClr val="FF0000"/>
                </a:solidFill>
                <a:cs typeface="Times New Roman" pitchFamily="18" charset="0"/>
              </a:rPr>
              <a:t>cost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>
                <a:cs typeface="Times New Roman" pitchFamily="18" charset="0"/>
              </a:rPr>
              <a:t>The digital output is generated successively (</a:t>
            </a:r>
            <a:r>
              <a:rPr lang="en-US" sz="2600" dirty="0">
                <a:cs typeface="Times New Roman" pitchFamily="18" charset="0"/>
              </a:rPr>
              <a:t>one bit at a time</a:t>
            </a:r>
            <a:r>
              <a:rPr lang="en-US" sz="2600" dirty="0" smtClean="0">
                <a:cs typeface="Times New Roman" pitchFamily="18" charset="0"/>
              </a:rPr>
              <a:t>). For </a:t>
            </a:r>
            <a:r>
              <a:rPr lang="en-US" sz="2600" i="1" dirty="0" smtClean="0">
                <a:cs typeface="Times New Roman" pitchFamily="18" charset="0"/>
              </a:rPr>
              <a:t>n</a:t>
            </a:r>
            <a:r>
              <a:rPr lang="en-US" sz="2600" dirty="0" smtClean="0">
                <a:cs typeface="Times New Roman" pitchFamily="18" charset="0"/>
              </a:rPr>
              <a:t>-bit successive approximation ADC, the digital output is generated in </a:t>
            </a:r>
            <a:r>
              <a:rPr lang="en-US" sz="2600" i="1" dirty="0" smtClean="0">
                <a:cs typeface="Times New Roman" pitchFamily="18" charset="0"/>
              </a:rPr>
              <a:t>n</a:t>
            </a:r>
            <a:r>
              <a:rPr lang="en-US" sz="2600" dirty="0" smtClean="0">
                <a:cs typeface="Times New Roman" pitchFamily="18" charset="0"/>
              </a:rPr>
              <a:t> clock cycles.</a:t>
            </a:r>
            <a:endParaRPr lang="en-US" sz="2600" dirty="0">
              <a:cs typeface="Times New Roman" pitchFamily="18" charset="0"/>
            </a:endParaRPr>
          </a:p>
        </p:txBody>
      </p:sp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0" y="381000"/>
            <a:ext cx="91440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dirty="0" smtClean="0">
                <a:latin typeface="Tahoma" pitchFamily="34" charset="0"/>
              </a:rPr>
              <a:t>Successive </a:t>
            </a:r>
            <a:r>
              <a:rPr lang="en-US" sz="4400" b="1" dirty="0">
                <a:latin typeface="Tahoma" pitchFamily="34" charset="0"/>
              </a:rPr>
              <a:t>approximation </a:t>
            </a:r>
            <a:r>
              <a:rPr lang="en-US" sz="4400" b="1" dirty="0" smtClean="0">
                <a:latin typeface="Tahoma" pitchFamily="34" charset="0"/>
              </a:rPr>
              <a:t>ADC</a:t>
            </a:r>
            <a:endParaRPr lang="en-US" sz="4400" b="1" dirty="0">
              <a:latin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24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2590800" y="1324927"/>
            <a:ext cx="685800" cy="685800"/>
          </a:xfrm>
          <a:prstGeom prst="flowChartMerg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 flipH="1">
            <a:off x="3733800" y="258127"/>
            <a:ext cx="2362200" cy="685800"/>
          </a:xfrm>
          <a:prstGeom prst="homePlate">
            <a:avLst>
              <a:gd name="adj" fmla="val 5962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267200" y="2010727"/>
            <a:ext cx="18288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V="1">
            <a:off x="2773680" y="604927"/>
            <a:ext cx="0" cy="7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343400" y="2099627"/>
            <a:ext cx="1676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dirty="0">
                <a:latin typeface="Tahoma" pitchFamily="34" charset="0"/>
              </a:rPr>
              <a:t>Successive Approximation Register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4343400" y="454977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ahoma" pitchFamily="34" charset="0"/>
              </a:rPr>
              <a:t>D/A Converter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096000" y="593407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6705600" y="29527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V</a:t>
            </a:r>
            <a:r>
              <a:rPr lang="en-US" baseline="-25000" dirty="0" err="1">
                <a:latin typeface="Tahoma" pitchFamily="34" charset="0"/>
              </a:rPr>
              <a:t>ref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6705600" y="233172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ahoma" pitchFamily="34" charset="0"/>
              </a:rPr>
              <a:t>clock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6781800" y="2163127"/>
            <a:ext cx="838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6096000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1143000" y="258127"/>
            <a:ext cx="114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ahoma" pitchFamily="34" charset="0"/>
              </a:rPr>
              <a:t>analog </a:t>
            </a:r>
            <a:r>
              <a:rPr lang="en-US" sz="1600" dirty="0" smtClean="0">
                <a:latin typeface="Tahoma" pitchFamily="34" charset="0"/>
              </a:rPr>
              <a:t>input </a:t>
            </a:r>
            <a:r>
              <a:rPr lang="en-US" sz="1600" b="1" dirty="0">
                <a:cs typeface="Times New Roman" pitchFamily="18" charset="0"/>
              </a:rPr>
              <a:t>Vin</a:t>
            </a:r>
            <a:endParaRPr lang="en-US" sz="1600" dirty="0">
              <a:latin typeface="Tahoma" pitchFamily="34" charset="0"/>
            </a:endParaRPr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>
            <a:off x="2926080" y="199548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2941320" y="2528887"/>
            <a:ext cx="133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4495800" y="943927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4648200" y="943927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4800600" y="943927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4953000" y="943927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5105400" y="943927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257800" y="943927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5410200" y="943927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5562600" y="943927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6781800" y="1020128"/>
            <a:ext cx="8382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Digital Output Data</a:t>
            </a:r>
          </a:p>
        </p:txBody>
      </p:sp>
      <p:sp>
        <p:nvSpPr>
          <p:cNvPr id="44057" name="Line 25"/>
          <p:cNvSpPr>
            <a:spLocks noChangeShapeType="1"/>
          </p:cNvSpPr>
          <p:nvPr/>
        </p:nvSpPr>
        <p:spPr bwMode="auto">
          <a:xfrm>
            <a:off x="5562600" y="1172527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58" name="Line 26"/>
          <p:cNvSpPr>
            <a:spLocks noChangeShapeType="1"/>
          </p:cNvSpPr>
          <p:nvPr/>
        </p:nvSpPr>
        <p:spPr bwMode="auto">
          <a:xfrm>
            <a:off x="4495800" y="1782127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 flipH="1">
            <a:off x="2148840" y="593407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 flipH="1">
            <a:off x="3124200" y="593407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>
            <a:off x="3124200" y="604927"/>
            <a:ext cx="0" cy="720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1524000" y="1782127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comparator</a:t>
            </a:r>
          </a:p>
        </p:txBody>
      </p:sp>
      <p:sp>
        <p:nvSpPr>
          <p:cNvPr id="44063" name="Line 31"/>
          <p:cNvSpPr>
            <a:spLocks noChangeShapeType="1"/>
          </p:cNvSpPr>
          <p:nvPr/>
        </p:nvSpPr>
        <p:spPr bwMode="auto">
          <a:xfrm flipH="1">
            <a:off x="3886200" y="2848927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3185160" y="2681287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dirty="0">
                <a:latin typeface="Tahoma" pitchFamily="34" charset="0"/>
              </a:rPr>
              <a:t>STRT</a:t>
            </a:r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>
            <a:off x="3276600" y="2696527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304800" y="3276600"/>
            <a:ext cx="86868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Initially, all </a:t>
            </a:r>
            <a:r>
              <a:rPr lang="en-US" dirty="0">
                <a:cs typeface="Times New Roman" pitchFamily="18" charset="0"/>
              </a:rPr>
              <a:t>bits </a:t>
            </a:r>
            <a:r>
              <a:rPr lang="en-US" dirty="0" smtClean="0">
                <a:cs typeface="Times New Roman" pitchFamily="18" charset="0"/>
              </a:rPr>
              <a:t>of </a:t>
            </a:r>
            <a:r>
              <a:rPr lang="en-US" b="1" dirty="0" smtClean="0">
                <a:cs typeface="Times New Roman" pitchFamily="18" charset="0"/>
              </a:rPr>
              <a:t>SAR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are set to </a:t>
            </a:r>
            <a:r>
              <a:rPr lang="en-US" dirty="0" smtClean="0">
                <a:cs typeface="Times New Roman" pitchFamily="18" charset="0"/>
              </a:rPr>
              <a:t>zero</a:t>
            </a:r>
            <a:r>
              <a:rPr lang="en-US" dirty="0">
                <a:cs typeface="Times New Roman" pitchFamily="18" charset="0"/>
              </a:rPr>
              <a:t>.</a:t>
            </a:r>
            <a:endParaRPr lang="en-US" dirty="0" smtClean="0">
              <a:cs typeface="Times New Roman" pitchFamily="18" charset="0"/>
            </a:endParaRPr>
          </a:p>
          <a:p>
            <a:pPr marL="342900" indent="-342900" eaLnBrk="1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Conversion </a:t>
            </a:r>
            <a:r>
              <a:rPr lang="en-US" dirty="0">
                <a:cs typeface="Times New Roman" pitchFamily="18" charset="0"/>
              </a:rPr>
              <a:t>begins by taking </a:t>
            </a:r>
            <a:r>
              <a:rPr lang="en-US" b="1" dirty="0">
                <a:cs typeface="Times New Roman" pitchFamily="18" charset="0"/>
              </a:rPr>
              <a:t>STRT</a:t>
            </a:r>
            <a:r>
              <a:rPr lang="en-US" dirty="0">
                <a:cs typeface="Times New Roman" pitchFamily="18" charset="0"/>
              </a:rPr>
              <a:t> line low.</a:t>
            </a:r>
          </a:p>
          <a:p>
            <a:pPr marL="342900" indent="-342900" eaLnBrk="1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The </a:t>
            </a:r>
            <a:r>
              <a:rPr lang="en-US" b="1" dirty="0">
                <a:cs typeface="Times New Roman" pitchFamily="18" charset="0"/>
              </a:rPr>
              <a:t>SAR</a:t>
            </a:r>
            <a:r>
              <a:rPr lang="en-US" dirty="0">
                <a:cs typeface="Times New Roman" pitchFamily="18" charset="0"/>
              </a:rPr>
              <a:t> sets the </a:t>
            </a:r>
            <a:r>
              <a:rPr lang="en-US" b="1" dirty="0">
                <a:cs typeface="Times New Roman" pitchFamily="18" charset="0"/>
              </a:rPr>
              <a:t>MSB</a:t>
            </a:r>
            <a:r>
              <a:rPr lang="en-US" dirty="0">
                <a:cs typeface="Times New Roman" pitchFamily="18" charset="0"/>
              </a:rPr>
              <a:t> bit </a:t>
            </a:r>
            <a:r>
              <a:rPr lang="en-US" dirty="0" smtClean="0">
                <a:cs typeface="Times New Roman" pitchFamily="18" charset="0"/>
              </a:rPr>
              <a:t>to </a:t>
            </a:r>
            <a:r>
              <a:rPr lang="en-US" dirty="0">
                <a:cs typeface="Times New Roman" pitchFamily="18" charset="0"/>
              </a:rPr>
              <a:t>1 (+5 V). Remember that </a:t>
            </a:r>
            <a:r>
              <a:rPr lang="en-US" dirty="0" smtClean="0">
                <a:cs typeface="Times New Roman" pitchFamily="18" charset="0"/>
              </a:rPr>
              <a:t>this is equivalent to half </a:t>
            </a:r>
            <a:r>
              <a:rPr lang="en-US" dirty="0">
                <a:cs typeface="Times New Roman" pitchFamily="18" charset="0"/>
              </a:rPr>
              <a:t>of </a:t>
            </a:r>
            <a:r>
              <a:rPr lang="en-US" dirty="0" smtClean="0">
                <a:cs typeface="Times New Roman" pitchFamily="18" charset="0"/>
              </a:rPr>
              <a:t>the full </a:t>
            </a:r>
            <a:r>
              <a:rPr lang="en-US" dirty="0">
                <a:cs typeface="Times New Roman" pitchFamily="18" charset="0"/>
              </a:rPr>
              <a:t>scale.</a:t>
            </a:r>
          </a:p>
          <a:p>
            <a:pPr marL="342900" indent="-342900" eaLnBrk="1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The </a:t>
            </a:r>
            <a:r>
              <a:rPr lang="en-US" dirty="0">
                <a:cs typeface="Times New Roman" pitchFamily="18" charset="0"/>
              </a:rPr>
              <a:t>output of </a:t>
            </a:r>
            <a:r>
              <a:rPr lang="en-US" b="1" dirty="0" smtClean="0">
                <a:cs typeface="Times New Roman" pitchFamily="18" charset="0"/>
              </a:rPr>
              <a:t>SAR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feeds the D/A converter producing </a:t>
            </a:r>
            <a:r>
              <a:rPr lang="en-US" dirty="0" smtClean="0">
                <a:cs typeface="Times New Roman" pitchFamily="18" charset="0"/>
              </a:rPr>
              <a:t>an analog output. This is </a:t>
            </a:r>
            <a:r>
              <a:rPr lang="en-US" dirty="0">
                <a:cs typeface="Times New Roman" pitchFamily="18" charset="0"/>
              </a:rPr>
              <a:t>compared to </a:t>
            </a:r>
            <a:r>
              <a:rPr lang="en-US" b="1" dirty="0" smtClean="0">
                <a:cs typeface="Times New Roman" pitchFamily="18" charset="0"/>
              </a:rPr>
              <a:t>Vin</a:t>
            </a:r>
            <a:r>
              <a:rPr lang="en-US" dirty="0" smtClean="0">
                <a:cs typeface="Times New Roman" pitchFamily="18" charset="0"/>
              </a:rPr>
              <a:t>. </a:t>
            </a:r>
            <a:r>
              <a:rPr lang="en-US" dirty="0">
                <a:cs typeface="Times New Roman" pitchFamily="18" charset="0"/>
              </a:rPr>
              <a:t>If </a:t>
            </a:r>
            <a:r>
              <a:rPr lang="en-US" b="1" dirty="0" smtClean="0">
                <a:cs typeface="Times New Roman" pitchFamily="18" charset="0"/>
              </a:rPr>
              <a:t>D/A </a:t>
            </a:r>
            <a:r>
              <a:rPr lang="en-US" b="1" dirty="0">
                <a:cs typeface="Times New Roman" pitchFamily="18" charset="0"/>
              </a:rPr>
              <a:t>output </a:t>
            </a:r>
            <a:r>
              <a:rPr lang="en-US" b="1" dirty="0" smtClean="0">
                <a:cs typeface="Times New Roman" pitchFamily="18" charset="0"/>
              </a:rPr>
              <a:t>&lt; </a:t>
            </a:r>
            <a:r>
              <a:rPr lang="en-US" b="1" dirty="0">
                <a:cs typeface="Times New Roman" pitchFamily="18" charset="0"/>
              </a:rPr>
              <a:t>Vin</a:t>
            </a:r>
            <a:r>
              <a:rPr lang="en-US" dirty="0">
                <a:cs typeface="Times New Roman" pitchFamily="18" charset="0"/>
              </a:rPr>
              <a:t> then </a:t>
            </a:r>
            <a:r>
              <a:rPr lang="en-US" b="1" dirty="0" smtClean="0">
                <a:cs typeface="Times New Roman" pitchFamily="18" charset="0"/>
              </a:rPr>
              <a:t>MSB</a:t>
            </a:r>
            <a:r>
              <a:rPr lang="en-US" dirty="0" smtClean="0">
                <a:cs typeface="Times New Roman" pitchFamily="18" charset="0"/>
              </a:rPr>
              <a:t> bit is </a:t>
            </a:r>
            <a:r>
              <a:rPr lang="en-US" dirty="0">
                <a:cs typeface="Times New Roman" pitchFamily="18" charset="0"/>
              </a:rPr>
              <a:t>left at 1 </a:t>
            </a:r>
            <a:r>
              <a:rPr lang="en-US" dirty="0" smtClean="0">
                <a:cs typeface="Times New Roman" pitchFamily="18" charset="0"/>
              </a:rPr>
              <a:t>otherwise, it </a:t>
            </a:r>
            <a:r>
              <a:rPr lang="en-US" dirty="0">
                <a:cs typeface="Times New Roman" pitchFamily="18" charset="0"/>
              </a:rPr>
              <a:t>is set to 0. </a:t>
            </a:r>
            <a:endParaRPr lang="en-US" dirty="0" smtClean="0">
              <a:cs typeface="Times New Roman" pitchFamily="18" charset="0"/>
            </a:endParaRPr>
          </a:p>
          <a:p>
            <a:pPr marL="342900" indent="-342900" eaLnBrk="1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Next bits are tested and set in the same way.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54308" name="Line 36"/>
          <p:cNvSpPr>
            <a:spLocks noChangeShapeType="1"/>
          </p:cNvSpPr>
          <p:nvPr/>
        </p:nvSpPr>
        <p:spPr bwMode="auto">
          <a:xfrm>
            <a:off x="4648200" y="943927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4309" name="Line 37"/>
          <p:cNvSpPr>
            <a:spLocks noChangeShapeType="1"/>
          </p:cNvSpPr>
          <p:nvPr/>
        </p:nvSpPr>
        <p:spPr bwMode="auto">
          <a:xfrm flipH="1">
            <a:off x="3124200" y="593407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4310" name="Line 38"/>
          <p:cNvSpPr>
            <a:spLocks noChangeShapeType="1"/>
          </p:cNvSpPr>
          <p:nvPr/>
        </p:nvSpPr>
        <p:spPr bwMode="auto">
          <a:xfrm>
            <a:off x="3124200" y="609967"/>
            <a:ext cx="0" cy="72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6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8" grpId="0" animBg="1"/>
      <p:bldP spid="54309" grpId="0" animBg="1"/>
      <p:bldP spid="543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533400" y="511314"/>
            <a:ext cx="815340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Cambria" pitchFamily="18" charset="0"/>
                <a:cs typeface="Times New Roman" pitchFamily="18" charset="0"/>
              </a:rPr>
              <a:t>Example</a:t>
            </a:r>
            <a:r>
              <a:rPr lang="en-US" sz="4000" dirty="0" smtClean="0">
                <a:latin typeface="Cambria" pitchFamily="18" charset="0"/>
              </a:rPr>
              <a:t> </a:t>
            </a:r>
            <a:endParaRPr lang="en-US" sz="4000" dirty="0">
              <a:latin typeface="Cambria" pitchFamily="18" charset="0"/>
            </a:endParaRPr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464526" y="1652587"/>
            <a:ext cx="814607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Calculate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conversion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time of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a 8-bit successive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approximation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A/D if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the clock rate is 2MHz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8-bit successive approximation A/D, the conversion time is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equal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16002"/>
              </p:ext>
            </p:extLst>
          </p:nvPr>
        </p:nvGraphicFramePr>
        <p:xfrm>
          <a:off x="2316163" y="4876800"/>
          <a:ext cx="44354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6" r:id="rId3" imgW="2120900" imgH="419100" progId="Equation.3">
                  <p:embed/>
                </p:oleObj>
              </mc:Choice>
              <mc:Fallback>
                <p:oleObj r:id="rId3" imgW="21209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6163" y="4876800"/>
                        <a:ext cx="4435475" cy="876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21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02920" y="609600"/>
            <a:ext cx="8153400" cy="990600"/>
          </a:xfrm>
          <a:solidFill>
            <a:schemeClr val="bg1"/>
          </a:solidFill>
        </p:spPr>
        <p:txBody>
          <a:bodyPr/>
          <a:lstStyle/>
          <a:p>
            <a:r>
              <a:rPr lang="en-US" b="1" dirty="0"/>
              <a:t>Analog–Digital Conversion</a:t>
            </a:r>
            <a:endParaRPr lang="en-US" b="1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612531" y="1981200"/>
            <a:ext cx="7769469" cy="4114800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Physical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processes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analog in nature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monitor and control a process, using a computer,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analog output of the sensor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need to be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converted into digital codes to be processed by the computer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digital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control signal generated by the computer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need to be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converted into analog to drive the  physical system.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dirty="0" smtClean="0"/>
              <a:t>Objectives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953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Recognize the relation between digital and analog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values analog-to-digital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(A/D) converters.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Explain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operation of two types of ADCs: 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Flash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Successive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approximation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558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A/D and D/A converters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257908" y="1936751"/>
            <a:ext cx="2206869" cy="3762375"/>
            <a:chOff x="162" y="1220"/>
            <a:chExt cx="1391" cy="2370"/>
          </a:xfrm>
        </p:grpSpPr>
        <p:sp>
          <p:nvSpPr>
            <p:cNvPr id="21581" name="Text Box 4"/>
            <p:cNvSpPr txBox="1">
              <a:spLocks noChangeArrowheads="1"/>
            </p:cNvSpPr>
            <p:nvPr/>
          </p:nvSpPr>
          <p:spPr bwMode="auto">
            <a:xfrm>
              <a:off x="416" y="3428"/>
              <a:ext cx="1137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b="1"/>
                <a:t>proportionality</a:t>
              </a:r>
            </a:p>
          </p:txBody>
        </p:sp>
        <p:sp>
          <p:nvSpPr>
            <p:cNvPr id="21582" name="Text Box 5"/>
            <p:cNvSpPr txBox="1">
              <a:spLocks noChangeArrowheads="1"/>
            </p:cNvSpPr>
            <p:nvPr/>
          </p:nvSpPr>
          <p:spPr bwMode="auto">
            <a:xfrm>
              <a:off x="162" y="1220"/>
              <a:ext cx="575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400">
                  <a:latin typeface="Arial" pitchFamily="34" charset="0"/>
                </a:rPr>
                <a:t>V</a:t>
              </a:r>
              <a:r>
                <a:rPr lang="en-US" sz="1400" baseline="-25000">
                  <a:latin typeface="Arial" pitchFamily="34" charset="0"/>
                </a:rPr>
                <a:t>max </a:t>
              </a:r>
              <a:r>
                <a:rPr lang="en-US" sz="1200"/>
                <a:t>= 7.5V</a:t>
              </a:r>
              <a:endParaRPr lang="en-US" sz="1200" baseline="-25000"/>
            </a:p>
          </p:txBody>
        </p:sp>
        <p:sp>
          <p:nvSpPr>
            <p:cNvPr id="21583" name="Text Box 6"/>
            <p:cNvSpPr txBox="1">
              <a:spLocks noChangeArrowheads="1"/>
            </p:cNvSpPr>
            <p:nvPr/>
          </p:nvSpPr>
          <p:spPr bwMode="auto">
            <a:xfrm>
              <a:off x="458" y="3127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0V</a:t>
              </a:r>
              <a:endParaRPr lang="en-US" sz="1200" baseline="-25000"/>
            </a:p>
          </p:txBody>
        </p:sp>
        <p:sp>
          <p:nvSpPr>
            <p:cNvPr id="21584" name="Line 7"/>
            <p:cNvSpPr>
              <a:spLocks noChangeShapeType="1"/>
            </p:cNvSpPr>
            <p:nvPr/>
          </p:nvSpPr>
          <p:spPr bwMode="auto">
            <a:xfrm flipH="1">
              <a:off x="960" y="1261"/>
              <a:ext cx="0" cy="19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85" name="Line 8"/>
            <p:cNvSpPr>
              <a:spLocks noChangeShapeType="1"/>
            </p:cNvSpPr>
            <p:nvPr/>
          </p:nvSpPr>
          <p:spPr bwMode="auto">
            <a:xfrm>
              <a:off x="809" y="1302"/>
              <a:ext cx="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86" name="Line 9"/>
            <p:cNvSpPr>
              <a:spLocks noChangeShapeType="1"/>
            </p:cNvSpPr>
            <p:nvPr/>
          </p:nvSpPr>
          <p:spPr bwMode="auto">
            <a:xfrm>
              <a:off x="804" y="1429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87" name="Line 10"/>
            <p:cNvSpPr>
              <a:spLocks noChangeShapeType="1"/>
            </p:cNvSpPr>
            <p:nvPr/>
          </p:nvSpPr>
          <p:spPr bwMode="auto">
            <a:xfrm>
              <a:off x="804" y="1556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88" name="Line 11"/>
            <p:cNvSpPr>
              <a:spLocks noChangeShapeType="1"/>
            </p:cNvSpPr>
            <p:nvPr/>
          </p:nvSpPr>
          <p:spPr bwMode="auto">
            <a:xfrm>
              <a:off x="804" y="1683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89" name="Line 12"/>
            <p:cNvSpPr>
              <a:spLocks noChangeShapeType="1"/>
            </p:cNvSpPr>
            <p:nvPr/>
          </p:nvSpPr>
          <p:spPr bwMode="auto">
            <a:xfrm>
              <a:off x="804" y="1810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90" name="Line 13"/>
            <p:cNvSpPr>
              <a:spLocks noChangeShapeType="1"/>
            </p:cNvSpPr>
            <p:nvPr/>
          </p:nvSpPr>
          <p:spPr bwMode="auto">
            <a:xfrm>
              <a:off x="804" y="1938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91" name="Line 14"/>
            <p:cNvSpPr>
              <a:spLocks noChangeShapeType="1"/>
            </p:cNvSpPr>
            <p:nvPr/>
          </p:nvSpPr>
          <p:spPr bwMode="auto">
            <a:xfrm>
              <a:off x="804" y="2064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92" name="Line 15"/>
            <p:cNvSpPr>
              <a:spLocks noChangeShapeType="1"/>
            </p:cNvSpPr>
            <p:nvPr/>
          </p:nvSpPr>
          <p:spPr bwMode="auto">
            <a:xfrm>
              <a:off x="804" y="2192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93" name="Line 16"/>
            <p:cNvSpPr>
              <a:spLocks noChangeShapeType="1"/>
            </p:cNvSpPr>
            <p:nvPr/>
          </p:nvSpPr>
          <p:spPr bwMode="auto">
            <a:xfrm>
              <a:off x="804" y="2319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94" name="Line 17"/>
            <p:cNvSpPr>
              <a:spLocks noChangeShapeType="1"/>
            </p:cNvSpPr>
            <p:nvPr/>
          </p:nvSpPr>
          <p:spPr bwMode="auto">
            <a:xfrm>
              <a:off x="804" y="2446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95" name="Line 18"/>
            <p:cNvSpPr>
              <a:spLocks noChangeShapeType="1"/>
            </p:cNvSpPr>
            <p:nvPr/>
          </p:nvSpPr>
          <p:spPr bwMode="auto">
            <a:xfrm>
              <a:off x="804" y="2573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96" name="Line 19"/>
            <p:cNvSpPr>
              <a:spLocks noChangeShapeType="1"/>
            </p:cNvSpPr>
            <p:nvPr/>
          </p:nvSpPr>
          <p:spPr bwMode="auto">
            <a:xfrm>
              <a:off x="804" y="2700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97" name="Line 20"/>
            <p:cNvSpPr>
              <a:spLocks noChangeShapeType="1"/>
            </p:cNvSpPr>
            <p:nvPr/>
          </p:nvSpPr>
          <p:spPr bwMode="auto">
            <a:xfrm>
              <a:off x="804" y="2827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98" name="Line 21"/>
            <p:cNvSpPr>
              <a:spLocks noChangeShapeType="1"/>
            </p:cNvSpPr>
            <p:nvPr/>
          </p:nvSpPr>
          <p:spPr bwMode="auto">
            <a:xfrm>
              <a:off x="804" y="2954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99" name="Line 22"/>
            <p:cNvSpPr>
              <a:spLocks noChangeShapeType="1"/>
            </p:cNvSpPr>
            <p:nvPr/>
          </p:nvSpPr>
          <p:spPr bwMode="auto">
            <a:xfrm>
              <a:off x="804" y="3082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600" name="Line 23"/>
            <p:cNvSpPr>
              <a:spLocks noChangeShapeType="1"/>
            </p:cNvSpPr>
            <p:nvPr/>
          </p:nvSpPr>
          <p:spPr bwMode="auto">
            <a:xfrm>
              <a:off x="804" y="3209"/>
              <a:ext cx="3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601" name="Text Box 24"/>
            <p:cNvSpPr txBox="1">
              <a:spLocks noChangeArrowheads="1"/>
            </p:cNvSpPr>
            <p:nvPr/>
          </p:nvSpPr>
          <p:spPr bwMode="auto">
            <a:xfrm>
              <a:off x="1161" y="1221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1111</a:t>
              </a:r>
              <a:endParaRPr lang="en-US" sz="1200" baseline="-25000"/>
            </a:p>
          </p:txBody>
        </p:sp>
        <p:sp>
          <p:nvSpPr>
            <p:cNvPr id="21602" name="Text Box 25"/>
            <p:cNvSpPr txBox="1">
              <a:spLocks noChangeArrowheads="1"/>
            </p:cNvSpPr>
            <p:nvPr/>
          </p:nvSpPr>
          <p:spPr bwMode="auto">
            <a:xfrm>
              <a:off x="1161" y="1350"/>
              <a:ext cx="279" cy="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1110</a:t>
              </a:r>
              <a:endParaRPr lang="en-US" sz="1200" baseline="-25000"/>
            </a:p>
          </p:txBody>
        </p:sp>
        <p:sp>
          <p:nvSpPr>
            <p:cNvPr id="21603" name="Text Box 26"/>
            <p:cNvSpPr txBox="1">
              <a:spLocks noChangeArrowheads="1"/>
            </p:cNvSpPr>
            <p:nvPr/>
          </p:nvSpPr>
          <p:spPr bwMode="auto">
            <a:xfrm>
              <a:off x="1161" y="3168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0000</a:t>
              </a:r>
              <a:endParaRPr lang="en-US" sz="1200" baseline="-25000"/>
            </a:p>
          </p:txBody>
        </p:sp>
        <p:sp>
          <p:nvSpPr>
            <p:cNvPr id="21604" name="Text Box 27"/>
            <p:cNvSpPr txBox="1">
              <a:spLocks noChangeArrowheads="1"/>
            </p:cNvSpPr>
            <p:nvPr/>
          </p:nvSpPr>
          <p:spPr bwMode="auto">
            <a:xfrm>
              <a:off x="1161" y="2908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0010</a:t>
              </a:r>
              <a:endParaRPr lang="en-US" sz="1200" baseline="-25000"/>
            </a:p>
          </p:txBody>
        </p:sp>
        <p:sp>
          <p:nvSpPr>
            <p:cNvPr id="21605" name="Text Box 28"/>
            <p:cNvSpPr txBox="1">
              <a:spLocks noChangeArrowheads="1"/>
            </p:cNvSpPr>
            <p:nvPr/>
          </p:nvSpPr>
          <p:spPr bwMode="auto">
            <a:xfrm>
              <a:off x="1161" y="2648"/>
              <a:ext cx="279" cy="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0100</a:t>
              </a:r>
              <a:endParaRPr lang="en-US" sz="1200" baseline="-25000"/>
            </a:p>
          </p:txBody>
        </p:sp>
        <p:sp>
          <p:nvSpPr>
            <p:cNvPr id="21606" name="Text Box 29"/>
            <p:cNvSpPr txBox="1">
              <a:spLocks noChangeArrowheads="1"/>
            </p:cNvSpPr>
            <p:nvPr/>
          </p:nvSpPr>
          <p:spPr bwMode="auto">
            <a:xfrm>
              <a:off x="1161" y="2389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0110</a:t>
              </a:r>
              <a:endParaRPr lang="en-US" sz="1200" baseline="-25000"/>
            </a:p>
          </p:txBody>
        </p:sp>
        <p:sp>
          <p:nvSpPr>
            <p:cNvPr id="21607" name="Text Box 30"/>
            <p:cNvSpPr txBox="1">
              <a:spLocks noChangeArrowheads="1"/>
            </p:cNvSpPr>
            <p:nvPr/>
          </p:nvSpPr>
          <p:spPr bwMode="auto">
            <a:xfrm>
              <a:off x="1161" y="2129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1000</a:t>
              </a:r>
              <a:endParaRPr lang="en-US" sz="1200" baseline="-25000"/>
            </a:p>
          </p:txBody>
        </p:sp>
        <p:sp>
          <p:nvSpPr>
            <p:cNvPr id="21608" name="Text Box 31"/>
            <p:cNvSpPr txBox="1">
              <a:spLocks noChangeArrowheads="1"/>
            </p:cNvSpPr>
            <p:nvPr/>
          </p:nvSpPr>
          <p:spPr bwMode="auto">
            <a:xfrm>
              <a:off x="1161" y="1869"/>
              <a:ext cx="279" cy="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1010</a:t>
              </a:r>
              <a:endParaRPr lang="en-US" sz="1200" baseline="-25000"/>
            </a:p>
          </p:txBody>
        </p:sp>
        <p:sp>
          <p:nvSpPr>
            <p:cNvPr id="21609" name="Text Box 32"/>
            <p:cNvSpPr txBox="1">
              <a:spLocks noChangeArrowheads="1"/>
            </p:cNvSpPr>
            <p:nvPr/>
          </p:nvSpPr>
          <p:spPr bwMode="auto">
            <a:xfrm>
              <a:off x="1161" y="1610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1100</a:t>
              </a:r>
              <a:endParaRPr lang="en-US" sz="1200" baseline="-25000"/>
            </a:p>
          </p:txBody>
        </p:sp>
        <p:sp>
          <p:nvSpPr>
            <p:cNvPr id="21610" name="Text Box 33"/>
            <p:cNvSpPr txBox="1">
              <a:spLocks noChangeArrowheads="1"/>
            </p:cNvSpPr>
            <p:nvPr/>
          </p:nvSpPr>
          <p:spPr bwMode="auto">
            <a:xfrm>
              <a:off x="1161" y="3038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0001</a:t>
              </a:r>
              <a:endParaRPr lang="en-US" sz="1200" baseline="-25000"/>
            </a:p>
          </p:txBody>
        </p:sp>
        <p:sp>
          <p:nvSpPr>
            <p:cNvPr id="21611" name="Text Box 34"/>
            <p:cNvSpPr txBox="1">
              <a:spLocks noChangeArrowheads="1"/>
            </p:cNvSpPr>
            <p:nvPr/>
          </p:nvSpPr>
          <p:spPr bwMode="auto">
            <a:xfrm>
              <a:off x="1161" y="2778"/>
              <a:ext cx="279" cy="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0011</a:t>
              </a:r>
              <a:endParaRPr lang="en-US" sz="1200" baseline="-25000"/>
            </a:p>
          </p:txBody>
        </p:sp>
        <p:sp>
          <p:nvSpPr>
            <p:cNvPr id="21612" name="Text Box 35"/>
            <p:cNvSpPr txBox="1">
              <a:spLocks noChangeArrowheads="1"/>
            </p:cNvSpPr>
            <p:nvPr/>
          </p:nvSpPr>
          <p:spPr bwMode="auto">
            <a:xfrm>
              <a:off x="1161" y="2519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0101</a:t>
              </a:r>
              <a:endParaRPr lang="en-US" sz="1200" baseline="-25000"/>
            </a:p>
          </p:txBody>
        </p:sp>
        <p:sp>
          <p:nvSpPr>
            <p:cNvPr id="21613" name="Text Box 36"/>
            <p:cNvSpPr txBox="1">
              <a:spLocks noChangeArrowheads="1"/>
            </p:cNvSpPr>
            <p:nvPr/>
          </p:nvSpPr>
          <p:spPr bwMode="auto">
            <a:xfrm>
              <a:off x="1161" y="2259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0111</a:t>
              </a:r>
              <a:endParaRPr lang="en-US" sz="1200" baseline="-25000"/>
            </a:p>
          </p:txBody>
        </p:sp>
        <p:sp>
          <p:nvSpPr>
            <p:cNvPr id="21614" name="Text Box 37"/>
            <p:cNvSpPr txBox="1">
              <a:spLocks noChangeArrowheads="1"/>
            </p:cNvSpPr>
            <p:nvPr/>
          </p:nvSpPr>
          <p:spPr bwMode="auto">
            <a:xfrm>
              <a:off x="1161" y="2000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1001</a:t>
              </a:r>
              <a:endParaRPr lang="en-US" sz="1200" baseline="-25000"/>
            </a:p>
          </p:txBody>
        </p:sp>
        <p:sp>
          <p:nvSpPr>
            <p:cNvPr id="21615" name="Text Box 38"/>
            <p:cNvSpPr txBox="1">
              <a:spLocks noChangeArrowheads="1"/>
            </p:cNvSpPr>
            <p:nvPr/>
          </p:nvSpPr>
          <p:spPr bwMode="auto">
            <a:xfrm>
              <a:off x="1161" y="1740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1011</a:t>
              </a:r>
              <a:endParaRPr lang="en-US" sz="1200" baseline="-25000"/>
            </a:p>
          </p:txBody>
        </p:sp>
        <p:sp>
          <p:nvSpPr>
            <p:cNvPr id="21616" name="Text Box 39"/>
            <p:cNvSpPr txBox="1">
              <a:spLocks noChangeArrowheads="1"/>
            </p:cNvSpPr>
            <p:nvPr/>
          </p:nvSpPr>
          <p:spPr bwMode="auto">
            <a:xfrm>
              <a:off x="1161" y="1480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200"/>
                <a:t>1101</a:t>
              </a:r>
              <a:endParaRPr lang="en-US" sz="1200" baseline="-25000"/>
            </a:p>
          </p:txBody>
        </p:sp>
        <p:sp>
          <p:nvSpPr>
            <p:cNvPr id="21617" name="Text Box 40"/>
            <p:cNvSpPr txBox="1">
              <a:spLocks noChangeArrowheads="1"/>
            </p:cNvSpPr>
            <p:nvPr/>
          </p:nvSpPr>
          <p:spPr bwMode="auto">
            <a:xfrm>
              <a:off x="458" y="3006"/>
              <a:ext cx="27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0.5V</a:t>
              </a:r>
              <a:endParaRPr lang="en-US" sz="1200" baseline="-25000"/>
            </a:p>
          </p:txBody>
        </p:sp>
        <p:sp>
          <p:nvSpPr>
            <p:cNvPr id="21618" name="Text Box 41"/>
            <p:cNvSpPr txBox="1">
              <a:spLocks noChangeArrowheads="1"/>
            </p:cNvSpPr>
            <p:nvPr/>
          </p:nvSpPr>
          <p:spPr bwMode="auto">
            <a:xfrm>
              <a:off x="458" y="2884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1.0V</a:t>
              </a:r>
              <a:endParaRPr lang="en-US" sz="1200" baseline="-25000"/>
            </a:p>
          </p:txBody>
        </p:sp>
        <p:sp>
          <p:nvSpPr>
            <p:cNvPr id="21619" name="Text Box 42"/>
            <p:cNvSpPr txBox="1">
              <a:spLocks noChangeArrowheads="1"/>
            </p:cNvSpPr>
            <p:nvPr/>
          </p:nvSpPr>
          <p:spPr bwMode="auto">
            <a:xfrm>
              <a:off x="458" y="2762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1.5V</a:t>
              </a:r>
              <a:endParaRPr lang="en-US" sz="1200" baseline="-25000"/>
            </a:p>
          </p:txBody>
        </p:sp>
        <p:sp>
          <p:nvSpPr>
            <p:cNvPr id="21620" name="Text Box 43"/>
            <p:cNvSpPr txBox="1">
              <a:spLocks noChangeArrowheads="1"/>
            </p:cNvSpPr>
            <p:nvPr/>
          </p:nvSpPr>
          <p:spPr bwMode="auto">
            <a:xfrm>
              <a:off x="458" y="2640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2.0V</a:t>
              </a:r>
              <a:endParaRPr lang="en-US" sz="1200" baseline="-25000"/>
            </a:p>
          </p:txBody>
        </p:sp>
        <p:sp>
          <p:nvSpPr>
            <p:cNvPr id="21621" name="Text Box 44"/>
            <p:cNvSpPr txBox="1">
              <a:spLocks noChangeArrowheads="1"/>
            </p:cNvSpPr>
            <p:nvPr/>
          </p:nvSpPr>
          <p:spPr bwMode="auto">
            <a:xfrm>
              <a:off x="458" y="2519"/>
              <a:ext cx="27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2.5V</a:t>
              </a:r>
              <a:endParaRPr lang="en-US" sz="1200" baseline="-25000"/>
            </a:p>
          </p:txBody>
        </p:sp>
        <p:sp>
          <p:nvSpPr>
            <p:cNvPr id="21622" name="Text Box 45"/>
            <p:cNvSpPr txBox="1">
              <a:spLocks noChangeArrowheads="1"/>
            </p:cNvSpPr>
            <p:nvPr/>
          </p:nvSpPr>
          <p:spPr bwMode="auto">
            <a:xfrm>
              <a:off x="458" y="2397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3.0V</a:t>
              </a:r>
              <a:endParaRPr lang="en-US" sz="1200" baseline="-25000"/>
            </a:p>
          </p:txBody>
        </p:sp>
        <p:sp>
          <p:nvSpPr>
            <p:cNvPr id="21623" name="Text Box 46"/>
            <p:cNvSpPr txBox="1">
              <a:spLocks noChangeArrowheads="1"/>
            </p:cNvSpPr>
            <p:nvPr/>
          </p:nvSpPr>
          <p:spPr bwMode="auto">
            <a:xfrm>
              <a:off x="458" y="2235"/>
              <a:ext cx="27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3.5V</a:t>
              </a:r>
              <a:endParaRPr lang="en-US" sz="1200" baseline="-25000"/>
            </a:p>
          </p:txBody>
        </p:sp>
        <p:sp>
          <p:nvSpPr>
            <p:cNvPr id="21624" name="Text Box 47"/>
            <p:cNvSpPr txBox="1">
              <a:spLocks noChangeArrowheads="1"/>
            </p:cNvSpPr>
            <p:nvPr/>
          </p:nvSpPr>
          <p:spPr bwMode="auto">
            <a:xfrm>
              <a:off x="458" y="2113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4.0V</a:t>
              </a:r>
              <a:endParaRPr lang="en-US" sz="1200" baseline="-25000"/>
            </a:p>
          </p:txBody>
        </p:sp>
        <p:sp>
          <p:nvSpPr>
            <p:cNvPr id="21625" name="Text Box 48"/>
            <p:cNvSpPr txBox="1">
              <a:spLocks noChangeArrowheads="1"/>
            </p:cNvSpPr>
            <p:nvPr/>
          </p:nvSpPr>
          <p:spPr bwMode="auto">
            <a:xfrm>
              <a:off x="458" y="1991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4.5V</a:t>
              </a:r>
              <a:endParaRPr lang="en-US" sz="1200" baseline="-25000"/>
            </a:p>
          </p:txBody>
        </p:sp>
        <p:sp>
          <p:nvSpPr>
            <p:cNvPr id="21626" name="Text Box 49"/>
            <p:cNvSpPr txBox="1">
              <a:spLocks noChangeArrowheads="1"/>
            </p:cNvSpPr>
            <p:nvPr/>
          </p:nvSpPr>
          <p:spPr bwMode="auto">
            <a:xfrm>
              <a:off x="458" y="1869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5.0V</a:t>
              </a:r>
              <a:endParaRPr lang="en-US" sz="1200" baseline="-25000"/>
            </a:p>
          </p:txBody>
        </p:sp>
        <p:sp>
          <p:nvSpPr>
            <p:cNvPr id="21627" name="Text Box 50"/>
            <p:cNvSpPr txBox="1">
              <a:spLocks noChangeArrowheads="1"/>
            </p:cNvSpPr>
            <p:nvPr/>
          </p:nvSpPr>
          <p:spPr bwMode="auto">
            <a:xfrm>
              <a:off x="458" y="1707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5.5V</a:t>
              </a:r>
              <a:endParaRPr lang="en-US" sz="1200" baseline="-25000"/>
            </a:p>
          </p:txBody>
        </p:sp>
        <p:sp>
          <p:nvSpPr>
            <p:cNvPr id="21628" name="Text Box 51"/>
            <p:cNvSpPr txBox="1">
              <a:spLocks noChangeArrowheads="1"/>
            </p:cNvSpPr>
            <p:nvPr/>
          </p:nvSpPr>
          <p:spPr bwMode="auto">
            <a:xfrm>
              <a:off x="458" y="1585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6.0V</a:t>
              </a:r>
              <a:endParaRPr lang="en-US" sz="1200" baseline="-25000"/>
            </a:p>
          </p:txBody>
        </p:sp>
        <p:sp>
          <p:nvSpPr>
            <p:cNvPr id="21629" name="Text Box 52"/>
            <p:cNvSpPr txBox="1">
              <a:spLocks noChangeArrowheads="1"/>
            </p:cNvSpPr>
            <p:nvPr/>
          </p:nvSpPr>
          <p:spPr bwMode="auto">
            <a:xfrm>
              <a:off x="458" y="1463"/>
              <a:ext cx="279" cy="1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6.5V</a:t>
              </a:r>
              <a:endParaRPr lang="en-US" sz="1200" baseline="-25000"/>
            </a:p>
          </p:txBody>
        </p:sp>
        <p:sp>
          <p:nvSpPr>
            <p:cNvPr id="21630" name="Text Box 53"/>
            <p:cNvSpPr txBox="1">
              <a:spLocks noChangeArrowheads="1"/>
            </p:cNvSpPr>
            <p:nvPr/>
          </p:nvSpPr>
          <p:spPr bwMode="auto">
            <a:xfrm>
              <a:off x="458" y="1342"/>
              <a:ext cx="279" cy="1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7.0V</a:t>
              </a:r>
              <a:endParaRPr lang="en-US" sz="1200" baseline="-25000"/>
            </a:p>
          </p:txBody>
        </p:sp>
      </p:grpSp>
      <p:grpSp>
        <p:nvGrpSpPr>
          <p:cNvPr id="21508" name="Group 54"/>
          <p:cNvGrpSpPr>
            <a:grpSpLocks/>
          </p:cNvGrpSpPr>
          <p:nvPr/>
        </p:nvGrpSpPr>
        <p:grpSpPr bwMode="auto">
          <a:xfrm>
            <a:off x="2876551" y="1936751"/>
            <a:ext cx="2589334" cy="3762375"/>
            <a:chOff x="1812" y="1220"/>
            <a:chExt cx="1631" cy="2370"/>
          </a:xfrm>
        </p:grpSpPr>
        <p:sp>
          <p:nvSpPr>
            <p:cNvPr id="21550" name="Text Box 55"/>
            <p:cNvSpPr txBox="1">
              <a:spLocks noChangeArrowheads="1"/>
            </p:cNvSpPr>
            <p:nvPr/>
          </p:nvSpPr>
          <p:spPr bwMode="auto">
            <a:xfrm>
              <a:off x="2122" y="3400"/>
              <a:ext cx="123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b="1"/>
                <a:t>analog to digital</a:t>
              </a:r>
            </a:p>
          </p:txBody>
        </p:sp>
        <p:sp>
          <p:nvSpPr>
            <p:cNvPr id="21551" name="Text Box 56"/>
            <p:cNvSpPr txBox="1">
              <a:spLocks noChangeArrowheads="1"/>
            </p:cNvSpPr>
            <p:nvPr/>
          </p:nvSpPr>
          <p:spPr bwMode="auto">
            <a:xfrm>
              <a:off x="1857" y="1220"/>
              <a:ext cx="20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4</a:t>
              </a:r>
            </a:p>
          </p:txBody>
        </p:sp>
        <p:sp>
          <p:nvSpPr>
            <p:cNvPr id="21552" name="Text Box 57"/>
            <p:cNvSpPr txBox="1">
              <a:spLocks noChangeArrowheads="1"/>
            </p:cNvSpPr>
            <p:nvPr/>
          </p:nvSpPr>
          <p:spPr bwMode="auto">
            <a:xfrm>
              <a:off x="1857" y="1505"/>
              <a:ext cx="20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3</a:t>
              </a:r>
            </a:p>
          </p:txBody>
        </p:sp>
        <p:sp>
          <p:nvSpPr>
            <p:cNvPr id="21553" name="Text Box 58"/>
            <p:cNvSpPr txBox="1">
              <a:spLocks noChangeArrowheads="1"/>
            </p:cNvSpPr>
            <p:nvPr/>
          </p:nvSpPr>
          <p:spPr bwMode="auto">
            <a:xfrm>
              <a:off x="1857" y="1790"/>
              <a:ext cx="20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2</a:t>
              </a:r>
            </a:p>
          </p:txBody>
        </p:sp>
        <p:sp>
          <p:nvSpPr>
            <p:cNvPr id="21554" name="Text Box 59"/>
            <p:cNvSpPr txBox="1">
              <a:spLocks noChangeArrowheads="1"/>
            </p:cNvSpPr>
            <p:nvPr/>
          </p:nvSpPr>
          <p:spPr bwMode="auto">
            <a:xfrm>
              <a:off x="1857" y="2075"/>
              <a:ext cx="20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1</a:t>
              </a:r>
            </a:p>
          </p:txBody>
        </p:sp>
        <p:sp>
          <p:nvSpPr>
            <p:cNvPr id="21555" name="Line 60"/>
            <p:cNvSpPr>
              <a:spLocks noChangeShapeType="1"/>
            </p:cNvSpPr>
            <p:nvPr/>
          </p:nvSpPr>
          <p:spPr bwMode="auto">
            <a:xfrm>
              <a:off x="2081" y="1220"/>
              <a:ext cx="0" cy="1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56" name="Line 61"/>
            <p:cNvSpPr>
              <a:spLocks noChangeShapeType="1"/>
            </p:cNvSpPr>
            <p:nvPr/>
          </p:nvSpPr>
          <p:spPr bwMode="auto">
            <a:xfrm rot="5400000">
              <a:off x="2687" y="1754"/>
              <a:ext cx="0" cy="12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57" name="Freeform 62"/>
            <p:cNvSpPr>
              <a:spLocks/>
            </p:cNvSpPr>
            <p:nvPr/>
          </p:nvSpPr>
          <p:spPr bwMode="auto">
            <a:xfrm>
              <a:off x="2081" y="1238"/>
              <a:ext cx="1211" cy="932"/>
            </a:xfrm>
            <a:custGeom>
              <a:avLst/>
              <a:gdLst>
                <a:gd name="T0" fmla="*/ 0 w 1728"/>
                <a:gd name="T1" fmla="*/ 1 h 1412"/>
                <a:gd name="T2" fmla="*/ 1 w 1728"/>
                <a:gd name="T3" fmla="*/ 1 h 1412"/>
                <a:gd name="T4" fmla="*/ 1 w 1728"/>
                <a:gd name="T5" fmla="*/ 1 h 1412"/>
                <a:gd name="T6" fmla="*/ 1 w 1728"/>
                <a:gd name="T7" fmla="*/ 1 h 14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28" h="1412">
                  <a:moveTo>
                    <a:pt x="0" y="1412"/>
                  </a:moveTo>
                  <a:cubicBezTo>
                    <a:pt x="118" y="1201"/>
                    <a:pt x="528" y="288"/>
                    <a:pt x="708" y="144"/>
                  </a:cubicBezTo>
                  <a:cubicBezTo>
                    <a:pt x="888" y="0"/>
                    <a:pt x="910" y="433"/>
                    <a:pt x="1080" y="548"/>
                  </a:cubicBezTo>
                  <a:cubicBezTo>
                    <a:pt x="1250" y="663"/>
                    <a:pt x="1620" y="788"/>
                    <a:pt x="1728" y="836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58" name="Line 63"/>
            <p:cNvSpPr>
              <a:spLocks noChangeShapeType="1"/>
            </p:cNvSpPr>
            <p:nvPr/>
          </p:nvSpPr>
          <p:spPr bwMode="auto">
            <a:xfrm>
              <a:off x="2081" y="2170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59" name="Line 64"/>
            <p:cNvSpPr>
              <a:spLocks noChangeShapeType="1"/>
            </p:cNvSpPr>
            <p:nvPr/>
          </p:nvSpPr>
          <p:spPr bwMode="auto">
            <a:xfrm>
              <a:off x="2081" y="1885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60" name="Line 65"/>
            <p:cNvSpPr>
              <a:spLocks noChangeShapeType="1"/>
            </p:cNvSpPr>
            <p:nvPr/>
          </p:nvSpPr>
          <p:spPr bwMode="auto">
            <a:xfrm>
              <a:off x="2081" y="1600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61" name="Line 66"/>
            <p:cNvSpPr>
              <a:spLocks noChangeShapeType="1"/>
            </p:cNvSpPr>
            <p:nvPr/>
          </p:nvSpPr>
          <p:spPr bwMode="auto">
            <a:xfrm>
              <a:off x="2081" y="1315"/>
              <a:ext cx="12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62" name="Line 67"/>
            <p:cNvSpPr>
              <a:spLocks noChangeShapeType="1"/>
            </p:cNvSpPr>
            <p:nvPr/>
          </p:nvSpPr>
          <p:spPr bwMode="auto">
            <a:xfrm>
              <a:off x="2283" y="2265"/>
              <a:ext cx="0" cy="1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63" name="Line 68"/>
            <p:cNvSpPr>
              <a:spLocks noChangeShapeType="1"/>
            </p:cNvSpPr>
            <p:nvPr/>
          </p:nvSpPr>
          <p:spPr bwMode="auto">
            <a:xfrm>
              <a:off x="2535" y="2265"/>
              <a:ext cx="0" cy="1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64" name="Line 69"/>
            <p:cNvSpPr>
              <a:spLocks noChangeShapeType="1"/>
            </p:cNvSpPr>
            <p:nvPr/>
          </p:nvSpPr>
          <p:spPr bwMode="auto">
            <a:xfrm>
              <a:off x="2787" y="2265"/>
              <a:ext cx="0" cy="1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65" name="Line 70"/>
            <p:cNvSpPr>
              <a:spLocks noChangeShapeType="1"/>
            </p:cNvSpPr>
            <p:nvPr/>
          </p:nvSpPr>
          <p:spPr bwMode="auto">
            <a:xfrm>
              <a:off x="3039" y="2265"/>
              <a:ext cx="0" cy="1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66" name="Text Box 71"/>
            <p:cNvSpPr txBox="1">
              <a:spLocks noChangeArrowheads="1"/>
            </p:cNvSpPr>
            <p:nvPr/>
          </p:nvSpPr>
          <p:spPr bwMode="auto">
            <a:xfrm>
              <a:off x="2059" y="2455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t1</a:t>
              </a:r>
            </a:p>
          </p:txBody>
        </p:sp>
        <p:sp>
          <p:nvSpPr>
            <p:cNvPr id="21567" name="Text Box 72"/>
            <p:cNvSpPr txBox="1">
              <a:spLocks noChangeArrowheads="1"/>
            </p:cNvSpPr>
            <p:nvPr/>
          </p:nvSpPr>
          <p:spPr bwMode="auto">
            <a:xfrm>
              <a:off x="2283" y="2455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t2</a:t>
              </a:r>
            </a:p>
          </p:txBody>
        </p:sp>
        <p:sp>
          <p:nvSpPr>
            <p:cNvPr id="21568" name="Text Box 73"/>
            <p:cNvSpPr txBox="1">
              <a:spLocks noChangeArrowheads="1"/>
            </p:cNvSpPr>
            <p:nvPr/>
          </p:nvSpPr>
          <p:spPr bwMode="auto">
            <a:xfrm>
              <a:off x="2585" y="2455"/>
              <a:ext cx="354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t3</a:t>
              </a:r>
            </a:p>
          </p:txBody>
        </p:sp>
        <p:sp>
          <p:nvSpPr>
            <p:cNvPr id="21569" name="Text Box 74"/>
            <p:cNvSpPr txBox="1">
              <a:spLocks noChangeArrowheads="1"/>
            </p:cNvSpPr>
            <p:nvPr/>
          </p:nvSpPr>
          <p:spPr bwMode="auto">
            <a:xfrm>
              <a:off x="2888" y="2473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t4</a:t>
              </a:r>
            </a:p>
          </p:txBody>
        </p:sp>
        <p:sp>
          <p:nvSpPr>
            <p:cNvPr id="21570" name="Text Box 75"/>
            <p:cNvSpPr txBox="1">
              <a:spLocks noChangeArrowheads="1"/>
            </p:cNvSpPr>
            <p:nvPr/>
          </p:nvSpPr>
          <p:spPr bwMode="auto">
            <a:xfrm>
              <a:off x="1980" y="2626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0100</a:t>
              </a:r>
            </a:p>
          </p:txBody>
        </p:sp>
        <p:sp>
          <p:nvSpPr>
            <p:cNvPr id="21571" name="Text Box 76"/>
            <p:cNvSpPr txBox="1">
              <a:spLocks noChangeArrowheads="1"/>
            </p:cNvSpPr>
            <p:nvPr/>
          </p:nvSpPr>
          <p:spPr bwMode="auto">
            <a:xfrm>
              <a:off x="2283" y="2626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0110</a:t>
              </a:r>
            </a:p>
          </p:txBody>
        </p:sp>
        <p:sp>
          <p:nvSpPr>
            <p:cNvPr id="21572" name="Text Box 77"/>
            <p:cNvSpPr txBox="1">
              <a:spLocks noChangeArrowheads="1"/>
            </p:cNvSpPr>
            <p:nvPr/>
          </p:nvSpPr>
          <p:spPr bwMode="auto">
            <a:xfrm>
              <a:off x="2585" y="2626"/>
              <a:ext cx="354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0110</a:t>
              </a:r>
            </a:p>
          </p:txBody>
        </p:sp>
        <p:sp>
          <p:nvSpPr>
            <p:cNvPr id="21573" name="Text Box 78"/>
            <p:cNvSpPr txBox="1">
              <a:spLocks noChangeArrowheads="1"/>
            </p:cNvSpPr>
            <p:nvPr/>
          </p:nvSpPr>
          <p:spPr bwMode="auto">
            <a:xfrm>
              <a:off x="2888" y="2626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0101</a:t>
              </a:r>
            </a:p>
          </p:txBody>
        </p:sp>
        <p:sp>
          <p:nvSpPr>
            <p:cNvPr id="21574" name="Text Box 79"/>
            <p:cNvSpPr txBox="1">
              <a:spLocks noChangeArrowheads="1"/>
            </p:cNvSpPr>
            <p:nvPr/>
          </p:nvSpPr>
          <p:spPr bwMode="auto">
            <a:xfrm>
              <a:off x="3090" y="2378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time</a:t>
              </a:r>
            </a:p>
          </p:txBody>
        </p:sp>
        <p:sp>
          <p:nvSpPr>
            <p:cNvPr id="21575" name="Text Box 80"/>
            <p:cNvSpPr txBox="1">
              <a:spLocks noChangeArrowheads="1"/>
            </p:cNvSpPr>
            <p:nvPr/>
          </p:nvSpPr>
          <p:spPr bwMode="auto">
            <a:xfrm rot="-5400000">
              <a:off x="1390" y="1797"/>
              <a:ext cx="1007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analog input (V)</a:t>
              </a:r>
            </a:p>
          </p:txBody>
        </p:sp>
        <p:sp>
          <p:nvSpPr>
            <p:cNvPr id="21576" name="Text Box 81"/>
            <p:cNvSpPr txBox="1">
              <a:spLocks noChangeArrowheads="1"/>
            </p:cNvSpPr>
            <p:nvPr/>
          </p:nvSpPr>
          <p:spPr bwMode="auto">
            <a:xfrm>
              <a:off x="2038" y="2756"/>
              <a:ext cx="131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Digital output</a:t>
              </a:r>
            </a:p>
          </p:txBody>
        </p:sp>
        <p:sp>
          <p:nvSpPr>
            <p:cNvPr id="21577" name="Freeform 82"/>
            <p:cNvSpPr>
              <a:spLocks/>
            </p:cNvSpPr>
            <p:nvPr/>
          </p:nvSpPr>
          <p:spPr bwMode="auto">
            <a:xfrm>
              <a:off x="2283" y="1856"/>
              <a:ext cx="151" cy="760"/>
            </a:xfrm>
            <a:custGeom>
              <a:avLst/>
              <a:gdLst>
                <a:gd name="T0" fmla="*/ 0 w 216"/>
                <a:gd name="T1" fmla="*/ 0 h 1152"/>
                <a:gd name="T2" fmla="*/ 1 w 216"/>
                <a:gd name="T3" fmla="*/ 1 h 1152"/>
                <a:gd name="T4" fmla="*/ 0 w 216"/>
                <a:gd name="T5" fmla="*/ 1 h 1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" h="1152">
                  <a:moveTo>
                    <a:pt x="0" y="0"/>
                  </a:moveTo>
                  <a:cubicBezTo>
                    <a:pt x="108" y="156"/>
                    <a:pt x="216" y="312"/>
                    <a:pt x="216" y="504"/>
                  </a:cubicBezTo>
                  <a:cubicBezTo>
                    <a:pt x="216" y="696"/>
                    <a:pt x="108" y="924"/>
                    <a:pt x="0" y="1152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ysDot"/>
              <a:round/>
              <a:headEnd type="none" w="med" len="med"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78" name="Freeform 83"/>
            <p:cNvSpPr>
              <a:spLocks/>
            </p:cNvSpPr>
            <p:nvPr/>
          </p:nvSpPr>
          <p:spPr bwMode="auto">
            <a:xfrm>
              <a:off x="2434" y="1476"/>
              <a:ext cx="252" cy="1140"/>
            </a:xfrm>
            <a:custGeom>
              <a:avLst/>
              <a:gdLst>
                <a:gd name="T0" fmla="*/ 0 w 216"/>
                <a:gd name="T1" fmla="*/ 0 h 1152"/>
                <a:gd name="T2" fmla="*/ 7490 w 216"/>
                <a:gd name="T3" fmla="*/ 397 h 1152"/>
                <a:gd name="T4" fmla="*/ 0 w 216"/>
                <a:gd name="T5" fmla="*/ 905 h 1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" h="1152">
                  <a:moveTo>
                    <a:pt x="0" y="0"/>
                  </a:moveTo>
                  <a:cubicBezTo>
                    <a:pt x="108" y="156"/>
                    <a:pt x="216" y="312"/>
                    <a:pt x="216" y="504"/>
                  </a:cubicBezTo>
                  <a:cubicBezTo>
                    <a:pt x="216" y="696"/>
                    <a:pt x="108" y="924"/>
                    <a:pt x="0" y="1152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ysDot"/>
              <a:round/>
              <a:headEnd type="none" w="med" len="med"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79" name="Freeform 84"/>
            <p:cNvSpPr>
              <a:spLocks/>
            </p:cNvSpPr>
            <p:nvPr/>
          </p:nvSpPr>
          <p:spPr bwMode="auto">
            <a:xfrm>
              <a:off x="2787" y="1571"/>
              <a:ext cx="252" cy="1045"/>
            </a:xfrm>
            <a:custGeom>
              <a:avLst/>
              <a:gdLst>
                <a:gd name="T0" fmla="*/ 0 w 216"/>
                <a:gd name="T1" fmla="*/ 0 h 1152"/>
                <a:gd name="T2" fmla="*/ 7490 w 216"/>
                <a:gd name="T3" fmla="*/ 54 h 1152"/>
                <a:gd name="T4" fmla="*/ 0 w 216"/>
                <a:gd name="T5" fmla="*/ 122 h 1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" h="1152">
                  <a:moveTo>
                    <a:pt x="0" y="0"/>
                  </a:moveTo>
                  <a:cubicBezTo>
                    <a:pt x="108" y="156"/>
                    <a:pt x="216" y="312"/>
                    <a:pt x="216" y="504"/>
                  </a:cubicBezTo>
                  <a:cubicBezTo>
                    <a:pt x="216" y="696"/>
                    <a:pt x="108" y="924"/>
                    <a:pt x="0" y="1152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ysDot"/>
              <a:round/>
              <a:headEnd type="none" w="med" len="med"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80" name="Freeform 85"/>
            <p:cNvSpPr>
              <a:spLocks/>
            </p:cNvSpPr>
            <p:nvPr/>
          </p:nvSpPr>
          <p:spPr bwMode="auto">
            <a:xfrm>
              <a:off x="3140" y="1761"/>
              <a:ext cx="202" cy="855"/>
            </a:xfrm>
            <a:custGeom>
              <a:avLst/>
              <a:gdLst>
                <a:gd name="T0" fmla="*/ 0 w 216"/>
                <a:gd name="T1" fmla="*/ 0 h 1152"/>
                <a:gd name="T2" fmla="*/ 47 w 216"/>
                <a:gd name="T3" fmla="*/ 1 h 1152"/>
                <a:gd name="T4" fmla="*/ 0 w 216"/>
                <a:gd name="T5" fmla="*/ 1 h 1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" h="1152">
                  <a:moveTo>
                    <a:pt x="0" y="0"/>
                  </a:moveTo>
                  <a:cubicBezTo>
                    <a:pt x="108" y="156"/>
                    <a:pt x="216" y="312"/>
                    <a:pt x="216" y="504"/>
                  </a:cubicBezTo>
                  <a:cubicBezTo>
                    <a:pt x="216" y="696"/>
                    <a:pt x="108" y="924"/>
                    <a:pt x="0" y="1152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ysDot"/>
              <a:round/>
              <a:headEnd type="none" w="med" len="med"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</p:grpSp>
      <p:grpSp>
        <p:nvGrpSpPr>
          <p:cNvPr id="21509" name="Group 86"/>
          <p:cNvGrpSpPr>
            <a:grpSpLocks/>
          </p:cNvGrpSpPr>
          <p:nvPr/>
        </p:nvGrpSpPr>
        <p:grpSpPr bwMode="auto">
          <a:xfrm>
            <a:off x="5911362" y="1936751"/>
            <a:ext cx="2687515" cy="3762375"/>
            <a:chOff x="3724" y="1220"/>
            <a:chExt cx="1693" cy="2370"/>
          </a:xfrm>
        </p:grpSpPr>
        <p:sp>
          <p:nvSpPr>
            <p:cNvPr id="21512" name="Text Box 87"/>
            <p:cNvSpPr txBox="1">
              <a:spLocks noChangeArrowheads="1"/>
            </p:cNvSpPr>
            <p:nvPr/>
          </p:nvSpPr>
          <p:spPr bwMode="auto">
            <a:xfrm>
              <a:off x="3865" y="3400"/>
              <a:ext cx="1437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b="1"/>
                <a:t>digital to analog</a:t>
              </a:r>
            </a:p>
          </p:txBody>
        </p:sp>
        <p:sp>
          <p:nvSpPr>
            <p:cNvPr id="21513" name="Text Box 88"/>
            <p:cNvSpPr txBox="1">
              <a:spLocks noChangeArrowheads="1"/>
            </p:cNvSpPr>
            <p:nvPr/>
          </p:nvSpPr>
          <p:spPr bwMode="auto">
            <a:xfrm>
              <a:off x="3803" y="1220"/>
              <a:ext cx="20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4</a:t>
              </a:r>
            </a:p>
          </p:txBody>
        </p:sp>
        <p:sp>
          <p:nvSpPr>
            <p:cNvPr id="21514" name="Text Box 89"/>
            <p:cNvSpPr txBox="1">
              <a:spLocks noChangeArrowheads="1"/>
            </p:cNvSpPr>
            <p:nvPr/>
          </p:nvSpPr>
          <p:spPr bwMode="auto">
            <a:xfrm>
              <a:off x="3803" y="1505"/>
              <a:ext cx="20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3</a:t>
              </a:r>
            </a:p>
          </p:txBody>
        </p:sp>
        <p:sp>
          <p:nvSpPr>
            <p:cNvPr id="21515" name="Text Box 90"/>
            <p:cNvSpPr txBox="1">
              <a:spLocks noChangeArrowheads="1"/>
            </p:cNvSpPr>
            <p:nvPr/>
          </p:nvSpPr>
          <p:spPr bwMode="auto">
            <a:xfrm>
              <a:off x="3803" y="1790"/>
              <a:ext cx="20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2</a:t>
              </a:r>
            </a:p>
          </p:txBody>
        </p:sp>
        <p:sp>
          <p:nvSpPr>
            <p:cNvPr id="21516" name="Text Box 91"/>
            <p:cNvSpPr txBox="1">
              <a:spLocks noChangeArrowheads="1"/>
            </p:cNvSpPr>
            <p:nvPr/>
          </p:nvSpPr>
          <p:spPr bwMode="auto">
            <a:xfrm>
              <a:off x="3803" y="2075"/>
              <a:ext cx="20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1</a:t>
              </a:r>
            </a:p>
          </p:txBody>
        </p:sp>
        <p:sp>
          <p:nvSpPr>
            <p:cNvPr id="21517" name="Line 92"/>
            <p:cNvSpPr>
              <a:spLocks noChangeShapeType="1"/>
            </p:cNvSpPr>
            <p:nvPr/>
          </p:nvSpPr>
          <p:spPr bwMode="auto">
            <a:xfrm>
              <a:off x="4028" y="1220"/>
              <a:ext cx="0" cy="1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18" name="Line 93"/>
            <p:cNvSpPr>
              <a:spLocks noChangeShapeType="1"/>
            </p:cNvSpPr>
            <p:nvPr/>
          </p:nvSpPr>
          <p:spPr bwMode="auto">
            <a:xfrm rot="5400000">
              <a:off x="4633" y="1755"/>
              <a:ext cx="0" cy="1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19" name="Line 94"/>
            <p:cNvSpPr>
              <a:spLocks noChangeShapeType="1"/>
            </p:cNvSpPr>
            <p:nvPr/>
          </p:nvSpPr>
          <p:spPr bwMode="auto">
            <a:xfrm>
              <a:off x="4028" y="2170"/>
              <a:ext cx="12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20" name="Line 95"/>
            <p:cNvSpPr>
              <a:spLocks noChangeShapeType="1"/>
            </p:cNvSpPr>
            <p:nvPr/>
          </p:nvSpPr>
          <p:spPr bwMode="auto">
            <a:xfrm>
              <a:off x="4028" y="1885"/>
              <a:ext cx="12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21" name="Line 96"/>
            <p:cNvSpPr>
              <a:spLocks noChangeShapeType="1"/>
            </p:cNvSpPr>
            <p:nvPr/>
          </p:nvSpPr>
          <p:spPr bwMode="auto">
            <a:xfrm>
              <a:off x="4028" y="1600"/>
              <a:ext cx="12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22" name="Line 97"/>
            <p:cNvSpPr>
              <a:spLocks noChangeShapeType="1"/>
            </p:cNvSpPr>
            <p:nvPr/>
          </p:nvSpPr>
          <p:spPr bwMode="auto">
            <a:xfrm>
              <a:off x="4028" y="1315"/>
              <a:ext cx="12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23" name="Line 98"/>
            <p:cNvSpPr>
              <a:spLocks noChangeShapeType="1"/>
            </p:cNvSpPr>
            <p:nvPr/>
          </p:nvSpPr>
          <p:spPr bwMode="auto">
            <a:xfrm>
              <a:off x="4229" y="2265"/>
              <a:ext cx="0" cy="1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24" name="Line 99"/>
            <p:cNvSpPr>
              <a:spLocks noChangeShapeType="1"/>
            </p:cNvSpPr>
            <p:nvPr/>
          </p:nvSpPr>
          <p:spPr bwMode="auto">
            <a:xfrm>
              <a:off x="4481" y="2265"/>
              <a:ext cx="0" cy="1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25" name="Line 100"/>
            <p:cNvSpPr>
              <a:spLocks noChangeShapeType="1"/>
            </p:cNvSpPr>
            <p:nvPr/>
          </p:nvSpPr>
          <p:spPr bwMode="auto">
            <a:xfrm>
              <a:off x="4733" y="2265"/>
              <a:ext cx="0" cy="1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26" name="Line 101"/>
            <p:cNvSpPr>
              <a:spLocks noChangeShapeType="1"/>
            </p:cNvSpPr>
            <p:nvPr/>
          </p:nvSpPr>
          <p:spPr bwMode="auto">
            <a:xfrm>
              <a:off x="4986" y="2265"/>
              <a:ext cx="0" cy="1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27" name="Line 102"/>
            <p:cNvSpPr>
              <a:spLocks noChangeShapeType="1"/>
            </p:cNvSpPr>
            <p:nvPr/>
          </p:nvSpPr>
          <p:spPr bwMode="auto">
            <a:xfrm flipV="1">
              <a:off x="4229" y="1885"/>
              <a:ext cx="0" cy="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28" name="Line 103"/>
            <p:cNvSpPr>
              <a:spLocks noChangeShapeType="1"/>
            </p:cNvSpPr>
            <p:nvPr/>
          </p:nvSpPr>
          <p:spPr bwMode="auto">
            <a:xfrm>
              <a:off x="4229" y="1885"/>
              <a:ext cx="2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29" name="Line 104"/>
            <p:cNvSpPr>
              <a:spLocks noChangeShapeType="1"/>
            </p:cNvSpPr>
            <p:nvPr/>
          </p:nvSpPr>
          <p:spPr bwMode="auto">
            <a:xfrm flipV="1">
              <a:off x="4481" y="1315"/>
              <a:ext cx="0" cy="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30" name="Line 105"/>
            <p:cNvSpPr>
              <a:spLocks noChangeShapeType="1"/>
            </p:cNvSpPr>
            <p:nvPr/>
          </p:nvSpPr>
          <p:spPr bwMode="auto">
            <a:xfrm>
              <a:off x="4481" y="1315"/>
              <a:ext cx="25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31" name="Line 106"/>
            <p:cNvSpPr>
              <a:spLocks noChangeShapeType="1"/>
            </p:cNvSpPr>
            <p:nvPr/>
          </p:nvSpPr>
          <p:spPr bwMode="auto">
            <a:xfrm>
              <a:off x="4733" y="1315"/>
              <a:ext cx="0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32" name="Line 107"/>
            <p:cNvSpPr>
              <a:spLocks noChangeShapeType="1"/>
            </p:cNvSpPr>
            <p:nvPr/>
          </p:nvSpPr>
          <p:spPr bwMode="auto">
            <a:xfrm>
              <a:off x="4733" y="1600"/>
              <a:ext cx="25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33" name="Line 108"/>
            <p:cNvSpPr>
              <a:spLocks noChangeShapeType="1"/>
            </p:cNvSpPr>
            <p:nvPr/>
          </p:nvSpPr>
          <p:spPr bwMode="auto">
            <a:xfrm>
              <a:off x="4986" y="1600"/>
              <a:ext cx="0" cy="1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34" name="Line 109"/>
            <p:cNvSpPr>
              <a:spLocks noChangeShapeType="1"/>
            </p:cNvSpPr>
            <p:nvPr/>
          </p:nvSpPr>
          <p:spPr bwMode="auto">
            <a:xfrm>
              <a:off x="4986" y="1742"/>
              <a:ext cx="2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35" name="Text Box 110"/>
            <p:cNvSpPr txBox="1">
              <a:spLocks noChangeArrowheads="1"/>
            </p:cNvSpPr>
            <p:nvPr/>
          </p:nvSpPr>
          <p:spPr bwMode="auto">
            <a:xfrm>
              <a:off x="3927" y="2627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0100</a:t>
              </a:r>
            </a:p>
          </p:txBody>
        </p:sp>
        <p:sp>
          <p:nvSpPr>
            <p:cNvPr id="21536" name="Text Box 111"/>
            <p:cNvSpPr txBox="1">
              <a:spLocks noChangeArrowheads="1"/>
            </p:cNvSpPr>
            <p:nvPr/>
          </p:nvSpPr>
          <p:spPr bwMode="auto">
            <a:xfrm>
              <a:off x="4229" y="2627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1000</a:t>
              </a:r>
            </a:p>
          </p:txBody>
        </p:sp>
        <p:sp>
          <p:nvSpPr>
            <p:cNvPr id="21537" name="Text Box 112"/>
            <p:cNvSpPr txBox="1">
              <a:spLocks noChangeArrowheads="1"/>
            </p:cNvSpPr>
            <p:nvPr/>
          </p:nvSpPr>
          <p:spPr bwMode="auto">
            <a:xfrm>
              <a:off x="4532" y="2627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0110</a:t>
              </a:r>
            </a:p>
          </p:txBody>
        </p:sp>
        <p:sp>
          <p:nvSpPr>
            <p:cNvPr id="21538" name="Text Box 113"/>
            <p:cNvSpPr txBox="1">
              <a:spLocks noChangeArrowheads="1"/>
            </p:cNvSpPr>
            <p:nvPr/>
          </p:nvSpPr>
          <p:spPr bwMode="auto">
            <a:xfrm>
              <a:off x="4834" y="2627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sz="1200"/>
                <a:t>0101</a:t>
              </a:r>
            </a:p>
          </p:txBody>
        </p:sp>
        <p:sp>
          <p:nvSpPr>
            <p:cNvPr id="21539" name="Text Box 114"/>
            <p:cNvSpPr txBox="1">
              <a:spLocks noChangeArrowheads="1"/>
            </p:cNvSpPr>
            <p:nvPr/>
          </p:nvSpPr>
          <p:spPr bwMode="auto">
            <a:xfrm>
              <a:off x="4005" y="2436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t1</a:t>
              </a:r>
            </a:p>
          </p:txBody>
        </p:sp>
        <p:sp>
          <p:nvSpPr>
            <p:cNvPr id="21540" name="Text Box 115"/>
            <p:cNvSpPr txBox="1">
              <a:spLocks noChangeArrowheads="1"/>
            </p:cNvSpPr>
            <p:nvPr/>
          </p:nvSpPr>
          <p:spPr bwMode="auto">
            <a:xfrm>
              <a:off x="4280" y="2436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t2</a:t>
              </a:r>
            </a:p>
          </p:txBody>
        </p:sp>
        <p:sp>
          <p:nvSpPr>
            <p:cNvPr id="21541" name="Text Box 116"/>
            <p:cNvSpPr txBox="1">
              <a:spLocks noChangeArrowheads="1"/>
            </p:cNvSpPr>
            <p:nvPr/>
          </p:nvSpPr>
          <p:spPr bwMode="auto">
            <a:xfrm>
              <a:off x="4582" y="2436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t3</a:t>
              </a:r>
            </a:p>
          </p:txBody>
        </p:sp>
        <p:sp>
          <p:nvSpPr>
            <p:cNvPr id="21542" name="Text Box 117"/>
            <p:cNvSpPr txBox="1">
              <a:spLocks noChangeArrowheads="1"/>
            </p:cNvSpPr>
            <p:nvPr/>
          </p:nvSpPr>
          <p:spPr bwMode="auto">
            <a:xfrm>
              <a:off x="4885" y="2454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t4</a:t>
              </a:r>
            </a:p>
          </p:txBody>
        </p:sp>
        <p:sp>
          <p:nvSpPr>
            <p:cNvPr id="21543" name="Text Box 118"/>
            <p:cNvSpPr txBox="1">
              <a:spLocks noChangeArrowheads="1"/>
            </p:cNvSpPr>
            <p:nvPr/>
          </p:nvSpPr>
          <p:spPr bwMode="auto">
            <a:xfrm>
              <a:off x="5064" y="2386"/>
              <a:ext cx="35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time</a:t>
              </a:r>
            </a:p>
          </p:txBody>
        </p:sp>
        <p:sp>
          <p:nvSpPr>
            <p:cNvPr id="21544" name="Text Box 119"/>
            <p:cNvSpPr txBox="1">
              <a:spLocks noChangeArrowheads="1"/>
            </p:cNvSpPr>
            <p:nvPr/>
          </p:nvSpPr>
          <p:spPr bwMode="auto">
            <a:xfrm rot="-5400000">
              <a:off x="3297" y="1802"/>
              <a:ext cx="1024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analog output (V)</a:t>
              </a:r>
            </a:p>
          </p:txBody>
        </p:sp>
        <p:sp>
          <p:nvSpPr>
            <p:cNvPr id="21545" name="Text Box 120"/>
            <p:cNvSpPr txBox="1">
              <a:spLocks noChangeArrowheads="1"/>
            </p:cNvSpPr>
            <p:nvPr/>
          </p:nvSpPr>
          <p:spPr bwMode="auto">
            <a:xfrm>
              <a:off x="3934" y="2738"/>
              <a:ext cx="1311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Digital input</a:t>
              </a:r>
            </a:p>
          </p:txBody>
        </p:sp>
        <p:sp>
          <p:nvSpPr>
            <p:cNvPr id="21546" name="Freeform 121"/>
            <p:cNvSpPr>
              <a:spLocks/>
            </p:cNvSpPr>
            <p:nvPr/>
          </p:nvSpPr>
          <p:spPr bwMode="auto">
            <a:xfrm>
              <a:off x="4229" y="1885"/>
              <a:ext cx="152" cy="712"/>
            </a:xfrm>
            <a:custGeom>
              <a:avLst/>
              <a:gdLst>
                <a:gd name="T0" fmla="*/ 0 w 216"/>
                <a:gd name="T1" fmla="*/ 1 h 1080"/>
                <a:gd name="T2" fmla="*/ 1 w 216"/>
                <a:gd name="T3" fmla="*/ 1 h 1080"/>
                <a:gd name="T4" fmla="*/ 0 w 216"/>
                <a:gd name="T5" fmla="*/ 0 h 10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" h="1080">
                  <a:moveTo>
                    <a:pt x="0" y="1080"/>
                  </a:moveTo>
                  <a:cubicBezTo>
                    <a:pt x="108" y="810"/>
                    <a:pt x="216" y="540"/>
                    <a:pt x="216" y="360"/>
                  </a:cubicBezTo>
                  <a:cubicBezTo>
                    <a:pt x="216" y="180"/>
                    <a:pt x="108" y="90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ysDot"/>
              <a:round/>
              <a:headEnd type="none" w="med" len="med"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47" name="Freeform 122"/>
            <p:cNvSpPr>
              <a:spLocks/>
            </p:cNvSpPr>
            <p:nvPr/>
          </p:nvSpPr>
          <p:spPr bwMode="auto">
            <a:xfrm>
              <a:off x="4481" y="1315"/>
              <a:ext cx="152" cy="1282"/>
            </a:xfrm>
            <a:custGeom>
              <a:avLst/>
              <a:gdLst>
                <a:gd name="T0" fmla="*/ 0 w 216"/>
                <a:gd name="T1" fmla="*/ 55736 h 1080"/>
                <a:gd name="T2" fmla="*/ 1 w 216"/>
                <a:gd name="T3" fmla="*/ 18610 h 1080"/>
                <a:gd name="T4" fmla="*/ 0 w 216"/>
                <a:gd name="T5" fmla="*/ 0 h 10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" h="1080">
                  <a:moveTo>
                    <a:pt x="0" y="1080"/>
                  </a:moveTo>
                  <a:cubicBezTo>
                    <a:pt x="108" y="810"/>
                    <a:pt x="216" y="540"/>
                    <a:pt x="216" y="360"/>
                  </a:cubicBezTo>
                  <a:cubicBezTo>
                    <a:pt x="216" y="180"/>
                    <a:pt x="108" y="90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ysDot"/>
              <a:round/>
              <a:headEnd type="none" w="med" len="med"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48" name="Freeform 123"/>
            <p:cNvSpPr>
              <a:spLocks/>
            </p:cNvSpPr>
            <p:nvPr/>
          </p:nvSpPr>
          <p:spPr bwMode="auto">
            <a:xfrm>
              <a:off x="4683" y="1600"/>
              <a:ext cx="252" cy="997"/>
            </a:xfrm>
            <a:custGeom>
              <a:avLst/>
              <a:gdLst>
                <a:gd name="T0" fmla="*/ 0 w 216"/>
                <a:gd name="T1" fmla="*/ 172 h 1080"/>
                <a:gd name="T2" fmla="*/ 7490 w 216"/>
                <a:gd name="T3" fmla="*/ 56 h 1080"/>
                <a:gd name="T4" fmla="*/ 0 w 216"/>
                <a:gd name="T5" fmla="*/ 0 h 10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" h="1080">
                  <a:moveTo>
                    <a:pt x="0" y="1080"/>
                  </a:moveTo>
                  <a:cubicBezTo>
                    <a:pt x="108" y="810"/>
                    <a:pt x="216" y="540"/>
                    <a:pt x="216" y="360"/>
                  </a:cubicBezTo>
                  <a:cubicBezTo>
                    <a:pt x="216" y="180"/>
                    <a:pt x="108" y="90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ysDot"/>
              <a:round/>
              <a:headEnd type="none" w="med" len="med"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21549" name="Freeform 124"/>
            <p:cNvSpPr>
              <a:spLocks/>
            </p:cNvSpPr>
            <p:nvPr/>
          </p:nvSpPr>
          <p:spPr bwMode="auto">
            <a:xfrm>
              <a:off x="5036" y="1742"/>
              <a:ext cx="252" cy="855"/>
            </a:xfrm>
            <a:custGeom>
              <a:avLst/>
              <a:gdLst>
                <a:gd name="T0" fmla="*/ 0 w 216"/>
                <a:gd name="T1" fmla="*/ 5 h 1080"/>
                <a:gd name="T2" fmla="*/ 7490 w 216"/>
                <a:gd name="T3" fmla="*/ 2 h 1080"/>
                <a:gd name="T4" fmla="*/ 0 w 216"/>
                <a:gd name="T5" fmla="*/ 0 h 10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" h="1080">
                  <a:moveTo>
                    <a:pt x="0" y="1080"/>
                  </a:moveTo>
                  <a:cubicBezTo>
                    <a:pt x="108" y="810"/>
                    <a:pt x="216" y="540"/>
                    <a:pt x="216" y="360"/>
                  </a:cubicBezTo>
                  <a:cubicBezTo>
                    <a:pt x="216" y="180"/>
                    <a:pt x="108" y="90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ysDot"/>
              <a:round/>
              <a:headEnd type="none" w="med" len="med"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EG"/>
            </a:p>
          </p:txBody>
        </p:sp>
      </p:grpSp>
      <p:sp>
        <p:nvSpPr>
          <p:cNvPr id="21510" name="Text Box 125"/>
          <p:cNvSpPr txBox="1">
            <a:spLocks noChangeArrowheads="1"/>
          </p:cNvSpPr>
          <p:nvPr/>
        </p:nvSpPr>
        <p:spPr bwMode="auto">
          <a:xfrm>
            <a:off x="2895600" y="59436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i="1"/>
              <a:t>Embedded Systems Design: A Unified Hardware/Software Introduction,</a:t>
            </a:r>
            <a:r>
              <a:rPr lang="en-US" sz="1200"/>
              <a:t> </a:t>
            </a:r>
            <a:r>
              <a:rPr lang="en-US" sz="1000"/>
              <a:t>(c) 2000 Vahid/Givargis</a:t>
            </a:r>
            <a:r>
              <a:rPr lang="en-US" sz="1200"/>
              <a:t> </a:t>
            </a:r>
          </a:p>
        </p:txBody>
      </p:sp>
      <p:sp>
        <p:nvSpPr>
          <p:cNvPr id="127" name="Text Box 5"/>
          <p:cNvSpPr txBox="1">
            <a:spLocks noChangeArrowheads="1"/>
          </p:cNvSpPr>
          <p:nvPr/>
        </p:nvSpPr>
        <p:spPr bwMode="auto">
          <a:xfrm>
            <a:off x="-121920" y="4950777"/>
            <a:ext cx="912257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dirty="0" err="1" smtClean="0">
                <a:latin typeface="Arial" pitchFamily="34" charset="0"/>
              </a:rPr>
              <a:t>V</a:t>
            </a:r>
            <a:r>
              <a:rPr lang="en-US" sz="1400" baseline="-25000" dirty="0" err="1" smtClean="0">
                <a:latin typeface="Arial" pitchFamily="34" charset="0"/>
              </a:rPr>
              <a:t>min</a:t>
            </a:r>
            <a:r>
              <a:rPr lang="en-US" sz="1400" baseline="-25000" dirty="0" smtClean="0">
                <a:latin typeface="Arial" pitchFamily="34" charset="0"/>
              </a:rPr>
              <a:t> </a:t>
            </a:r>
            <a:r>
              <a:rPr lang="en-US" sz="1200" dirty="0" smtClean="0"/>
              <a:t>=</a:t>
            </a:r>
            <a:endParaRPr lang="en-US" sz="1200" baseline="-25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1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6720" y="381000"/>
            <a:ext cx="8305800" cy="86836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200" b="1" dirty="0" smtClean="0"/>
              <a:t>Relation Between Analog and Digital Values </a:t>
            </a:r>
          </a:p>
        </p:txBody>
      </p:sp>
      <p:sp>
        <p:nvSpPr>
          <p:cNvPr id="22533" name="TextBox 1"/>
          <p:cNvSpPr txBox="1">
            <a:spLocks noChangeArrowheads="1"/>
          </p:cNvSpPr>
          <p:nvPr/>
        </p:nvSpPr>
        <p:spPr bwMode="auto">
          <a:xfrm>
            <a:off x="350520" y="1386840"/>
            <a:ext cx="57150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>
                <a:cs typeface="Times New Roman" pitchFamily="18" charset="0"/>
              </a:rPr>
              <a:t>An ideal </a:t>
            </a:r>
            <a:r>
              <a:rPr lang="en-US" dirty="0" smtClean="0">
                <a:cs typeface="Times New Roman" pitchFamily="18" charset="0"/>
              </a:rPr>
              <a:t>ADC converts an analog </a:t>
            </a:r>
            <a:r>
              <a:rPr lang="en-US" dirty="0">
                <a:cs typeface="Times New Roman" pitchFamily="18" charset="0"/>
              </a:rPr>
              <a:t>voltage </a:t>
            </a:r>
            <a:r>
              <a:rPr lang="en-US" dirty="0" smtClean="0">
                <a:cs typeface="Times New Roman" pitchFamily="18" charset="0"/>
              </a:rPr>
              <a:t>to a linearly proportional digital representation.</a:t>
            </a:r>
            <a:endParaRPr lang="en-US" dirty="0">
              <a:cs typeface="Times New Roman" pitchFamily="18" charset="0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>
                <a:cs typeface="Times New Roman" pitchFamily="18" charset="0"/>
              </a:rPr>
              <a:t>If </a:t>
            </a:r>
            <a:r>
              <a:rPr lang="en-US" dirty="0">
                <a:cs typeface="Times New Roman" pitchFamily="18" charset="0"/>
              </a:rPr>
              <a:t>input voltage </a:t>
            </a:r>
            <a:r>
              <a:rPr lang="en-US" b="1" dirty="0" smtClean="0">
                <a:cs typeface="Times New Roman" pitchFamily="18" charset="0"/>
              </a:rPr>
              <a:t>V</a:t>
            </a:r>
            <a:r>
              <a:rPr lang="en-US" b="1" baseline="-25000" dirty="0" smtClean="0">
                <a:cs typeface="Times New Roman" pitchFamily="18" charset="0"/>
              </a:rPr>
              <a:t>in </a:t>
            </a:r>
            <a:r>
              <a:rPr lang="en-US" b="1" dirty="0" smtClean="0">
                <a:cs typeface="Times New Roman" pitchFamily="18" charset="0"/>
              </a:rPr>
              <a:t>&gt; </a:t>
            </a:r>
            <a:r>
              <a:rPr lang="en-US" b="1" dirty="0" err="1" smtClean="0">
                <a:cs typeface="Times New Roman" pitchFamily="18" charset="0"/>
              </a:rPr>
              <a:t>V</a:t>
            </a:r>
            <a:r>
              <a:rPr lang="en-US" b="1" baseline="-25000" dirty="0" err="1" smtClean="0">
                <a:cs typeface="Times New Roman" pitchFamily="18" charset="0"/>
              </a:rPr>
              <a:t>max</a:t>
            </a:r>
            <a:r>
              <a:rPr lang="en-US" b="1" dirty="0" smtClean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the </a:t>
            </a:r>
            <a:r>
              <a:rPr lang="en-US" dirty="0">
                <a:cs typeface="Times New Roman" pitchFamily="18" charset="0"/>
              </a:rPr>
              <a:t>digital </a:t>
            </a:r>
            <a:r>
              <a:rPr lang="en-US" dirty="0" smtClean="0">
                <a:cs typeface="Times New Roman" pitchFamily="18" charset="0"/>
              </a:rPr>
              <a:t>output </a:t>
            </a:r>
            <a:r>
              <a:rPr lang="en-US" b="1" dirty="0" smtClean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 is 1...</a:t>
            </a:r>
            <a:r>
              <a:rPr lang="en-US" dirty="0">
                <a:cs typeface="Times New Roman" pitchFamily="18" charset="0"/>
              </a:rPr>
              <a:t>111. 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cs typeface="Times New Roman" pitchFamily="18" charset="0"/>
              </a:rPr>
              <a:t>Similarly, </a:t>
            </a:r>
            <a:r>
              <a:rPr lang="en-US" dirty="0">
                <a:cs typeface="Times New Roman" pitchFamily="18" charset="0"/>
              </a:rPr>
              <a:t>if </a:t>
            </a:r>
            <a:r>
              <a:rPr lang="en-US" b="1" dirty="0">
                <a:cs typeface="Times New Roman" pitchFamily="18" charset="0"/>
              </a:rPr>
              <a:t>V</a:t>
            </a:r>
            <a:r>
              <a:rPr lang="en-US" b="1" baseline="-25000" dirty="0">
                <a:cs typeface="Times New Roman" pitchFamily="18" charset="0"/>
              </a:rPr>
              <a:t>in </a:t>
            </a:r>
            <a:r>
              <a:rPr lang="en-US" b="1" dirty="0" smtClean="0">
                <a:cs typeface="Times New Roman" pitchFamily="18" charset="0"/>
              </a:rPr>
              <a:t>&lt; </a:t>
            </a:r>
            <a:r>
              <a:rPr lang="en-US" b="1" dirty="0" err="1" smtClean="0">
                <a:cs typeface="Times New Roman" pitchFamily="18" charset="0"/>
              </a:rPr>
              <a:t>V</a:t>
            </a:r>
            <a:r>
              <a:rPr lang="en-US" b="1" baseline="-25000" dirty="0" err="1" smtClean="0">
                <a:cs typeface="Times New Roman" pitchFamily="18" charset="0"/>
              </a:rPr>
              <a:t>min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b="1" dirty="0" smtClean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 is  </a:t>
            </a:r>
            <a:r>
              <a:rPr lang="en-US" dirty="0">
                <a:cs typeface="Times New Roman" pitchFamily="18" charset="0"/>
              </a:rPr>
              <a:t>0</a:t>
            </a:r>
            <a:r>
              <a:rPr lang="en-US" dirty="0" smtClean="0">
                <a:cs typeface="Times New Roman" pitchFamily="18" charset="0"/>
              </a:rPr>
              <a:t>...</a:t>
            </a:r>
            <a:r>
              <a:rPr lang="en-US" dirty="0">
                <a:cs typeface="Times New Roman" pitchFamily="18" charset="0"/>
              </a:rPr>
              <a:t>000</a:t>
            </a:r>
            <a:r>
              <a:rPr lang="en-US" dirty="0" smtClean="0">
                <a:cs typeface="Times New Roman" pitchFamily="18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379492"/>
              </p:ext>
            </p:extLst>
          </p:nvPr>
        </p:nvGraphicFramePr>
        <p:xfrm>
          <a:off x="6175375" y="1600200"/>
          <a:ext cx="2816225" cy="190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3" name="Equation" r:id="rId3" imgW="1346040" imgH="914400" progId="Equation.3">
                  <p:embed/>
                </p:oleObj>
              </mc:Choice>
              <mc:Fallback>
                <p:oleObj name="Equation" r:id="rId3" imgW="134604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75" y="1600200"/>
                        <a:ext cx="2816225" cy="1909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030106"/>
              </p:ext>
            </p:extLst>
          </p:nvPr>
        </p:nvGraphicFramePr>
        <p:xfrm>
          <a:off x="3187700" y="5499100"/>
          <a:ext cx="2976563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4" name="Equation" r:id="rId5" imgW="1422360" imgH="431640" progId="Equation.3">
                  <p:embed/>
                </p:oleObj>
              </mc:Choice>
              <mc:Fallback>
                <p:oleObj name="Equation" r:id="rId5" imgW="142236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5499100"/>
                        <a:ext cx="2976563" cy="901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50520" y="4392679"/>
            <a:ext cx="81076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cs typeface="Times New Roman" pitchFamily="18" charset="0"/>
              </a:rPr>
              <a:t>Let </a:t>
            </a:r>
            <a:r>
              <a:rPr lang="en-US" dirty="0">
                <a:cs typeface="Times New Roman" pitchFamily="18" charset="0"/>
              </a:rPr>
              <a:t>the </a:t>
            </a:r>
            <a:r>
              <a:rPr lang="en-US" dirty="0" smtClean="0">
                <a:cs typeface="Times New Roman" pitchFamily="18" charset="0"/>
              </a:rPr>
              <a:t>ADC </a:t>
            </a:r>
            <a:r>
              <a:rPr lang="en-US" dirty="0">
                <a:cs typeface="Times New Roman" pitchFamily="18" charset="0"/>
              </a:rPr>
              <a:t>has </a:t>
            </a:r>
            <a:r>
              <a:rPr lang="en-US" b="1" i="1" dirty="0">
                <a:cs typeface="Times New Roman" pitchFamily="18" charset="0"/>
              </a:rPr>
              <a:t>n</a:t>
            </a:r>
            <a:r>
              <a:rPr lang="en-US" b="1" dirty="0">
                <a:cs typeface="Times New Roman" pitchFamily="18" charset="0"/>
              </a:rPr>
              <a:t>-bit</a:t>
            </a:r>
            <a:r>
              <a:rPr lang="en-US" dirty="0">
                <a:cs typeface="Times New Roman" pitchFamily="18" charset="0"/>
              </a:rPr>
              <a:t> digital output and let </a:t>
            </a:r>
            <a:r>
              <a:rPr lang="en-US" b="1" dirty="0">
                <a:cs typeface="Times New Roman" pitchFamily="18" charset="0"/>
              </a:rPr>
              <a:t>V</a:t>
            </a:r>
            <a:r>
              <a:rPr lang="en-US" b="1" baseline="-25000" dirty="0">
                <a:cs typeface="Times New Roman" pitchFamily="18" charset="0"/>
              </a:rPr>
              <a:t>in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be Analog Value and </a:t>
            </a:r>
            <a:r>
              <a:rPr lang="en-US" b="1" i="1" dirty="0" smtClean="0">
                <a:cs typeface="Times New Roman" pitchFamily="18" charset="0"/>
              </a:rPr>
              <a:t>N</a:t>
            </a:r>
            <a:r>
              <a:rPr lang="en-US" i="1" dirty="0" smtClean="0">
                <a:cs typeface="Times New Roman" pitchFamily="18" charset="0"/>
              </a:rPr>
              <a:t>  </a:t>
            </a:r>
            <a:r>
              <a:rPr lang="en-US" dirty="0">
                <a:cs typeface="Times New Roman" pitchFamily="18" charset="0"/>
              </a:rPr>
              <a:t>be the equivalent Digital Number. Then, </a:t>
            </a:r>
          </a:p>
        </p:txBody>
      </p:sp>
    </p:spTree>
    <p:extLst>
      <p:ext uri="{BB962C8B-B14F-4D97-AF65-F5344CB8AC3E}">
        <p14:creationId xmlns:p14="http://schemas.microsoft.com/office/powerpoint/2010/main" val="421022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/>
              <a:t>ADC Performance Characteristics</a:t>
            </a:r>
            <a:endParaRPr lang="ar-EG" b="1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953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b="1" dirty="0" smtClean="0"/>
              <a:t>Offset</a:t>
            </a:r>
            <a:r>
              <a:rPr lang="en-US" sz="2600" dirty="0" smtClean="0"/>
              <a:t>: minimum analog value </a:t>
            </a:r>
            <a:r>
              <a:rPr lang="en-US" sz="2600" i="1" dirty="0" err="1"/>
              <a:t>V</a:t>
            </a:r>
            <a:r>
              <a:rPr lang="en-US" sz="2600" baseline="-25000" dirty="0" err="1"/>
              <a:t>min</a:t>
            </a:r>
            <a:endParaRPr lang="en-US" sz="2600" baseline="-250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b="1" dirty="0" smtClean="0"/>
              <a:t>Span</a:t>
            </a:r>
            <a:r>
              <a:rPr lang="en-US" sz="2600" dirty="0" smtClean="0"/>
              <a:t> (or </a:t>
            </a:r>
            <a:r>
              <a:rPr lang="en-US" sz="2600" b="1" dirty="0"/>
              <a:t>Dynamic R</a:t>
            </a:r>
            <a:r>
              <a:rPr lang="en-US" sz="2600" b="1" dirty="0" smtClean="0"/>
              <a:t>ange</a:t>
            </a:r>
            <a:r>
              <a:rPr lang="en-US" sz="2600" dirty="0" smtClean="0"/>
              <a:t>): is the difference between maximum and minimum analog values </a:t>
            </a:r>
            <a:r>
              <a:rPr lang="en-US" sz="2600" dirty="0" err="1" smtClean="0"/>
              <a:t>V</a:t>
            </a:r>
            <a:r>
              <a:rPr lang="en-US" sz="2600" baseline="-25000" dirty="0" err="1" smtClean="0"/>
              <a:t>max</a:t>
            </a:r>
            <a:r>
              <a:rPr lang="en-US" sz="2600" i="1" dirty="0" smtClean="0"/>
              <a:t> - </a:t>
            </a:r>
            <a:r>
              <a:rPr lang="en-US" sz="2600" i="1" dirty="0" err="1" smtClean="0"/>
              <a:t>V</a:t>
            </a:r>
            <a:r>
              <a:rPr lang="en-US" sz="2600" baseline="-25000" dirty="0" err="1" smtClean="0"/>
              <a:t>min</a:t>
            </a:r>
            <a:endParaRPr lang="en-US" sz="2600" baseline="-250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b="1" dirty="0" smtClean="0"/>
              <a:t>Step Size</a:t>
            </a:r>
            <a:r>
              <a:rPr lang="en-US" sz="2600" dirty="0" smtClean="0"/>
              <a:t> (or </a:t>
            </a:r>
            <a:r>
              <a:rPr lang="en-US" sz="2600" b="1" dirty="0" smtClean="0"/>
              <a:t>Resolution, Q</a:t>
            </a:r>
            <a:r>
              <a:rPr lang="en-US" sz="2600" dirty="0" smtClean="0"/>
              <a:t>): is the smallest change in </a:t>
            </a:r>
            <a:r>
              <a:rPr lang="en-US" sz="2600" b="1" dirty="0" smtClean="0"/>
              <a:t>V</a:t>
            </a:r>
            <a:r>
              <a:rPr lang="en-US" sz="2600" b="1" baseline="-25000" dirty="0" smtClean="0"/>
              <a:t>in</a:t>
            </a:r>
            <a:r>
              <a:rPr lang="en-US" sz="2600" dirty="0" smtClean="0"/>
              <a:t> that results in a change in the digital output N.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</a:t>
            </a:r>
            <a:r>
              <a:rPr lang="en-US" sz="2600" dirty="0"/>
              <a:t>number of bits </a:t>
            </a:r>
            <a:r>
              <a:rPr lang="en-US" sz="2600" b="1" i="1" dirty="0"/>
              <a:t>n</a:t>
            </a:r>
            <a:r>
              <a:rPr lang="en-US" sz="2600" dirty="0"/>
              <a:t> </a:t>
            </a:r>
            <a:r>
              <a:rPr lang="en-US" sz="2600" dirty="0" smtClean="0"/>
              <a:t>determines </a:t>
            </a:r>
            <a:r>
              <a:rPr lang="en-US" sz="2600" dirty="0"/>
              <a:t>the resolution</a:t>
            </a:r>
            <a:r>
              <a:rPr lang="en-US" sz="2600" dirty="0" smtClean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smaller is the resolution, the less is the </a:t>
            </a:r>
            <a:r>
              <a:rPr lang="en-US" sz="2600" dirty="0" smtClean="0">
                <a:solidFill>
                  <a:srgbClr val="FF0000"/>
                </a:solidFill>
              </a:rPr>
              <a:t>quantization error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graphicFrame>
        <p:nvGraphicFramePr>
          <p:cNvPr id="2355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588784"/>
              </p:ext>
            </p:extLst>
          </p:nvPr>
        </p:nvGraphicFramePr>
        <p:xfrm>
          <a:off x="3429000" y="4206875"/>
          <a:ext cx="199231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9" name="Equation" r:id="rId3" imgW="952200" imgH="393480" progId="Equation.3">
                  <p:embed/>
                </p:oleObj>
              </mc:Choice>
              <mc:Fallback>
                <p:oleObj name="Equation" r:id="rId3" imgW="952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206875"/>
                        <a:ext cx="1992312" cy="822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9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229600" cy="868362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b="1" dirty="0" smtClean="0"/>
              <a:t>Example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9264"/>
            <a:ext cx="7772400" cy="4071937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2800" b="1" dirty="0"/>
              <a:t>Given </a:t>
            </a:r>
            <a:r>
              <a:rPr lang="en-US" sz="2800" b="1" dirty="0" smtClean="0"/>
              <a:t>a </a:t>
            </a:r>
            <a:r>
              <a:rPr lang="en-US" sz="2800" b="1" dirty="0"/>
              <a:t>4-bit A/D converter having an analog input that ranges form 0V to 7.5V. What is the resolution of this A/D converter?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 smtClean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>
                <a:latin typeface="Cambria" pitchFamily="18" charset="0"/>
              </a:rPr>
              <a:t>Answer: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6981"/>
              </p:ext>
            </p:extLst>
          </p:nvPr>
        </p:nvGraphicFramePr>
        <p:xfrm>
          <a:off x="2562225" y="4740275"/>
          <a:ext cx="414337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6" name="Equation" r:id="rId3" imgW="1981080" imgH="393480" progId="Equation.3">
                  <p:embed/>
                </p:oleObj>
              </mc:Choice>
              <mc:Fallback>
                <p:oleObj name="Equation" r:id="rId3" imgW="19810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225" y="4740275"/>
                        <a:ext cx="4143375" cy="822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0760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66700" y="1219200"/>
            <a:ext cx="8572500" cy="525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ADC converts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analog signals into binary words.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first stage in an ADC is a Sample &amp; Hold (S/H) circuit which measures (samples) the analog voltage at a particular instant in time and then holds this value constant until it is converted into a digital code.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will consider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two ADC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types: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parallel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flash and Successive Approximation.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1480" y="152400"/>
            <a:ext cx="8305800" cy="838200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en-US" b="1" dirty="0" smtClean="0"/>
              <a:t>A/D converter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C9BA5C-A9B0-42CA-8899-34D4D974BE59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522" y="3576218"/>
            <a:ext cx="3862477" cy="2062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54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457200" y="1270858"/>
            <a:ext cx="4572000" cy="4901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500" dirty="0" smtClean="0">
                <a:cs typeface="Times New Roman" pitchFamily="18" charset="0"/>
              </a:rPr>
              <a:t>Flash ADC consists of a precise </a:t>
            </a:r>
            <a:r>
              <a:rPr lang="en-US" sz="2500" dirty="0">
                <a:cs typeface="Times New Roman" pitchFamily="18" charset="0"/>
              </a:rPr>
              <a:t>voltage divider, dividing </a:t>
            </a:r>
            <a:r>
              <a:rPr lang="en-US" sz="2500" dirty="0" err="1">
                <a:cs typeface="Times New Roman" pitchFamily="18" charset="0"/>
              </a:rPr>
              <a:t>V</a:t>
            </a:r>
            <a:r>
              <a:rPr lang="en-US" sz="2500" baseline="-25000" dirty="0" err="1">
                <a:cs typeface="Times New Roman" pitchFamily="18" charset="0"/>
              </a:rPr>
              <a:t>ref</a:t>
            </a:r>
            <a:r>
              <a:rPr lang="en-US" sz="2500" dirty="0">
                <a:cs typeface="Times New Roman" pitchFamily="18" charset="0"/>
              </a:rPr>
              <a:t> into equal voltage </a:t>
            </a:r>
            <a:r>
              <a:rPr lang="en-US" sz="2500" dirty="0" smtClean="0">
                <a:cs typeface="Times New Roman" pitchFamily="18" charset="0"/>
              </a:rPr>
              <a:t>increments.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500" dirty="0" smtClean="0">
                <a:cs typeface="Times New Roman" pitchFamily="18" charset="0"/>
              </a:rPr>
              <a:t>The divided voltages are fed to </a:t>
            </a:r>
            <a:r>
              <a:rPr lang="en-US" sz="2500" dirty="0">
                <a:cs typeface="Times New Roman" pitchFamily="18" charset="0"/>
              </a:rPr>
              <a:t>one input of </a:t>
            </a:r>
            <a:r>
              <a:rPr lang="en-US" sz="2500" dirty="0" smtClean="0">
                <a:cs typeface="Times New Roman" pitchFamily="18" charset="0"/>
              </a:rPr>
              <a:t>each </a:t>
            </a:r>
            <a:r>
              <a:rPr lang="en-US" sz="2500" dirty="0">
                <a:cs typeface="Times New Roman" pitchFamily="18" charset="0"/>
              </a:rPr>
              <a:t>comparator. </a:t>
            </a:r>
            <a:endParaRPr lang="en-US" sz="2500" dirty="0" smtClean="0">
              <a:cs typeface="Times New Roman" pitchFamily="18" charset="0"/>
            </a:endParaRP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500" dirty="0" smtClean="0">
                <a:cs typeface="Times New Roman" pitchFamily="18" charset="0"/>
              </a:rPr>
              <a:t>The analog input </a:t>
            </a:r>
            <a:r>
              <a:rPr lang="en-US" sz="2500" dirty="0">
                <a:cs typeface="Times New Roman" pitchFamily="18" charset="0"/>
              </a:rPr>
              <a:t>voltage </a:t>
            </a:r>
            <a:r>
              <a:rPr lang="en-US" sz="2500" dirty="0" smtClean="0">
                <a:cs typeface="Times New Roman" pitchFamily="18" charset="0"/>
              </a:rPr>
              <a:t>V</a:t>
            </a:r>
            <a:r>
              <a:rPr lang="en-US" sz="2500" baseline="-25000" dirty="0" smtClean="0">
                <a:cs typeface="Times New Roman" pitchFamily="18" charset="0"/>
              </a:rPr>
              <a:t>in</a:t>
            </a:r>
            <a:r>
              <a:rPr lang="en-US" sz="2500" dirty="0" smtClean="0">
                <a:cs typeface="Times New Roman" pitchFamily="18" charset="0"/>
              </a:rPr>
              <a:t> (which we want to convert into digital) is fed to the </a:t>
            </a:r>
            <a:r>
              <a:rPr lang="en-US" sz="2500" dirty="0">
                <a:cs typeface="Times New Roman" pitchFamily="18" charset="0"/>
              </a:rPr>
              <a:t>other </a:t>
            </a:r>
            <a:r>
              <a:rPr lang="en-US" sz="2500" dirty="0" smtClean="0">
                <a:cs typeface="Times New Roman" pitchFamily="18" charset="0"/>
              </a:rPr>
              <a:t>input of each comparator.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500" dirty="0" smtClean="0">
                <a:cs typeface="Times New Roman" pitchFamily="18" charset="0"/>
              </a:rPr>
              <a:t>The output of the comparators feeds an encoder.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399" y="1257581"/>
            <a:ext cx="3886201" cy="514321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305800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dirty="0">
                <a:latin typeface="Tahoma" pitchFamily="34" charset="0"/>
              </a:rPr>
              <a:t>Flash Converters</a:t>
            </a:r>
          </a:p>
        </p:txBody>
      </p:sp>
    </p:spTree>
    <p:extLst>
      <p:ext uri="{BB962C8B-B14F-4D97-AF65-F5344CB8AC3E}">
        <p14:creationId xmlns:p14="http://schemas.microsoft.com/office/powerpoint/2010/main" val="161878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1737</TotalTime>
  <Words>797</Words>
  <Application>Microsoft Office PowerPoint</Application>
  <PresentationFormat>On-screen Show (4:3)</PresentationFormat>
  <Paragraphs>151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Equation</vt:lpstr>
      <vt:lpstr>Microsoft Equation 3.0</vt:lpstr>
      <vt:lpstr>A/D Converters</vt:lpstr>
      <vt:lpstr>Analog–Digital Conversion</vt:lpstr>
      <vt:lpstr>Objectives</vt:lpstr>
      <vt:lpstr>A/D and D/A converters</vt:lpstr>
      <vt:lpstr>Relation Between Analog and Digital Values </vt:lpstr>
      <vt:lpstr>ADC Performance Characteristics</vt:lpstr>
      <vt:lpstr>Example</vt:lpstr>
      <vt:lpstr>A/D converter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Serial Interfaces</dc:title>
  <dc:creator>Ahmed</dc:creator>
  <cp:lastModifiedBy>Ahmed</cp:lastModifiedBy>
  <cp:revision>619</cp:revision>
  <dcterms:created xsi:type="dcterms:W3CDTF">2006-08-16T00:00:00Z</dcterms:created>
  <dcterms:modified xsi:type="dcterms:W3CDTF">2018-03-05T10:57:43Z</dcterms:modified>
</cp:coreProperties>
</file>