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28"/>
  </p:notesMasterIdLst>
  <p:handoutMasterIdLst>
    <p:handoutMasterId r:id="rId29"/>
  </p:handoutMasterIdLst>
  <p:sldIdLst>
    <p:sldId id="330" r:id="rId2"/>
    <p:sldId id="359" r:id="rId3"/>
    <p:sldId id="334" r:id="rId4"/>
    <p:sldId id="363" r:id="rId5"/>
    <p:sldId id="335" r:id="rId6"/>
    <p:sldId id="336" r:id="rId7"/>
    <p:sldId id="337" r:id="rId8"/>
    <p:sldId id="361" r:id="rId9"/>
    <p:sldId id="340" r:id="rId10"/>
    <p:sldId id="342" r:id="rId11"/>
    <p:sldId id="343" r:id="rId12"/>
    <p:sldId id="344" r:id="rId13"/>
    <p:sldId id="360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6" r:id="rId24"/>
    <p:sldId id="357" r:id="rId25"/>
    <p:sldId id="358" r:id="rId26"/>
    <p:sldId id="362" r:id="rId2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24/12/1438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7D2C-9267-4CBF-BAF6-621C253F6EC5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003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B7C6-BCFB-499B-9B36-0A702536DA94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788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BB5-50CA-4DAC-9325-F17A0A37245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915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2EBF-D34D-485F-8A94-FC741BE8A0B6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5205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1B29-3C78-4766-A7FC-C52EBC2B5889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0103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52286-D8D4-44D5-809F-CC3CF16D4D48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505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4C57-3F3D-49A1-9D1D-87C40D3212DA}" type="datetime1">
              <a:rPr lang="en-US" smtClean="0"/>
              <a:t>9/15/2017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5277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BCE7-FC94-4AEB-851B-34EEF0D6765F}" type="datetime1">
              <a:rPr lang="en-US" smtClean="0"/>
              <a:t>9/15/2017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911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275-8ADA-466E-BA6F-322C0E1261F8}" type="datetime1">
              <a:rPr lang="en-US" smtClean="0"/>
              <a:t>9/15/2017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46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05BE-3774-4340-BC60-80C134225356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4803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2889-4AC1-4B03-8F03-37BDF198D910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819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AA5F4-93F0-4A20-9A62-C7B665CAED09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561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jpg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jpg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jp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844824"/>
            <a:ext cx="8229600" cy="3821056"/>
          </a:xfrm>
        </p:spPr>
        <p:txBody>
          <a:bodyPr>
            <a:normAutofit/>
          </a:bodyPr>
          <a:lstStyle/>
          <a:p>
            <a:pPr marL="114300" indent="0" algn="ctr" rtl="0">
              <a:buNone/>
            </a:pPr>
            <a:r>
              <a:rPr lang="en-US" sz="5000" dirty="0" smtClean="0"/>
              <a:t>(3)</a:t>
            </a:r>
          </a:p>
          <a:p>
            <a:pPr marL="114300" indent="0" algn="ctr" rtl="0">
              <a:buNone/>
            </a:pPr>
            <a:r>
              <a:rPr lang="en-US" sz="5000" dirty="0" smtClean="0"/>
              <a:t> </a:t>
            </a:r>
            <a:endParaRPr lang="en-US" sz="5000" dirty="0" smtClean="0"/>
          </a:p>
          <a:p>
            <a:pPr marL="114300" indent="0" algn="ctr" rtl="0">
              <a:buNone/>
            </a:pPr>
            <a:r>
              <a:rPr lang="en-US" sz="5000" dirty="0" smtClean="0"/>
              <a:t>Signal </a:t>
            </a:r>
            <a:r>
              <a:rPr lang="en-US" sz="5000" dirty="0"/>
              <a:t>Conditioning</a:t>
            </a:r>
          </a:p>
          <a:p>
            <a:pPr algn="ctr" rtl="0"/>
            <a:endParaRPr lang="en-US" sz="5000" dirty="0"/>
          </a:p>
          <a:p>
            <a:pPr algn="ctr" rtl="0"/>
            <a:endParaRPr lang="ar-EG" sz="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24071" y="6023029"/>
            <a:ext cx="78923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n-US" dirty="0" smtClean="0"/>
              <a:t>Some of these </a:t>
            </a:r>
            <a:r>
              <a:rPr lang="en-US" dirty="0"/>
              <a:t>slides are prepared by Dr.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Keawboonchuay</a:t>
            </a:r>
            <a:r>
              <a:rPr lang="en-US" dirty="0"/>
              <a:t>, Assumption University. </a:t>
            </a:r>
          </a:p>
        </p:txBody>
      </p:sp>
    </p:spTree>
    <p:extLst>
      <p:ext uri="{BB962C8B-B14F-4D97-AF65-F5344CB8AC3E}">
        <p14:creationId xmlns:p14="http://schemas.microsoft.com/office/powerpoint/2010/main" val="40010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71" y="476672"/>
            <a:ext cx="7620000" cy="850106"/>
          </a:xfrm>
          <a:noFill/>
        </p:spPr>
        <p:txBody>
          <a:bodyPr/>
          <a:lstStyle/>
          <a:p>
            <a:pPr eaLnBrk="1" hangingPunct="1"/>
            <a:r>
              <a:rPr lang="en-US" sz="4200" b="1" dirty="0" smtClean="0"/>
              <a:t>Difference Amplifier</a:t>
            </a:r>
            <a:endParaRPr lang="th-TH" sz="4200" b="1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73224" y="1628800"/>
            <a:ext cx="7787208" cy="4945736"/>
          </a:xfrm>
        </p:spPr>
        <p:txBody>
          <a:bodyPr>
            <a:normAutofit/>
          </a:bodyPr>
          <a:lstStyle/>
          <a:p>
            <a:pPr marL="109728" indent="0" algn="l" rtl="0" eaLnBrk="1" hangingPunct="1">
              <a:buNone/>
            </a:pPr>
            <a:r>
              <a:rPr lang="en-US" sz="2400" dirty="0" smtClean="0"/>
              <a:t>In signal conditioning, it is sometimes required to find the difference between two signals. This can be achieved using the following difference amplifier circuit.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068960"/>
            <a:ext cx="4024442" cy="2949244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973707"/>
              </p:ext>
            </p:extLst>
          </p:nvPr>
        </p:nvGraphicFramePr>
        <p:xfrm>
          <a:off x="4612709" y="4896456"/>
          <a:ext cx="21590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" name="Equation" r:id="rId4" imgW="1041120" imgH="431640" progId="Equation.3">
                  <p:embed/>
                </p:oleObj>
              </mc:Choice>
              <mc:Fallback>
                <p:oleObj name="Equation" r:id="rId4" imgW="104112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2709" y="4896456"/>
                        <a:ext cx="2159000" cy="895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79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32848" cy="720080"/>
          </a:xfrm>
          <a:noFill/>
        </p:spPr>
        <p:txBody>
          <a:bodyPr>
            <a:normAutofit fontScale="90000"/>
          </a:bodyPr>
          <a:lstStyle/>
          <a:p>
            <a:pPr rtl="0"/>
            <a:r>
              <a:rPr lang="en-US" sz="4200" b="1" dirty="0" smtClean="0"/>
              <a:t>The instrumentation </a:t>
            </a:r>
            <a:r>
              <a:rPr lang="en-US" sz="4200" b="1" dirty="0"/>
              <a:t>a</a:t>
            </a:r>
            <a:r>
              <a:rPr lang="en-US" sz="4200" b="1" dirty="0" smtClean="0"/>
              <a:t>mplifier</a:t>
            </a:r>
            <a:endParaRPr lang="ar-EG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2160"/>
            <a:ext cx="7920880" cy="432511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The </a:t>
            </a:r>
            <a:r>
              <a:rPr lang="en-US" sz="2400" dirty="0"/>
              <a:t>input impedances </a:t>
            </a:r>
            <a:r>
              <a:rPr lang="en-US" sz="2400" dirty="0" smtClean="0"/>
              <a:t>of the difference </a:t>
            </a:r>
            <a:r>
              <a:rPr lang="en-US" sz="2400" dirty="0"/>
              <a:t>amplifier can </a:t>
            </a:r>
            <a:r>
              <a:rPr lang="en-US" sz="2400" dirty="0" smtClean="0"/>
              <a:t>be </a:t>
            </a:r>
            <a:r>
              <a:rPr lang="en-US" sz="2400" dirty="0"/>
              <a:t>relatively </a:t>
            </a:r>
            <a:r>
              <a:rPr lang="en-US" sz="2400" dirty="0" smtClean="0"/>
              <a:t>low and, hence, tend </a:t>
            </a:r>
            <a:r>
              <a:rPr lang="en-US" sz="2400" dirty="0"/>
              <a:t>to load the sensor output. </a:t>
            </a:r>
            <a:endParaRPr lang="en-US" sz="2400" dirty="0" smtClean="0"/>
          </a:p>
          <a:p>
            <a:pPr algn="l" rtl="0"/>
            <a:r>
              <a:rPr lang="en-US" sz="2400" dirty="0" smtClean="0"/>
              <a:t>To have high input impedance, the difference amplifier is preceded by two voltage follower circuits to form </a:t>
            </a:r>
            <a:r>
              <a:rPr lang="en-US" sz="2400" dirty="0"/>
              <a:t>the so-called </a:t>
            </a:r>
            <a:r>
              <a:rPr lang="en-US" sz="2400" i="1" dirty="0"/>
              <a:t>instrumentation </a:t>
            </a:r>
            <a:r>
              <a:rPr lang="en-US" sz="2400" i="1" dirty="0" smtClean="0"/>
              <a:t>amplifier</a:t>
            </a:r>
            <a:r>
              <a:rPr lang="en-US" sz="2400" dirty="0" smtClean="0"/>
              <a:t>.</a:t>
            </a:r>
            <a:endParaRPr lang="en-US" sz="2400" dirty="0"/>
          </a:p>
          <a:p>
            <a:pPr algn="l" rtl="0"/>
            <a:endParaRPr lang="ar-EG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6337102"/>
              </p:ext>
            </p:extLst>
          </p:nvPr>
        </p:nvGraphicFramePr>
        <p:xfrm>
          <a:off x="6097661" y="4693890"/>
          <a:ext cx="2290763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3" name="Equation" r:id="rId3" imgW="1104840" imgH="431640" progId="Equation.3">
                  <p:embed/>
                </p:oleObj>
              </mc:Choice>
              <mc:Fallback>
                <p:oleObj name="Equation" r:id="rId3" imgW="11048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661" y="4693890"/>
                        <a:ext cx="2290763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822747"/>
            <a:ext cx="4752528" cy="261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632848" cy="576064"/>
          </a:xfrm>
          <a:noFill/>
        </p:spPr>
        <p:txBody>
          <a:bodyPr>
            <a:normAutofit fontScale="90000"/>
          </a:bodyPr>
          <a:lstStyle/>
          <a:p>
            <a:pPr rtl="0"/>
            <a:r>
              <a:rPr lang="en-US" sz="4200" b="1" dirty="0" smtClean="0"/>
              <a:t>The instrumentation </a:t>
            </a:r>
            <a:r>
              <a:rPr lang="en-US" sz="4200" b="1" dirty="0"/>
              <a:t>a</a:t>
            </a:r>
            <a:r>
              <a:rPr lang="en-US" sz="4200" b="1" dirty="0" smtClean="0"/>
              <a:t>mplifier</a:t>
            </a:r>
            <a:endParaRPr lang="ar-EG" sz="4200" b="1" dirty="0"/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340768"/>
            <a:ext cx="7920880" cy="5184576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sz="2400" dirty="0" smtClean="0"/>
              <a:t>One disadvantage of the previous differential circuit is that in order to change the gain, 2 pairs of resistors need to be changed.</a:t>
            </a:r>
          </a:p>
          <a:p>
            <a:pPr algn="l" rtl="0"/>
            <a:r>
              <a:rPr lang="en-US" sz="2400" dirty="0" smtClean="0"/>
              <a:t>A more common differential amplifier in which the gain can be adjusted using one resistor (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baseline="-25000" dirty="0">
                <a:solidFill>
                  <a:srgbClr val="FF0000"/>
                </a:solidFill>
              </a:rPr>
              <a:t>G</a:t>
            </a:r>
            <a:r>
              <a:rPr lang="en-US" sz="2400" dirty="0" smtClean="0"/>
              <a:t>) is shown below.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209611"/>
              </p:ext>
            </p:extLst>
          </p:nvPr>
        </p:nvGraphicFramePr>
        <p:xfrm>
          <a:off x="5508104" y="4509120"/>
          <a:ext cx="3312367" cy="93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8" name="Equation" r:id="rId3" imgW="1803240" imgH="482400" progId="Equation.3">
                  <p:embed/>
                </p:oleObj>
              </mc:Choice>
              <mc:Fallback>
                <p:oleObj name="Equation" r:id="rId3" imgW="180324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509120"/>
                        <a:ext cx="3312367" cy="937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573016"/>
            <a:ext cx="4023287" cy="273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1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424" y="620688"/>
            <a:ext cx="7620000" cy="720080"/>
          </a:xfrm>
          <a:noFill/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Signal </a:t>
            </a:r>
            <a:r>
              <a:rPr lang="en-US" sz="4800" b="1" dirty="0"/>
              <a:t>conditioning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600200"/>
            <a:ext cx="8003232" cy="4853135"/>
          </a:xfrm>
        </p:spPr>
        <p:txBody>
          <a:bodyPr/>
          <a:lstStyle/>
          <a:p>
            <a:pPr marL="114300" indent="0" algn="l" rtl="0">
              <a:buNone/>
            </a:pPr>
            <a:r>
              <a:rPr lang="en-US" sz="2400" dirty="0" smtClean="0"/>
              <a:t>Now, let us discuss the following signal conditioning categories:</a:t>
            </a:r>
          </a:p>
          <a:p>
            <a:pPr algn="l" rtl="0"/>
            <a:endParaRPr lang="en-US" dirty="0"/>
          </a:p>
          <a:p>
            <a:pPr lvl="1" algn="l" rtl="0">
              <a:buFont typeface="Wingdings" pitchFamily="2" charset="2"/>
              <a:buChar char="q"/>
            </a:pPr>
            <a:r>
              <a:rPr lang="en-US" sz="2400" b="1" dirty="0" smtClean="0"/>
              <a:t> Signal-range </a:t>
            </a:r>
            <a:r>
              <a:rPr lang="en-US" sz="2400" b="1" dirty="0"/>
              <a:t>and offset changes</a:t>
            </a:r>
          </a:p>
          <a:p>
            <a:pPr marL="777240" lvl="2" indent="0" algn="l" rtl="0">
              <a:buNone/>
            </a:pPr>
            <a:r>
              <a:rPr lang="en-US" sz="2200" dirty="0"/>
              <a:t>i.e. amplification and zero adjustment </a:t>
            </a:r>
            <a:endParaRPr lang="en-US" sz="2200" dirty="0" smtClean="0"/>
          </a:p>
          <a:p>
            <a:pPr marL="777240" lvl="2" indent="0" algn="l" rtl="0">
              <a:buNone/>
            </a:pPr>
            <a:endParaRPr lang="en-US" sz="2200" dirty="0"/>
          </a:p>
          <a:p>
            <a:pPr lvl="1" algn="l" rtl="0">
              <a:buFont typeface="Wingdings" pitchFamily="2" charset="2"/>
              <a:buChar char="q"/>
            </a:pPr>
            <a:r>
              <a:rPr lang="en-US" sz="2400" b="1" dirty="0" smtClean="0"/>
              <a:t> </a:t>
            </a:r>
            <a:r>
              <a:rPr lang="en-US" sz="2400" b="1" dirty="0"/>
              <a:t>Conversions</a:t>
            </a:r>
            <a:r>
              <a:rPr lang="en-US" sz="2400" dirty="0"/>
              <a:t> </a:t>
            </a:r>
          </a:p>
          <a:p>
            <a:pPr marL="777240" lvl="2" indent="0" algn="l" rtl="0">
              <a:buNone/>
            </a:pPr>
            <a:r>
              <a:rPr lang="en-US" sz="2200" dirty="0"/>
              <a:t>e.g. current to voltage and voltage to </a:t>
            </a:r>
            <a:r>
              <a:rPr lang="en-US" sz="2200" dirty="0" smtClean="0"/>
              <a:t>current</a:t>
            </a:r>
            <a:endParaRPr lang="en-US" sz="2200" dirty="0"/>
          </a:p>
          <a:p>
            <a:pPr marL="777240" lvl="2" indent="0" algn="l" rtl="0">
              <a:buNone/>
            </a:pPr>
            <a:endParaRPr lang="en-US" sz="2200" dirty="0" smtClean="0"/>
          </a:p>
          <a:p>
            <a:pPr marL="0" indent="-22860">
              <a:buNone/>
            </a:pPr>
            <a:r>
              <a:rPr lang="en-US" sz="2400" dirty="0" smtClean="0"/>
              <a:t>Filtering will be discussed in the next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052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3224" y="620688"/>
            <a:ext cx="7715200" cy="792088"/>
          </a:xfrm>
          <a:noFill/>
        </p:spPr>
        <p:txBody>
          <a:bodyPr/>
          <a:lstStyle/>
          <a:p>
            <a:r>
              <a:rPr lang="en-US" sz="3600" b="1" dirty="0" smtClean="0"/>
              <a:t>Signal</a:t>
            </a:r>
            <a:r>
              <a:rPr lang="en-US" sz="3600" b="1" dirty="0"/>
              <a:t>-range and offset (bias</a:t>
            </a:r>
            <a:r>
              <a:rPr lang="en-US" sz="3600" b="1" dirty="0" smtClean="0"/>
              <a:t>)</a:t>
            </a:r>
            <a:endParaRPr lang="en-US" sz="36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30600" y="1700808"/>
            <a:ext cx="8363272" cy="4873728"/>
          </a:xfrm>
        </p:spPr>
        <p:txBody>
          <a:bodyPr/>
          <a:lstStyle/>
          <a:p>
            <a:pPr marL="109728" indent="0" algn="l" rtl="0">
              <a:buNone/>
            </a:pPr>
            <a:endParaRPr lang="en-US" b="1" dirty="0" smtClean="0"/>
          </a:p>
          <a:p>
            <a:pPr marL="109728" indent="0" algn="l" rtl="0">
              <a:buNone/>
            </a:pPr>
            <a:r>
              <a:rPr lang="en-US" sz="2400" b="1" dirty="0" smtClean="0"/>
              <a:t>Example 2</a:t>
            </a:r>
          </a:p>
          <a:p>
            <a:pPr marL="109728" indent="0" algn="l" rtl="0">
              <a:buNone/>
            </a:pPr>
            <a:endParaRPr lang="en-US" b="1" dirty="0"/>
          </a:p>
          <a:p>
            <a:pPr marL="109728" indent="0" algn="l" rtl="0">
              <a:buNone/>
            </a:pPr>
            <a:r>
              <a:rPr lang="en-US" sz="2400" dirty="0" smtClean="0"/>
              <a:t>Design a circuit to achieve the following voltage conversion.</a:t>
            </a:r>
          </a:p>
          <a:p>
            <a:pPr lvl="4" algn="l" rtl="0" eaLnBrk="1" hangingPunct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31840" y="4654326"/>
            <a:ext cx="2952328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/>
              <a:t>Signal conditioning circuit</a:t>
            </a:r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1314224" y="5302026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6084168" y="5267101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462961" y="4900389"/>
            <a:ext cx="1518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0.2 V – </a:t>
            </a:r>
            <a:r>
              <a:rPr lang="en-US" dirty="0" smtClean="0"/>
              <a:t>0.7 </a:t>
            </a:r>
            <a:r>
              <a:rPr lang="en-US" dirty="0"/>
              <a:t>V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6235700" y="4900389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 V – 5 V</a:t>
            </a:r>
          </a:p>
        </p:txBody>
      </p:sp>
    </p:spTree>
    <p:extLst>
      <p:ext uri="{BB962C8B-B14F-4D97-AF65-F5344CB8AC3E}">
        <p14:creationId xmlns:p14="http://schemas.microsoft.com/office/powerpoint/2010/main" val="272801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484438" y="2924944"/>
            <a:ext cx="1223962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Zero shift</a:t>
            </a:r>
          </a:p>
        </p:txBody>
      </p:sp>
      <p:sp>
        <p:nvSpPr>
          <p:cNvPr id="7171" name="Line 5"/>
          <p:cNvSpPr>
            <a:spLocks noChangeShapeType="1"/>
          </p:cNvSpPr>
          <p:nvPr/>
        </p:nvSpPr>
        <p:spPr bwMode="auto">
          <a:xfrm>
            <a:off x="1254125" y="3572644"/>
            <a:ext cx="1230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6615520" y="3537719"/>
            <a:ext cx="108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966074" y="3171007"/>
            <a:ext cx="15183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0.2 V – </a:t>
            </a:r>
            <a:r>
              <a:rPr lang="en-US" dirty="0" smtClean="0"/>
              <a:t>0.7 </a:t>
            </a:r>
            <a:r>
              <a:rPr lang="en-US" dirty="0"/>
              <a:t>V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6588224" y="3171007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0 V – 5 V</a:t>
            </a:r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5022850" y="2942407"/>
            <a:ext cx="1584325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/>
              <a:t>Amplification</a:t>
            </a:r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3708400" y="3537719"/>
            <a:ext cx="1314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3696846" y="3171007"/>
            <a:ext cx="13260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0 V – </a:t>
            </a:r>
            <a:r>
              <a:rPr lang="en-US" dirty="0" smtClean="0"/>
              <a:t>0.5 </a:t>
            </a:r>
            <a:r>
              <a:rPr lang="en-US" dirty="0"/>
              <a:t>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692696"/>
            <a:ext cx="7273999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FF0000"/>
                </a:solidFill>
              </a:rPr>
              <a:t>Answer</a:t>
            </a:r>
          </a:p>
          <a:p>
            <a:pPr algn="l" rtl="0"/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 algn="l" rtl="0">
              <a:buFont typeface="Arial" pitchFamily="34" charset="0"/>
              <a:buChar char="•"/>
            </a:pPr>
            <a:r>
              <a:rPr lang="en-US" sz="2400" dirty="0" smtClean="0"/>
              <a:t>It is clear that we need to subtract 0.2V, then multiply the signal by 10.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576" y="4725144"/>
            <a:ext cx="727399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Arial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looks like a differential amplifier with a gain of </a:t>
            </a:r>
            <a:r>
              <a:rPr lang="en-US" sz="2400" dirty="0" smtClean="0"/>
              <a:t>10 </a:t>
            </a:r>
            <a:r>
              <a:rPr lang="en-US" sz="2400" dirty="0"/>
              <a:t>and a fixed input of </a:t>
            </a:r>
            <a:r>
              <a:rPr lang="en-US" sz="2400" dirty="0" smtClean="0"/>
              <a:t>0.2 </a:t>
            </a:r>
            <a:r>
              <a:rPr lang="en-US" sz="2400" dirty="0"/>
              <a:t>volts to the inverting side. The following circuit shows how this could be done using an instrumentation amplifier.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7277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2" grpId="0" animBg="1"/>
      <p:bldP spid="7173" grpId="0"/>
      <p:bldP spid="7174" grpId="0"/>
      <p:bldP spid="7175" grpId="0" animBg="1"/>
      <p:bldP spid="7176" grpId="0" animBg="1"/>
      <p:bldP spid="71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73216"/>
            <a:ext cx="7746264" cy="1057304"/>
          </a:xfrm>
        </p:spPr>
        <p:txBody>
          <a:bodyPr>
            <a:noAutofit/>
          </a:bodyPr>
          <a:lstStyle/>
          <a:p>
            <a:pPr marL="109728" indent="0" algn="l" rtl="0">
              <a:buNone/>
            </a:pPr>
            <a:r>
              <a:rPr lang="en-US" sz="2300" dirty="0"/>
              <a:t>Note </a:t>
            </a:r>
            <a:r>
              <a:rPr lang="en-US" sz="2300" dirty="0" smtClean="0"/>
              <a:t>that a </a:t>
            </a:r>
            <a:r>
              <a:rPr lang="en-US" sz="2300" dirty="0"/>
              <a:t>voltage </a:t>
            </a:r>
            <a:r>
              <a:rPr lang="en-US" sz="2300" dirty="0" smtClean="0"/>
              <a:t>divider is </a:t>
            </a:r>
            <a:r>
              <a:rPr lang="en-US" sz="2300" dirty="0"/>
              <a:t>used to provide the </a:t>
            </a:r>
            <a:r>
              <a:rPr lang="en-US" sz="2300" dirty="0" smtClean="0"/>
              <a:t>0.2V </a:t>
            </a:r>
            <a:r>
              <a:rPr lang="en-US" sz="2300" dirty="0"/>
              <a:t>offset. The </a:t>
            </a:r>
            <a:r>
              <a:rPr lang="en-US" sz="2300" dirty="0" err="1"/>
              <a:t>zener</a:t>
            </a:r>
            <a:r>
              <a:rPr lang="en-US" sz="2300" dirty="0"/>
              <a:t> diode is used to keep the bias voltage </a:t>
            </a:r>
            <a:r>
              <a:rPr lang="en-US" sz="2300" dirty="0" smtClean="0"/>
              <a:t>(i.e. the 0.2V) constant </a:t>
            </a:r>
            <a:r>
              <a:rPr lang="en-US" sz="2300" dirty="0"/>
              <a:t>against changes of the supply. </a:t>
            </a:r>
          </a:p>
          <a:p>
            <a:pPr marL="109728" indent="0" algn="l" rtl="0">
              <a:buNone/>
            </a:pPr>
            <a:endParaRPr lang="en-US" sz="2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456" y="1669744"/>
            <a:ext cx="561975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2590800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87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181584" cy="5040560"/>
          </a:xfrm>
        </p:spPr>
        <p:txBody>
          <a:bodyPr>
            <a:noAutofit/>
          </a:bodyPr>
          <a:lstStyle/>
          <a:p>
            <a:pPr marL="109728" indent="0" algn="l" rtl="0">
              <a:buNone/>
            </a:pPr>
            <a:r>
              <a:rPr lang="en-US" sz="2400" dirty="0" smtClean="0"/>
              <a:t>A </a:t>
            </a:r>
            <a:r>
              <a:rPr lang="en-US" sz="2400" dirty="0"/>
              <a:t>sensor </a:t>
            </a:r>
            <a:r>
              <a:rPr lang="en-US" sz="2400" dirty="0" smtClean="0"/>
              <a:t>outputs a voltage in the range </a:t>
            </a:r>
            <a:r>
              <a:rPr lang="en-US" sz="2400" dirty="0"/>
              <a:t>of </a:t>
            </a:r>
            <a:r>
              <a:rPr lang="en-US" sz="2400" dirty="0" smtClean="0"/>
              <a:t>20 </a:t>
            </a:r>
            <a:r>
              <a:rPr lang="en-US" sz="2400" dirty="0"/>
              <a:t>to 250 </a:t>
            </a:r>
            <a:r>
              <a:rPr lang="en-US" sz="2400" dirty="0" smtClean="0"/>
              <a:t>mV.  </a:t>
            </a:r>
            <a:r>
              <a:rPr lang="en-US" sz="2400" dirty="0"/>
              <a:t>Develop signal conditioning so that this become 0 to 5 V.  The circuit must have very high input impedance.</a:t>
            </a:r>
          </a:p>
          <a:p>
            <a:pPr algn="l" rtl="0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Answer</a:t>
            </a:r>
            <a:endParaRPr lang="en-US" sz="2400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sz="2400" dirty="0"/>
              <a:t>Let us develop an linear equation for the output in terms of the input</a:t>
            </a:r>
          </a:p>
          <a:p>
            <a:pPr algn="l" rtl="0">
              <a:buNone/>
            </a:pPr>
            <a:r>
              <a:rPr lang="en-US" sz="2400" dirty="0"/>
              <a:t>				</a:t>
            </a:r>
            <a:endParaRPr lang="en-US" sz="2400" dirty="0" smtClean="0"/>
          </a:p>
          <a:p>
            <a:pPr algn="l" rtl="0">
              <a:buNone/>
            </a:pPr>
            <a:endParaRPr lang="en-US" sz="2400" dirty="0"/>
          </a:p>
          <a:p>
            <a:pPr algn="l" rtl="0">
              <a:buNone/>
            </a:pPr>
            <a:r>
              <a:rPr lang="en-US" sz="2400" dirty="0"/>
              <a:t>where </a:t>
            </a:r>
            <a:r>
              <a:rPr lang="en-US" sz="2400" i="1" dirty="0"/>
              <a:t>a</a:t>
            </a:r>
            <a:r>
              <a:rPr lang="en-US" sz="2400" dirty="0"/>
              <a:t> and </a:t>
            </a:r>
            <a:r>
              <a:rPr lang="en-US" sz="2400" i="1" dirty="0"/>
              <a:t>b</a:t>
            </a:r>
            <a:r>
              <a:rPr lang="en-US" sz="2400" dirty="0"/>
              <a:t> are to be found. </a:t>
            </a:r>
          </a:p>
          <a:p>
            <a:pPr algn="l" rtl="0" eaLnBrk="1" hangingPunct="1">
              <a:buFontTx/>
              <a:buNone/>
            </a:pPr>
            <a:endParaRPr lang="en-US" sz="2400" dirty="0" smtClean="0"/>
          </a:p>
          <a:p>
            <a:pPr algn="l" rtl="0" eaLnBrk="1" hangingPunct="1">
              <a:buFontTx/>
              <a:buNone/>
            </a:pPr>
            <a:endParaRPr lang="en-US" sz="2400" dirty="0"/>
          </a:p>
          <a:p>
            <a:pPr algn="l" rtl="0">
              <a:buNone/>
            </a:pP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9184" y="548680"/>
            <a:ext cx="8229600" cy="6480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r" rtl="1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FontTx/>
              <a:buNone/>
            </a:pPr>
            <a:r>
              <a:rPr lang="en-US" sz="3200" b="1" dirty="0" smtClean="0"/>
              <a:t>Example 3 (Johnson, page 89)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641102"/>
              </p:ext>
            </p:extLst>
          </p:nvPr>
        </p:nvGraphicFramePr>
        <p:xfrm>
          <a:off x="3563888" y="4509120"/>
          <a:ext cx="16097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509120"/>
                        <a:ext cx="16097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304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476672"/>
            <a:ext cx="7920880" cy="6264696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For the </a:t>
            </a:r>
            <a:r>
              <a:rPr lang="en-US" sz="2400" dirty="0"/>
              <a:t>given two </a:t>
            </a:r>
            <a:r>
              <a:rPr lang="en-US" sz="2400" dirty="0" smtClean="0"/>
              <a:t>conditions we can write</a:t>
            </a:r>
          </a:p>
          <a:p>
            <a:pPr algn="l" rtl="0"/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 				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dirty="0" smtClean="0"/>
              <a:t>Hence, the required equation is  </a:t>
            </a:r>
          </a:p>
          <a:p>
            <a:pPr algn="l" rtl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</a:t>
            </a:r>
          </a:p>
          <a:p>
            <a:pPr algn="l" rtl="0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80000"/>
              </a:lnSpc>
            </a:pPr>
            <a:r>
              <a:rPr lang="en-US" sz="2400" dirty="0" smtClean="0"/>
              <a:t>Therefore we need a </a:t>
            </a:r>
            <a:r>
              <a:rPr lang="en-US" sz="2400" dirty="0"/>
              <a:t>differential amplifier with a gain of 21.7 and a fixed input of </a:t>
            </a:r>
            <a:r>
              <a:rPr lang="en-US" sz="2400" dirty="0" smtClean="0"/>
              <a:t>0.02V </a:t>
            </a:r>
            <a:r>
              <a:rPr lang="en-US" sz="2400" dirty="0"/>
              <a:t>to the inverting side. The following circuit shows how this could be done using an instrumentation amplifier.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26862"/>
              </p:ext>
            </p:extLst>
          </p:nvPr>
        </p:nvGraphicFramePr>
        <p:xfrm>
          <a:off x="1585913" y="1463055"/>
          <a:ext cx="524668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7" name="Equation" r:id="rId3" imgW="2857320" imgH="457200" progId="Equation.3">
                  <p:embed/>
                </p:oleObj>
              </mc:Choice>
              <mc:Fallback>
                <p:oleObj name="Equation" r:id="rId3" imgW="285732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1463055"/>
                        <a:ext cx="5246687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981038"/>
              </p:ext>
            </p:extLst>
          </p:nvPr>
        </p:nvGraphicFramePr>
        <p:xfrm>
          <a:off x="3131840" y="3623295"/>
          <a:ext cx="24717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8" name="Equation" r:id="rId5" imgW="1346040" imgH="457200" progId="Equation.3">
                  <p:embed/>
                </p:oleObj>
              </mc:Choice>
              <mc:Fallback>
                <p:oleObj name="Equation" r:id="rId5" imgW="134604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623295"/>
                        <a:ext cx="2471738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14772"/>
            <a:ext cx="767715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919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8424" y="260648"/>
            <a:ext cx="7620000" cy="864096"/>
          </a:xfrm>
        </p:spPr>
        <p:txBody>
          <a:bodyPr/>
          <a:lstStyle/>
          <a:p>
            <a:pPr eaLnBrk="1" hangingPunct="1"/>
            <a:r>
              <a:rPr lang="en-US" b="1" dirty="0" smtClean="0"/>
              <a:t>Signal Conditioning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7920880" cy="5112568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400" b="1" dirty="0" smtClean="0"/>
              <a:t>Signal conditioning </a:t>
            </a:r>
            <a:r>
              <a:rPr lang="en-US" sz="2400" dirty="0" smtClean="0"/>
              <a:t>is </a:t>
            </a:r>
            <a:r>
              <a:rPr lang="en-US" sz="2400" dirty="0"/>
              <a:t>the operation performed on the signal to convert it to a form suitable for interfacing with other elements in the system.</a:t>
            </a:r>
          </a:p>
          <a:p>
            <a:pPr marL="109728" indent="0" algn="l" rtl="0" eaLnBrk="1" hangingPunct="1">
              <a:buNone/>
            </a:pPr>
            <a:endParaRPr lang="en-US" sz="2400" dirty="0" smtClean="0"/>
          </a:p>
          <a:p>
            <a:pPr marL="109728" indent="0" algn="l" rtl="0" eaLnBrk="1" hangingPunct="1">
              <a:buNone/>
            </a:pPr>
            <a:r>
              <a:rPr lang="en-US" sz="2400" dirty="0" smtClean="0"/>
              <a:t>Example of signal conditioning:</a:t>
            </a:r>
          </a:p>
          <a:p>
            <a:pPr lvl="1" algn="l" rtl="0" eaLnBrk="1" hangingPunct="1"/>
            <a:endParaRPr lang="en-US" sz="2400" dirty="0" smtClean="0"/>
          </a:p>
          <a:p>
            <a:pPr lvl="1" algn="l" rtl="0" eaLnBrk="1" hangingPunct="1"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</a:rPr>
              <a:t> Signal-range and offset changes</a:t>
            </a:r>
          </a:p>
          <a:p>
            <a:pPr marL="777240" lvl="2" indent="0" algn="l" rtl="0">
              <a:buNone/>
            </a:pPr>
            <a:r>
              <a:rPr lang="en-US" sz="2200" dirty="0" smtClean="0"/>
              <a:t>i.e. amplification </a:t>
            </a:r>
            <a:r>
              <a:rPr lang="en-US" sz="2200" dirty="0"/>
              <a:t>and zero adjustment </a:t>
            </a:r>
          </a:p>
          <a:p>
            <a:pPr lvl="1" algn="l" rtl="0" eaLnBrk="1" hangingPunct="1"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</a:rPr>
              <a:t> Conversions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marL="777240" lvl="2" indent="0" algn="l" rtl="0">
              <a:buNone/>
            </a:pPr>
            <a:r>
              <a:rPr lang="en-US" sz="2200" dirty="0"/>
              <a:t>e.g. current to voltage and voltage to current</a:t>
            </a:r>
          </a:p>
          <a:p>
            <a:pPr lvl="1" algn="l" rtl="0"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</a:rPr>
              <a:t> Filtering</a:t>
            </a:r>
          </a:p>
          <a:p>
            <a:pPr marL="777240" lvl="2" indent="0" algn="l" rtl="0">
              <a:buNone/>
            </a:pPr>
            <a:r>
              <a:rPr lang="en-US" sz="2200" dirty="0" smtClean="0"/>
              <a:t>removing </a:t>
            </a:r>
            <a:r>
              <a:rPr lang="en-US" sz="2200" dirty="0"/>
              <a:t>unwanted </a:t>
            </a:r>
            <a:r>
              <a:rPr lang="en-US" sz="2200" dirty="0" smtClean="0"/>
              <a:t>frequencies</a:t>
            </a:r>
            <a:endParaRPr lang="en-US" sz="2200" dirty="0"/>
          </a:p>
          <a:p>
            <a:pPr lvl="1" algn="l" rtl="0"/>
            <a:endParaRPr lang="en-US" sz="2400" b="1" dirty="0" smtClean="0">
              <a:solidFill>
                <a:schemeClr val="tx1"/>
              </a:solidFill>
            </a:endParaRPr>
          </a:p>
          <a:p>
            <a:pPr eaLnBrk="1" hangingPunct="1"/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46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515813"/>
            <a:ext cx="7848872" cy="5793507"/>
          </a:xfrm>
        </p:spPr>
        <p:txBody>
          <a:bodyPr>
            <a:normAutofit/>
          </a:bodyPr>
          <a:lstStyle/>
          <a:p>
            <a:pPr algn="l" rtl="0" eaLnBrk="1" hangingPunct="1">
              <a:buFontTx/>
              <a:buNone/>
            </a:pPr>
            <a:r>
              <a:rPr lang="en-US" sz="3600" b="1" dirty="0" smtClean="0"/>
              <a:t>Example 4</a:t>
            </a:r>
            <a:r>
              <a:rPr lang="en-US" dirty="0" smtClean="0"/>
              <a:t>	</a:t>
            </a:r>
          </a:p>
          <a:p>
            <a:pPr marL="45720" algn="just" rtl="0">
              <a:buNone/>
            </a:pPr>
            <a:r>
              <a:rPr lang="en-US" dirty="0" smtClean="0"/>
              <a:t>	</a:t>
            </a:r>
            <a:r>
              <a:rPr lang="en-US" sz="2300" dirty="0"/>
              <a:t>A bridge circuit for which R</a:t>
            </a:r>
            <a:r>
              <a:rPr lang="en-US" sz="2300" baseline="-25000" dirty="0"/>
              <a:t>4</a:t>
            </a:r>
            <a:r>
              <a:rPr lang="en-US" sz="2300" dirty="0"/>
              <a:t> varies from </a:t>
            </a:r>
            <a:r>
              <a:rPr lang="en-US" sz="2300" dirty="0" smtClean="0"/>
              <a:t>100</a:t>
            </a:r>
            <a:r>
              <a:rPr lang="en-US" sz="2300" dirty="0" smtClean="0">
                <a:sym typeface="Symbol" pitchFamily="18" charset="2"/>
              </a:rPr>
              <a:t> </a:t>
            </a:r>
            <a:r>
              <a:rPr lang="en-US" sz="2300" dirty="0">
                <a:sym typeface="Symbol" pitchFamily="18" charset="2"/>
              </a:rPr>
              <a:t>to </a:t>
            </a:r>
            <a:r>
              <a:rPr lang="en-US" sz="2300" dirty="0" smtClean="0">
                <a:sym typeface="Symbol" pitchFamily="18" charset="2"/>
              </a:rPr>
              <a:t>102 </a:t>
            </a:r>
            <a:r>
              <a:rPr lang="en-US" sz="2300" dirty="0">
                <a:sym typeface="Symbol" pitchFamily="18" charset="2"/>
              </a:rPr>
              <a:t>is shown below.  Show how </a:t>
            </a:r>
            <a:r>
              <a:rPr lang="en-US" sz="2300" dirty="0" smtClean="0">
                <a:sym typeface="Symbol" pitchFamily="18" charset="2"/>
              </a:rPr>
              <a:t>this bridge could be connected to the given instrumentation amplifier </a:t>
            </a:r>
            <a:r>
              <a:rPr lang="en-US" sz="2300" u="sng" dirty="0" smtClean="0">
                <a:sym typeface="Symbol" pitchFamily="18" charset="2"/>
              </a:rPr>
              <a:t>to </a:t>
            </a:r>
            <a:r>
              <a:rPr lang="en-US" sz="2300" u="sng" dirty="0">
                <a:sym typeface="Symbol" pitchFamily="18" charset="2"/>
              </a:rPr>
              <a:t>provide an output of 0 to </a:t>
            </a:r>
            <a:r>
              <a:rPr lang="en-US" sz="2300" u="sng" dirty="0" smtClean="0">
                <a:sym typeface="Symbol" pitchFamily="18" charset="2"/>
              </a:rPr>
              <a:t>2.5V </a:t>
            </a:r>
            <a:r>
              <a:rPr lang="en-US" sz="2300" dirty="0" smtClean="0">
                <a:sym typeface="Symbol" pitchFamily="18" charset="2"/>
              </a:rPr>
              <a:t>for that change in </a:t>
            </a:r>
            <a:r>
              <a:rPr lang="en-US" sz="2300" dirty="0" smtClean="0"/>
              <a:t>R</a:t>
            </a:r>
            <a:r>
              <a:rPr lang="en-US" sz="2300" baseline="-25000" dirty="0" smtClean="0"/>
              <a:t>4</a:t>
            </a:r>
            <a:r>
              <a:rPr lang="en-US" sz="2300" dirty="0" smtClean="0">
                <a:sym typeface="Symbol" pitchFamily="18" charset="2"/>
              </a:rPr>
              <a:t>.  </a:t>
            </a:r>
            <a:r>
              <a:rPr lang="en-US" sz="2300" dirty="0">
                <a:sym typeface="Symbol" pitchFamily="18" charset="2"/>
              </a:rPr>
              <a:t>Assume that, </a:t>
            </a:r>
            <a:r>
              <a:rPr lang="en-US" sz="2300" dirty="0" smtClean="0">
                <a:sym typeface="Symbol" pitchFamily="18" charset="2"/>
              </a:rPr>
              <a:t>in the </a:t>
            </a:r>
            <a:r>
              <a:rPr lang="en-US" sz="2300" dirty="0">
                <a:sym typeface="Symbol" pitchFamily="18" charset="2"/>
              </a:rPr>
              <a:t>instrumentation amplifier circuit,  R</a:t>
            </a:r>
            <a:r>
              <a:rPr lang="en-US" sz="2300" baseline="-25000" dirty="0">
                <a:sym typeface="Symbol" pitchFamily="18" charset="2"/>
              </a:rPr>
              <a:t>2</a:t>
            </a:r>
            <a:r>
              <a:rPr lang="en-US" sz="2300" dirty="0">
                <a:sym typeface="Symbol" pitchFamily="18" charset="2"/>
              </a:rPr>
              <a:t> = R</a:t>
            </a:r>
            <a:r>
              <a:rPr lang="en-US" sz="2300" baseline="-25000" dirty="0">
                <a:sym typeface="Symbol" pitchFamily="18" charset="2"/>
              </a:rPr>
              <a:t>3</a:t>
            </a:r>
            <a:r>
              <a:rPr lang="en-US" sz="2300" dirty="0">
                <a:sym typeface="Symbol" pitchFamily="18" charset="2"/>
              </a:rPr>
              <a:t> = </a:t>
            </a:r>
            <a:r>
              <a:rPr lang="en-US" sz="2300" dirty="0" smtClean="0">
                <a:sym typeface="Symbol" pitchFamily="18" charset="2"/>
              </a:rPr>
              <a:t>1 k </a:t>
            </a:r>
            <a:r>
              <a:rPr lang="en-US" sz="2300" dirty="0">
                <a:sym typeface="Symbol" pitchFamily="18" charset="2"/>
              </a:rPr>
              <a:t>and </a:t>
            </a:r>
            <a:r>
              <a:rPr lang="en-US" sz="2300" dirty="0" smtClean="0">
                <a:sym typeface="Symbol" pitchFamily="18" charset="2"/>
              </a:rPr>
              <a:t>R</a:t>
            </a:r>
            <a:r>
              <a:rPr lang="en-US" sz="2300" baseline="-25000" dirty="0" smtClean="0">
                <a:sym typeface="Symbol" pitchFamily="18" charset="2"/>
              </a:rPr>
              <a:t>1</a:t>
            </a:r>
            <a:r>
              <a:rPr lang="en-US" sz="2300" dirty="0" smtClean="0">
                <a:sym typeface="Symbol" pitchFamily="18" charset="2"/>
              </a:rPr>
              <a:t> </a:t>
            </a:r>
            <a:r>
              <a:rPr lang="en-US" sz="2300" dirty="0">
                <a:sym typeface="Symbol" pitchFamily="18" charset="2"/>
              </a:rPr>
              <a:t>= 100 k.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20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645024"/>
            <a:ext cx="4235202" cy="287820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645024"/>
            <a:ext cx="24003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48" y="350072"/>
            <a:ext cx="76200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Answer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5040560"/>
          </a:xfrm>
        </p:spPr>
        <p:txBody>
          <a:bodyPr>
            <a:normAutofit/>
          </a:bodyPr>
          <a:lstStyle/>
          <a:p>
            <a:pPr algn="l" rtl="0"/>
            <a:r>
              <a:rPr lang="en-US" sz="2300" dirty="0" smtClean="0"/>
              <a:t>Clearly, the bridge nulls when R</a:t>
            </a:r>
            <a:r>
              <a:rPr lang="en-US" sz="2300" baseline="-25000" dirty="0" smtClean="0"/>
              <a:t>4</a:t>
            </a:r>
            <a:r>
              <a:rPr lang="en-US" sz="2300" dirty="0" smtClean="0"/>
              <a:t>=100 </a:t>
            </a:r>
            <a:r>
              <a:rPr lang="el-GR" sz="2300" dirty="0" smtClean="0"/>
              <a:t>Ω</a:t>
            </a:r>
            <a:r>
              <a:rPr lang="en-US" sz="2300" dirty="0" smtClean="0"/>
              <a:t>. </a:t>
            </a:r>
            <a:r>
              <a:rPr lang="en-US" sz="2300" b="1" u="sng" dirty="0" smtClean="0"/>
              <a:t>So, we do not need zero adjustment. </a:t>
            </a:r>
          </a:p>
          <a:p>
            <a:pPr algn="l" rtl="0"/>
            <a:r>
              <a:rPr lang="en-US" sz="2300" dirty="0" smtClean="0"/>
              <a:t>When R</a:t>
            </a:r>
            <a:r>
              <a:rPr lang="en-US" sz="2300" baseline="-25000" dirty="0" smtClean="0"/>
              <a:t>4</a:t>
            </a:r>
            <a:r>
              <a:rPr lang="en-US" sz="2300" dirty="0" smtClean="0"/>
              <a:t> = 102</a:t>
            </a:r>
            <a:r>
              <a:rPr lang="el-GR" sz="2300" dirty="0" smtClean="0"/>
              <a:t>Ω</a:t>
            </a:r>
            <a:r>
              <a:rPr lang="en-US" sz="2300" dirty="0" smtClean="0"/>
              <a:t> the bridge offset voltage is found as</a:t>
            </a:r>
          </a:p>
          <a:p>
            <a:pPr algn="l" rtl="0"/>
            <a:endParaRPr lang="en-US" sz="2300" dirty="0" smtClean="0"/>
          </a:p>
          <a:p>
            <a:pPr algn="l" rtl="0"/>
            <a:endParaRPr lang="en-US" sz="2300" dirty="0" smtClean="0"/>
          </a:p>
          <a:p>
            <a:pPr algn="l" rtl="0"/>
            <a:endParaRPr lang="en-US" sz="2300" dirty="0" smtClean="0"/>
          </a:p>
          <a:p>
            <a:pPr algn="l" rtl="0"/>
            <a:r>
              <a:rPr lang="en-US" sz="2300" dirty="0" smtClean="0"/>
              <a:t>To get an output of 2.5V at 102</a:t>
            </a:r>
            <a:r>
              <a:rPr lang="el-GR" sz="2300" dirty="0" smtClean="0"/>
              <a:t>Ω</a:t>
            </a:r>
            <a:r>
              <a:rPr lang="en-US" sz="2300" dirty="0" smtClean="0"/>
              <a:t> we need a differential gain of (2.5 V/24.75 mV) = 101.</a:t>
            </a:r>
          </a:p>
          <a:p>
            <a:pPr algn="l" rtl="0"/>
            <a:r>
              <a:rPr lang="en-US" sz="2300" dirty="0" smtClean="0"/>
              <a:t>For the given instrumentation amplifier we have</a:t>
            </a:r>
          </a:p>
          <a:p>
            <a:pPr marL="109728" indent="0" algn="l" rtl="0">
              <a:buNone/>
            </a:pPr>
            <a:endParaRPr lang="en-US" sz="2300" dirty="0"/>
          </a:p>
          <a:p>
            <a:pPr marL="109728" indent="0" algn="l" rtl="0">
              <a:buNone/>
            </a:pPr>
            <a:endParaRPr lang="en-US" sz="2300" dirty="0" smtClean="0"/>
          </a:p>
          <a:p>
            <a:pPr marL="109728" indent="0" algn="l" rtl="0">
              <a:buNone/>
            </a:pPr>
            <a:endParaRPr lang="en-US" sz="2300" dirty="0"/>
          </a:p>
          <a:p>
            <a:pPr marL="109728" indent="0" algn="ctr" rtl="0">
              <a:buNone/>
            </a:pPr>
            <a:endParaRPr lang="en-US" sz="23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21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948790"/>
              </p:ext>
            </p:extLst>
          </p:nvPr>
        </p:nvGraphicFramePr>
        <p:xfrm>
          <a:off x="1547664" y="2780928"/>
          <a:ext cx="6066557" cy="79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2" name="Equation" r:id="rId3" imgW="3276360" imgH="431640" progId="Equation.3">
                  <p:embed/>
                </p:oleObj>
              </mc:Choice>
              <mc:Fallback>
                <p:oleObj name="Equation" r:id="rId3" imgW="32763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780928"/>
                        <a:ext cx="6066557" cy="7981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190589"/>
              </p:ext>
            </p:extLst>
          </p:nvPr>
        </p:nvGraphicFramePr>
        <p:xfrm>
          <a:off x="808546" y="5013176"/>
          <a:ext cx="743586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3" name="Equation" r:id="rId5" imgW="3860640" imgH="711000" progId="Equation.3">
                  <p:embed/>
                </p:oleObj>
              </mc:Choice>
              <mc:Fallback>
                <p:oleObj name="Equation" r:id="rId5" imgW="386064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546" y="5013176"/>
                        <a:ext cx="7435862" cy="1368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1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22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49" y="1556792"/>
            <a:ext cx="7700854" cy="396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94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Conversion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eaLnBrk="1" hangingPunct="1">
              <a:buFont typeface="Wingdings" pitchFamily="2" charset="2"/>
              <a:buChar char="q"/>
            </a:pPr>
            <a:r>
              <a:rPr lang="en-US" sz="2400" dirty="0" smtClean="0"/>
              <a:t> In many situations it is required to convert one form of signal or physical value into another form such as</a:t>
            </a:r>
          </a:p>
          <a:p>
            <a:pPr lvl="1" algn="l" rtl="0" eaLnBrk="1" hangingPunct="1">
              <a:buFont typeface="Courier New" pitchFamily="49" charset="0"/>
              <a:buChar char="o"/>
            </a:pPr>
            <a:r>
              <a:rPr lang="en-US" sz="2400" dirty="0" smtClean="0"/>
              <a:t>resistance to voltage</a:t>
            </a:r>
          </a:p>
          <a:p>
            <a:pPr lvl="1" algn="l" rtl="0">
              <a:buFont typeface="Courier New" pitchFamily="49" charset="0"/>
              <a:buChar char="o"/>
            </a:pPr>
            <a:r>
              <a:rPr lang="en-US" sz="2400" dirty="0" smtClean="0"/>
              <a:t>voltage-to-current </a:t>
            </a:r>
          </a:p>
          <a:p>
            <a:pPr lvl="1" algn="l" rtl="0">
              <a:buFont typeface="Courier New" pitchFamily="49" charset="0"/>
              <a:buChar char="o"/>
            </a:pPr>
            <a:r>
              <a:rPr lang="en-US" sz="2400" dirty="0" smtClean="0"/>
              <a:t>current-to-voltage </a:t>
            </a:r>
            <a:endParaRPr lang="en-US" sz="2400" dirty="0"/>
          </a:p>
          <a:p>
            <a:pPr lvl="1" algn="l" rtl="0" eaLnBrk="1" hangingPunct="1">
              <a:buFont typeface="Wingdings" pitchFamily="2" charset="2"/>
              <a:buChar char="q"/>
            </a:pPr>
            <a:endParaRPr lang="en-US" sz="2400" dirty="0" smtClean="0"/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2400" dirty="0" smtClean="0"/>
              <a:t> For example, a typical standard in process control systems is to use current signals in the range 4 to 20 mA for transmission. This requires conversion from voltage to current at the sending end and a conversion from current to voltage at the receiving end.</a:t>
            </a:r>
          </a:p>
          <a:p>
            <a:pPr algn="l" rtl="0" eaLnBrk="1" hangingPunct="1">
              <a:buFont typeface="Wingdings" pitchFamily="2" charset="2"/>
              <a:buChar char="q"/>
            </a:pP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9222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to voltage converter</a:t>
            </a:r>
            <a:endParaRPr lang="ar-E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24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593" y="1710578"/>
            <a:ext cx="5670703" cy="352400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756021"/>
              </p:ext>
            </p:extLst>
          </p:nvPr>
        </p:nvGraphicFramePr>
        <p:xfrm>
          <a:off x="3448298" y="5733256"/>
          <a:ext cx="1555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Equation" r:id="rId4" imgW="799920" imgH="228600" progId="Equation.3">
                  <p:embed/>
                </p:oleObj>
              </mc:Choice>
              <mc:Fallback>
                <p:oleObj name="Equation" r:id="rId4" imgW="7999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298" y="5733256"/>
                        <a:ext cx="15557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06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41784"/>
            <a:ext cx="7848872" cy="782960"/>
          </a:xfrm>
          <a:noFill/>
        </p:spPr>
        <p:txBody>
          <a:bodyPr>
            <a:normAutofit/>
          </a:bodyPr>
          <a:lstStyle/>
          <a:p>
            <a:r>
              <a:rPr lang="en-US" sz="3600" dirty="0" smtClean="0"/>
              <a:t>Voltage to current converter</a:t>
            </a:r>
            <a:endParaRPr lang="ar-EG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25</a:t>
            </a:fld>
            <a:endParaRPr lang="ar-EG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55576" y="1412776"/>
            <a:ext cx="7632848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 rtl="0">
              <a:buNone/>
            </a:pPr>
            <a:r>
              <a:rPr lang="en-US" sz="2400" dirty="0" smtClean="0"/>
              <a:t>In the following circuit, the current through the load resistor </a:t>
            </a:r>
            <a:r>
              <a:rPr lang="en-US" sz="2400" b="1" i="1" dirty="0" err="1" smtClean="0"/>
              <a:t>R</a:t>
            </a:r>
            <a:r>
              <a:rPr lang="en-US" sz="2400" b="1" i="1" baseline="-25000" dirty="0" err="1" smtClean="0"/>
              <a:t>Load</a:t>
            </a:r>
            <a:r>
              <a:rPr lang="en-US" sz="2400" dirty="0" smtClean="0"/>
              <a:t> is equal to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dirty="0" smtClean="0"/>
              <a:t>/(250</a:t>
            </a:r>
            <a:r>
              <a:rPr lang="el-GR" sz="2400" dirty="0" smtClean="0"/>
              <a:t>Ω</a:t>
            </a:r>
            <a:r>
              <a:rPr lang="en-US" sz="2400" dirty="0" smtClean="0"/>
              <a:t>). No matter what value of </a:t>
            </a:r>
            <a:r>
              <a:rPr lang="en-US" sz="2400" b="1" i="1" dirty="0" err="1" smtClean="0"/>
              <a:t>R</a:t>
            </a:r>
            <a:r>
              <a:rPr lang="en-US" sz="2400" b="1" i="1" baseline="-25000" dirty="0" err="1" smtClean="0"/>
              <a:t>Load</a:t>
            </a:r>
            <a:r>
              <a:rPr lang="en-US" sz="2400" dirty="0" smtClean="0"/>
              <a:t> is, the current through it will be function of </a:t>
            </a:r>
            <a:r>
              <a:rPr lang="en-US" sz="2400" i="1" dirty="0"/>
              <a:t>V</a:t>
            </a:r>
            <a:r>
              <a:rPr lang="en-US" sz="2400" i="1" baseline="-25000" dirty="0"/>
              <a:t>in</a:t>
            </a:r>
            <a:r>
              <a:rPr lang="en-US" sz="2400" dirty="0" smtClean="0"/>
              <a:t> only.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40968"/>
            <a:ext cx="5616624" cy="307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08" y="274638"/>
            <a:ext cx="7620000" cy="706090"/>
          </a:xfrm>
          <a:noFill/>
        </p:spPr>
        <p:txBody>
          <a:bodyPr/>
          <a:lstStyle/>
          <a:p>
            <a:pPr rtl="0"/>
            <a:r>
              <a:rPr lang="en-US" sz="3200" dirty="0" smtClean="0"/>
              <a:t>Assignment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432" y="1196752"/>
            <a:ext cx="7620000" cy="5204048"/>
          </a:xfrm>
        </p:spPr>
        <p:txBody>
          <a:bodyPr>
            <a:normAutofit/>
          </a:bodyPr>
          <a:lstStyle/>
          <a:p>
            <a:pPr marL="114300" indent="0" algn="just" rtl="0">
              <a:buNone/>
            </a:pP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Temperature is to be measured in the range of 250˚C to 450˚C. The sensor is a resistance that varies linearly from 200Ω to 1200Ω for this temperature range.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following circuit to convert the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sensor resistance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change into voltage. 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rtl="0">
              <a:buNone/>
            </a:pP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Check that the power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dissipated in the sensor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is below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5mW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 Then,  develop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analog signal conditioning that provides a voltage varying </a:t>
            </a:r>
            <a:r>
              <a:rPr lang="en-US" sz="2100" i="1" dirty="0">
                <a:latin typeface="Times New Roman" pitchFamily="18" charset="0"/>
                <a:cs typeface="Times New Roman" pitchFamily="18" charset="0"/>
              </a:rPr>
              <a:t>linearly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from -5 to +5 V for this temperature range.</a:t>
            </a:r>
          </a:p>
          <a:p>
            <a:pPr algn="just"/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26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636912"/>
            <a:ext cx="4032448" cy="25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79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68424" y="332656"/>
            <a:ext cx="7620000" cy="926976"/>
          </a:xfrm>
        </p:spPr>
        <p:txBody>
          <a:bodyPr/>
          <a:lstStyle/>
          <a:p>
            <a:pPr eaLnBrk="1" hangingPunct="1"/>
            <a:r>
              <a:rPr lang="en-US" b="1" dirty="0" smtClean="0"/>
              <a:t>Signal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752" y="1556792"/>
            <a:ext cx="7897688" cy="4800600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endParaRPr lang="en-US" sz="2800" dirty="0" smtClean="0"/>
          </a:p>
          <a:p>
            <a:pPr marL="109728" indent="0" algn="just" rtl="0">
              <a:buNone/>
            </a:pPr>
            <a:r>
              <a:rPr lang="en-US" sz="2800" dirty="0" smtClean="0"/>
              <a:t>Before discussing signal conditioning, it is important to examine the following topics: </a:t>
            </a:r>
          </a:p>
          <a:p>
            <a:pPr marL="109728" indent="0" algn="just" rtl="0">
              <a:buNone/>
            </a:pPr>
            <a:endParaRPr lang="en-US" sz="3600" dirty="0" smtClean="0"/>
          </a:p>
          <a:p>
            <a:pPr marL="978408" lvl="1" indent="-571500" algn="just" rtl="0">
              <a:buFont typeface="Wingdings" pitchFamily="2" charset="2"/>
              <a:buChar char="q"/>
            </a:pPr>
            <a:r>
              <a:rPr lang="en-US" sz="2800" dirty="0" smtClean="0"/>
              <a:t>the loading effect.</a:t>
            </a:r>
          </a:p>
          <a:p>
            <a:pPr marL="978408" lvl="1" indent="-571500" algn="just" rtl="0">
              <a:buFont typeface="Wingdings" pitchFamily="2" charset="2"/>
              <a:buChar char="q"/>
            </a:pP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buffer </a:t>
            </a:r>
            <a:r>
              <a:rPr lang="en-US" sz="2800" dirty="0" smtClean="0"/>
              <a:t>circuit.</a:t>
            </a:r>
          </a:p>
          <a:p>
            <a:pPr marL="978408" lvl="1" indent="-571500" algn="just" rtl="0">
              <a:buFont typeface="Wingdings" pitchFamily="2" charset="2"/>
              <a:buChar char="q"/>
            </a:pPr>
            <a:r>
              <a:rPr lang="en-US" sz="2800" dirty="0" smtClean="0"/>
              <a:t>the difference amplifier.</a:t>
            </a:r>
          </a:p>
          <a:p>
            <a:pPr marL="978408" lvl="1" indent="-571500" algn="just" rtl="0">
              <a:buFont typeface="Wingdings" pitchFamily="2" charset="2"/>
              <a:buChar char="q"/>
            </a:pPr>
            <a:r>
              <a:rPr lang="en-US" sz="2800" dirty="0" smtClean="0"/>
              <a:t>the instrumentation amplifier.  </a:t>
            </a:r>
            <a:endParaRPr lang="ar-EG" sz="2800" dirty="0"/>
          </a:p>
          <a:p>
            <a:pPr marL="681228" indent="-571500" algn="just" rtl="0">
              <a:buFont typeface="Wingdings" pitchFamily="2" charset="2"/>
              <a:buChar char="q"/>
            </a:pPr>
            <a:endParaRPr lang="ar-EG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413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 of Loading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992888" cy="518457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/>
              <a:t>Measurement systems are made up of many components. </a:t>
            </a:r>
            <a:r>
              <a:rPr lang="en-CA" sz="2400" dirty="0" smtClean="0"/>
              <a:t>Ideally</a:t>
            </a:r>
            <a:r>
              <a:rPr lang="en-CA" sz="2400" dirty="0"/>
              <a:t>, the </a:t>
            </a:r>
            <a:r>
              <a:rPr lang="en-CA" sz="2400" dirty="0" smtClean="0"/>
              <a:t>gain of the </a:t>
            </a:r>
            <a:r>
              <a:rPr lang="en-CA" sz="2400" dirty="0"/>
              <a:t>whole </a:t>
            </a:r>
            <a:r>
              <a:rPr lang="en-CA" sz="2400" dirty="0" smtClean="0"/>
              <a:t>system </a:t>
            </a:r>
            <a:r>
              <a:rPr lang="en-CA" sz="2400" dirty="0"/>
              <a:t>is found by multiplying the </a:t>
            </a:r>
            <a:r>
              <a:rPr lang="en-CA" sz="2400" dirty="0" smtClean="0"/>
              <a:t>gains of </a:t>
            </a:r>
            <a:r>
              <a:rPr lang="en-CA" sz="2400" dirty="0"/>
              <a:t>the individual components </a:t>
            </a:r>
            <a:r>
              <a:rPr lang="en-CA" sz="2400" dirty="0" smtClean="0"/>
              <a:t>together.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However</a:t>
            </a:r>
            <a:r>
              <a:rPr lang="en-CA" sz="2400" dirty="0"/>
              <a:t>, this will only give the correct result if very little current flows through the connection circuits. </a:t>
            </a: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In </a:t>
            </a:r>
            <a:r>
              <a:rPr lang="en-CA" sz="2400" dirty="0"/>
              <a:t>reality some current </a:t>
            </a:r>
            <a:r>
              <a:rPr lang="en-CA" sz="2400" dirty="0" smtClean="0"/>
              <a:t>flows. This </a:t>
            </a:r>
            <a:r>
              <a:rPr lang="en-CA" sz="2400" dirty="0"/>
              <a:t>results in a much more complicated expression for determining the </a:t>
            </a:r>
            <a:r>
              <a:rPr lang="en-CA" sz="2400" dirty="0" smtClean="0"/>
              <a:t>gain for </a:t>
            </a:r>
            <a:r>
              <a:rPr lang="en-CA" sz="2400" dirty="0"/>
              <a:t>the entire measurement system. </a:t>
            </a: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u="sng" dirty="0" smtClean="0"/>
              <a:t>This </a:t>
            </a:r>
            <a:r>
              <a:rPr lang="en-CA" sz="2400" u="sng" dirty="0"/>
              <a:t>problem is called </a:t>
            </a:r>
            <a:r>
              <a:rPr lang="en-CA" sz="2400" u="sng" dirty="0" smtClean="0"/>
              <a:t>loading. </a:t>
            </a:r>
            <a:r>
              <a:rPr lang="en-CA" sz="2400" u="sng" dirty="0"/>
              <a:t>We use operational amplifier circuits to help stop this loading problem</a:t>
            </a:r>
            <a:r>
              <a:rPr lang="en-CA" sz="2400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47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33028" y="1772816"/>
            <a:ext cx="7927404" cy="4536504"/>
          </a:xfrm>
        </p:spPr>
        <p:txBody>
          <a:bodyPr>
            <a:normAutofit fontScale="92500" lnSpcReduction="10000"/>
          </a:bodyPr>
          <a:lstStyle/>
          <a:p>
            <a:pPr marL="109728" indent="0" algn="l" rtl="0" eaLnBrk="1" hangingPunct="1">
              <a:buNone/>
            </a:pPr>
            <a:r>
              <a:rPr lang="en-US" sz="2600" dirty="0" smtClean="0"/>
              <a:t>Connecting a sensor or circuit to a load introduces uncertainty in the measurement (i.e. in the amplitude of the output voltage) as shown below.</a:t>
            </a:r>
          </a:p>
          <a:p>
            <a:pPr marL="109728" indent="0" algn="l" rtl="0">
              <a:buNone/>
            </a:pPr>
            <a:endParaRPr lang="en-US" dirty="0" smtClean="0"/>
          </a:p>
          <a:p>
            <a:pPr marL="109728" indent="0" algn="l" rtl="0">
              <a:buNone/>
            </a:pPr>
            <a:endParaRPr lang="en-US" dirty="0"/>
          </a:p>
          <a:p>
            <a:pPr marL="109728" indent="0" algn="l" rtl="0">
              <a:buNone/>
            </a:pPr>
            <a:endParaRPr lang="en-US" dirty="0" smtClean="0"/>
          </a:p>
          <a:p>
            <a:pPr marL="109728" indent="0" algn="l" rtl="0">
              <a:buNone/>
            </a:pPr>
            <a:endParaRPr lang="en-US" sz="2000" b="1" dirty="0" smtClean="0"/>
          </a:p>
          <a:p>
            <a:pPr marL="109728" indent="0" algn="l" rtl="0">
              <a:buNone/>
            </a:pPr>
            <a:endParaRPr lang="en-US" sz="2000" b="1" dirty="0"/>
          </a:p>
          <a:p>
            <a:pPr marL="109728" indent="0" algn="l" rtl="0">
              <a:buNone/>
            </a:pPr>
            <a:endParaRPr lang="en-US" sz="2000" b="1" dirty="0" smtClean="0"/>
          </a:p>
          <a:p>
            <a:pPr marL="109728" indent="0" algn="l" rtl="0">
              <a:buNone/>
            </a:pPr>
            <a:endParaRPr lang="en-US" sz="2000" b="1" dirty="0" smtClean="0"/>
          </a:p>
          <a:p>
            <a:pPr marL="109728" indent="0" algn="ctr" rtl="0">
              <a:buNone/>
            </a:pPr>
            <a:r>
              <a:rPr lang="en-US" sz="2000" b="1" dirty="0" smtClean="0"/>
              <a:t>without load:     </a:t>
            </a:r>
            <a:r>
              <a:rPr lang="en-US" sz="2000" b="1" i="1" dirty="0" err="1" smtClean="0"/>
              <a:t>V</a:t>
            </a:r>
            <a:r>
              <a:rPr lang="en-US" sz="2000" b="1" i="1" baseline="-25000" dirty="0" err="1" smtClean="0"/>
              <a:t>y</a:t>
            </a:r>
            <a:r>
              <a:rPr lang="en-US" sz="2000" b="1" dirty="0" smtClean="0"/>
              <a:t> = </a:t>
            </a:r>
            <a:r>
              <a:rPr lang="en-US" sz="2000" b="1" i="1" dirty="0" err="1" smtClean="0"/>
              <a:t>V</a:t>
            </a:r>
            <a:r>
              <a:rPr lang="en-US" sz="2000" b="1" i="1" baseline="-25000" dirty="0" err="1" smtClean="0"/>
              <a:t>x</a:t>
            </a:r>
            <a:r>
              <a:rPr lang="en-US" sz="2400" b="1" dirty="0"/>
              <a:t>	</a:t>
            </a:r>
            <a:r>
              <a:rPr lang="en-US" sz="2400" b="1" dirty="0" smtClean="0"/>
              <a:t>	        w</a:t>
            </a:r>
            <a:r>
              <a:rPr lang="en-US" sz="2000" b="1" dirty="0" smtClean="0"/>
              <a:t>ith load:     </a:t>
            </a:r>
            <a:r>
              <a:rPr lang="en-US" sz="2000" b="1" i="1" dirty="0" err="1" smtClean="0"/>
              <a:t>V</a:t>
            </a:r>
            <a:r>
              <a:rPr lang="en-US" sz="2000" b="1" i="1" baseline="-25000" dirty="0" err="1" smtClean="0"/>
              <a:t>y</a:t>
            </a:r>
            <a:r>
              <a:rPr lang="en-US" sz="2000" b="1" i="1" dirty="0" smtClean="0"/>
              <a:t> &lt; </a:t>
            </a:r>
            <a:r>
              <a:rPr lang="en-US" sz="2000" b="1" i="1" dirty="0" err="1" smtClean="0"/>
              <a:t>V</a:t>
            </a:r>
            <a:r>
              <a:rPr lang="en-US" sz="2000" b="1" i="1" baseline="-25000" dirty="0" err="1" smtClean="0"/>
              <a:t>x</a:t>
            </a:r>
            <a:endParaRPr lang="en-US" sz="2000" b="1" dirty="0"/>
          </a:p>
          <a:p>
            <a:pPr algn="l" rtl="0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2144" y="655520"/>
            <a:ext cx="8301608" cy="778768"/>
          </a:xfrm>
        </p:spPr>
        <p:txBody>
          <a:bodyPr/>
          <a:lstStyle/>
          <a:p>
            <a:pPr eaLnBrk="1" hangingPunct="1"/>
            <a:r>
              <a:rPr lang="en-US" dirty="0" smtClean="0"/>
              <a:t>Effect of Loading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556" y="3212976"/>
            <a:ext cx="33909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84" y="3224783"/>
            <a:ext cx="40767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7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29208" y="764704"/>
                <a:ext cx="8075240" cy="5576888"/>
              </a:xfrm>
            </p:spPr>
            <p:txBody>
              <a:bodyPr>
                <a:noAutofit/>
              </a:bodyPr>
              <a:lstStyle/>
              <a:p>
                <a:pPr algn="l" rtl="0"/>
                <a:r>
                  <a:rPr lang="en-US" sz="2400" dirty="0" smtClean="0"/>
                  <a:t>The </a:t>
                </a:r>
                <a:r>
                  <a:rPr lang="en-US" sz="2400" dirty="0"/>
                  <a:t>output voltage is calculated using voltage division as</a:t>
                </a:r>
              </a:p>
              <a:p>
                <a:pPr algn="l" rtl="0"/>
                <a:endParaRPr lang="en-US" sz="2400" dirty="0" smtClean="0"/>
              </a:p>
              <a:p>
                <a:pPr algn="l" rtl="0"/>
                <a:endParaRPr lang="en-US" sz="2400" dirty="0"/>
              </a:p>
              <a:p>
                <a:pPr algn="l" rtl="0"/>
                <a:endParaRPr lang="en-US" sz="2400" dirty="0" smtClean="0"/>
              </a:p>
              <a:p>
                <a:pPr algn="l" rtl="0"/>
                <a:r>
                  <a:rPr lang="en-US" sz="2400" dirty="0" smtClean="0"/>
                  <a:t>The </a:t>
                </a:r>
                <a:r>
                  <a:rPr lang="en-US" sz="2400" dirty="0"/>
                  <a:t>output voltage is reduced by the voltage drop over the internal resistance of the sensor </a:t>
                </a:r>
                <a:r>
                  <a:rPr lang="en-US" sz="2400" i="1" dirty="0" smtClean="0"/>
                  <a:t>R</a:t>
                </a:r>
                <a:r>
                  <a:rPr lang="en-US" sz="2400" i="1" baseline="-25000" dirty="0" smtClean="0"/>
                  <a:t>X</a:t>
                </a:r>
                <a:r>
                  <a:rPr lang="en-US" sz="2400" dirty="0" smtClean="0"/>
                  <a:t>.   </a:t>
                </a:r>
                <a:endParaRPr lang="en-US" sz="2400" dirty="0"/>
              </a:p>
              <a:p>
                <a:pPr algn="l" rtl="0" eaLnBrk="1" hangingPunct="1"/>
                <a:endParaRPr lang="en-US" sz="2400" dirty="0" smtClean="0"/>
              </a:p>
              <a:p>
                <a:pPr algn="l" rtl="0"/>
                <a:r>
                  <a:rPr lang="en-US" sz="2400" dirty="0" smtClean="0"/>
                  <a:t>To reduce the uncertainty (i.e. to keep </a:t>
                </a:r>
                <a:r>
                  <a:rPr lang="en-US" sz="2400" b="1" i="1" dirty="0" err="1"/>
                  <a:t>V</a:t>
                </a:r>
                <a:r>
                  <a:rPr lang="en-US" sz="2400" b="1" i="1" baseline="-25000" dirty="0" err="1"/>
                  <a:t>y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sz="2400" b="1" dirty="0" smtClean="0"/>
                  <a:t> </a:t>
                </a:r>
                <a:r>
                  <a:rPr lang="en-US" sz="2400" b="1" i="1" dirty="0" err="1" smtClean="0"/>
                  <a:t>V</a:t>
                </a:r>
                <a:r>
                  <a:rPr lang="en-US" sz="2400" b="1" i="1" baseline="-25000" dirty="0" err="1" smtClean="0"/>
                  <a:t>x</a:t>
                </a:r>
                <a:r>
                  <a:rPr lang="en-US" sz="2400" dirty="0" smtClean="0"/>
                  <a:t>), the internal resistance (the sensor output resistance), </a:t>
                </a:r>
                <a:r>
                  <a:rPr lang="en-US" sz="2400" i="1" dirty="0" smtClean="0"/>
                  <a:t>R</a:t>
                </a:r>
                <a:r>
                  <a:rPr lang="en-US" sz="2400" i="1" baseline="-25000" dirty="0" smtClean="0"/>
                  <a:t>x</a:t>
                </a:r>
                <a:r>
                  <a:rPr lang="en-US" sz="2400" dirty="0" smtClean="0"/>
                  <a:t>,  should be much smaller than the load resistance </a:t>
                </a:r>
              </a:p>
              <a:p>
                <a:pPr marL="109728" indent="0" algn="l" rtl="0">
                  <a:buNone/>
                </a:pPr>
                <a:r>
                  <a:rPr lang="en-US" sz="2400" b="1" i="1" dirty="0" smtClean="0"/>
                  <a:t>				</a:t>
                </a:r>
              </a:p>
              <a:p>
                <a:pPr marL="109728" indent="0" algn="l" rtl="0">
                  <a:buNone/>
                </a:pPr>
                <a:r>
                  <a:rPr lang="en-US" sz="2400" b="1" i="1" dirty="0"/>
                  <a:t>	</a:t>
                </a:r>
                <a:r>
                  <a:rPr lang="en-US" sz="2400" b="1" i="1" dirty="0" smtClean="0"/>
                  <a:t>			</a:t>
                </a:r>
                <a:endParaRPr lang="en-US" sz="2400" dirty="0" smtClean="0">
                  <a:cs typeface="Angsana New" pitchFamily="18" charset="-34"/>
                </a:endParaRPr>
              </a:p>
              <a:p>
                <a:pPr algn="l" rtl="0" eaLnBrk="1" hangingPunct="1"/>
                <a:endParaRPr lang="en-US" sz="2400" dirty="0" smtClean="0"/>
              </a:p>
            </p:txBody>
          </p:sp>
        </mc:Choice>
        <mc:Fallback xmlns="">
          <p:sp>
            <p:nvSpPr>
              <p:cNvPr id="1331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9208" y="764704"/>
                <a:ext cx="8075240" cy="5576888"/>
              </a:xfrm>
              <a:blipFill rotWithShape="1">
                <a:blip r:embed="rId3"/>
                <a:stretch>
                  <a:fillRect l="-1057" t="-874" b="-120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334785"/>
              </p:ext>
            </p:extLst>
          </p:nvPr>
        </p:nvGraphicFramePr>
        <p:xfrm>
          <a:off x="3491880" y="1453530"/>
          <a:ext cx="2027237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1" name="Equation" r:id="rId4" imgW="977760" imgH="431640" progId="Equation.3">
                  <p:embed/>
                </p:oleObj>
              </mc:Choice>
              <mc:Fallback>
                <p:oleObj name="Equation" r:id="rId4" imgW="97776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453530"/>
                        <a:ext cx="2027237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540925"/>
              </p:ext>
            </p:extLst>
          </p:nvPr>
        </p:nvGraphicFramePr>
        <p:xfrm>
          <a:off x="3837806" y="5258594"/>
          <a:ext cx="12382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" name="Equation" r:id="rId6" imgW="596880" imgH="228600" progId="Equation.3">
                  <p:embed/>
                </p:oleObj>
              </mc:Choice>
              <mc:Fallback>
                <p:oleObj name="Equation" r:id="rId6" imgW="59688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7806" y="5258594"/>
                        <a:ext cx="12382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483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529208" y="1628800"/>
            <a:ext cx="7715200" cy="2985195"/>
          </a:xfrm>
        </p:spPr>
        <p:txBody>
          <a:bodyPr/>
          <a:lstStyle/>
          <a:p>
            <a:pPr algn="l" rtl="0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sz="2400" dirty="0" smtClean="0"/>
              <a:t>An amplifier outputs a voltage that is 10 times the voltage on its input terminals.  It has an input resistance of 10 k</a:t>
            </a:r>
            <a:r>
              <a:rPr lang="en-US" sz="2400" dirty="0" smtClean="0">
                <a:sym typeface="Symbol" pitchFamily="18" charset="2"/>
              </a:rPr>
              <a:t>.  A sensor outputs a voltage proportional to temperature with a transfer function of 20 mV/°C.  The sensor has an output resistance of 5.0 k.  If the temperate is 50 °C, find the amplifier output.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521169" y="4725144"/>
            <a:ext cx="1223962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rtl="0"/>
            <a:r>
              <a:rPr lang="en-US" dirty="0" smtClean="0"/>
              <a:t>Sensor</a:t>
            </a:r>
          </a:p>
          <a:p>
            <a:pPr algn="ctr" rtl="0"/>
            <a:r>
              <a:rPr lang="en-US" sz="1600" dirty="0" smtClean="0"/>
              <a:t>(</a:t>
            </a:r>
            <a:r>
              <a:rPr lang="en-US" sz="1600" dirty="0"/>
              <a:t>20 mV</a:t>
            </a:r>
            <a:r>
              <a:rPr lang="en-US" sz="1600" dirty="0">
                <a:sym typeface="Symbol" pitchFamily="18" charset="2"/>
              </a:rPr>
              <a:t>/°C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4340" name="Line 6"/>
          <p:cNvSpPr>
            <a:spLocks noChangeShapeType="1"/>
          </p:cNvSpPr>
          <p:nvPr/>
        </p:nvSpPr>
        <p:spPr bwMode="auto">
          <a:xfrm>
            <a:off x="1290856" y="5355381"/>
            <a:ext cx="1230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4341" name="Line 7"/>
          <p:cNvSpPr>
            <a:spLocks noChangeShapeType="1"/>
          </p:cNvSpPr>
          <p:nvPr/>
        </p:nvSpPr>
        <p:spPr bwMode="auto">
          <a:xfrm>
            <a:off x="6660392" y="5320456"/>
            <a:ext cx="14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290856" y="4953744"/>
            <a:ext cx="75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ym typeface="Symbol" pitchFamily="18" charset="2"/>
              </a:rPr>
              <a:t>50 °C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6942356" y="4953744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? V</a:t>
            </a: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5059581" y="4725144"/>
            <a:ext cx="1584325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dirty="0" smtClean="0"/>
              <a:t>Amplification</a:t>
            </a:r>
          </a:p>
          <a:p>
            <a:pPr algn="ctr" rtl="0"/>
            <a:r>
              <a:rPr lang="en-US" dirty="0" smtClean="0"/>
              <a:t>(gain =10)</a:t>
            </a:r>
            <a:endParaRPr lang="en-US" dirty="0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3745131" y="5320456"/>
            <a:ext cx="1314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EG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55576" y="620688"/>
            <a:ext cx="7490792" cy="5760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r" rtl="1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FontTx/>
              <a:buNone/>
            </a:pPr>
            <a:r>
              <a:rPr lang="en-US" sz="3600" b="1" dirty="0" smtClean="0"/>
              <a:t>Example 1</a:t>
            </a:r>
          </a:p>
          <a:p>
            <a:pPr algn="l" rtl="0">
              <a:buFontTx/>
              <a:buNone/>
            </a:pPr>
            <a:endParaRPr lang="en-US" sz="2400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71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43192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Answer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136904" cy="5261216"/>
          </a:xfrm>
        </p:spPr>
        <p:txBody>
          <a:bodyPr>
            <a:normAutofit/>
          </a:bodyPr>
          <a:lstStyle/>
          <a:p>
            <a:pPr marL="452628" lvl="1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300" dirty="0"/>
              <a:t>The sensor output </a:t>
            </a:r>
            <a:r>
              <a:rPr lang="en-US" sz="2300" b="1" i="1" dirty="0"/>
              <a:t>V</a:t>
            </a:r>
            <a:r>
              <a:rPr lang="en-US" sz="2300" b="1" i="1" baseline="-25000" dirty="0"/>
              <a:t>T</a:t>
            </a:r>
            <a:r>
              <a:rPr lang="en-US" sz="2300" dirty="0"/>
              <a:t> = (50</a:t>
            </a:r>
            <a:r>
              <a:rPr lang="en-US" sz="2300" dirty="0">
                <a:sym typeface="Symbol" pitchFamily="18" charset="2"/>
              </a:rPr>
              <a:t>°C)</a:t>
            </a:r>
            <a:r>
              <a:rPr lang="en-US" sz="2300" dirty="0"/>
              <a:t>*(20 mV</a:t>
            </a:r>
            <a:r>
              <a:rPr lang="en-US" sz="2300" dirty="0">
                <a:sym typeface="Symbol" pitchFamily="18" charset="2"/>
              </a:rPr>
              <a:t>/°C)</a:t>
            </a:r>
            <a:r>
              <a:rPr lang="en-US" sz="2300" dirty="0"/>
              <a:t> = 1V.</a:t>
            </a:r>
          </a:p>
          <a:p>
            <a:pPr marL="452628" indent="-342900" algn="l" rtl="0"/>
            <a:r>
              <a:rPr lang="en-US" sz="2300" dirty="0" smtClean="0"/>
              <a:t>Due to non-zero sensor output resistance (5k</a:t>
            </a:r>
            <a:r>
              <a:rPr lang="el-GR" sz="2300" dirty="0" smtClean="0"/>
              <a:t>Ω</a:t>
            </a:r>
            <a:r>
              <a:rPr lang="en-US" sz="2300" dirty="0" smtClean="0"/>
              <a:t>) and finite amplifier input resistance (10k</a:t>
            </a:r>
            <a:r>
              <a:rPr lang="el-GR" sz="2300" dirty="0"/>
              <a:t>Ω</a:t>
            </a:r>
            <a:r>
              <a:rPr lang="en-US" sz="2300" dirty="0" smtClean="0"/>
              <a:t>), t</a:t>
            </a:r>
            <a:r>
              <a:rPr lang="en-US" sz="2300" dirty="0" smtClean="0">
                <a:solidFill>
                  <a:schemeClr val="tx1"/>
                </a:solidFill>
              </a:rPr>
              <a:t>he sensor delivers only   </a:t>
            </a:r>
            <a:endParaRPr lang="en-US" sz="2300" dirty="0"/>
          </a:p>
          <a:p>
            <a:pPr marL="452628" indent="-342900" algn="l" rtl="0"/>
            <a:endParaRPr lang="en-US" sz="2300" dirty="0" smtClean="0">
              <a:solidFill>
                <a:schemeClr val="tx1"/>
              </a:solidFill>
            </a:endParaRPr>
          </a:p>
          <a:p>
            <a:pPr marL="452628" indent="-342900" algn="l" rtl="0"/>
            <a:endParaRPr lang="en-US" sz="2300" dirty="0" smtClean="0"/>
          </a:p>
          <a:p>
            <a:pPr marL="452628" indent="-342900" algn="l" rtl="0"/>
            <a:endParaRPr lang="en-US" sz="2300" dirty="0"/>
          </a:p>
          <a:p>
            <a:pPr marL="452628" indent="-342900" algn="l" rtl="0"/>
            <a:r>
              <a:rPr lang="en-US" sz="2300" dirty="0" smtClean="0">
                <a:solidFill>
                  <a:schemeClr val="tx1"/>
                </a:solidFill>
              </a:rPr>
              <a:t>This is amplified 10 times to give </a:t>
            </a:r>
            <a:r>
              <a:rPr lang="en-US" sz="2300" b="1" i="1" dirty="0" err="1" smtClean="0"/>
              <a:t>V</a:t>
            </a:r>
            <a:r>
              <a:rPr lang="en-US" sz="2300" b="1" i="1" baseline="-25000" dirty="0" err="1" smtClean="0"/>
              <a:t>out</a:t>
            </a:r>
            <a:r>
              <a:rPr lang="en-US" sz="2300" dirty="0" smtClean="0">
                <a:solidFill>
                  <a:schemeClr val="tx1"/>
                </a:solidFill>
              </a:rPr>
              <a:t> = </a:t>
            </a:r>
            <a:r>
              <a:rPr lang="en-US" sz="2300" b="1" dirty="0" smtClean="0">
                <a:solidFill>
                  <a:schemeClr val="tx1"/>
                </a:solidFill>
              </a:rPr>
              <a:t>6.67V</a:t>
            </a:r>
            <a:r>
              <a:rPr lang="en-US" sz="2300" dirty="0" smtClean="0">
                <a:solidFill>
                  <a:schemeClr val="tx1"/>
                </a:solidFill>
              </a:rPr>
              <a:t>.</a:t>
            </a:r>
          </a:p>
          <a:p>
            <a:pPr marL="452628" indent="-342900" algn="l" rtl="0"/>
            <a:r>
              <a:rPr lang="en-US" sz="2300" b="1" dirty="0" smtClean="0">
                <a:solidFill>
                  <a:srgbClr val="FF0000"/>
                </a:solidFill>
              </a:rPr>
              <a:t>Note:</a:t>
            </a:r>
            <a:r>
              <a:rPr lang="en-US" sz="2300" dirty="0" smtClean="0"/>
              <a:t> if the sensor </a:t>
            </a:r>
            <a:r>
              <a:rPr lang="en-US" sz="2300" dirty="0"/>
              <a:t>o/p impedance </a:t>
            </a:r>
            <a:r>
              <a:rPr lang="en-US" sz="2300" dirty="0" smtClean="0"/>
              <a:t>is </a:t>
            </a:r>
            <a:r>
              <a:rPr lang="en-US" sz="2300" dirty="0"/>
              <a:t>zero </a:t>
            </a:r>
            <a:r>
              <a:rPr lang="en-US" sz="2300" dirty="0" smtClean="0"/>
              <a:t>or the amplifier </a:t>
            </a:r>
            <a:r>
              <a:rPr lang="en-US" sz="2300" dirty="0"/>
              <a:t>i/p </a:t>
            </a:r>
            <a:r>
              <a:rPr lang="en-US" sz="2300" dirty="0" smtClean="0"/>
              <a:t>impedance is </a:t>
            </a:r>
            <a:r>
              <a:rPr lang="en-US" sz="2300" dirty="0"/>
              <a:t>infinite</a:t>
            </a:r>
            <a:r>
              <a:rPr lang="en-US" sz="2300" dirty="0" smtClean="0"/>
              <a:t>, </a:t>
            </a:r>
            <a:r>
              <a:rPr lang="en-US" sz="2300" b="1" i="1" dirty="0" err="1"/>
              <a:t>V</a:t>
            </a:r>
            <a:r>
              <a:rPr lang="en-US" sz="2300" b="1" i="1" baseline="-25000" dirty="0" err="1"/>
              <a:t>out</a:t>
            </a:r>
            <a:r>
              <a:rPr lang="en-US" sz="2300" dirty="0"/>
              <a:t> = </a:t>
            </a:r>
            <a:r>
              <a:rPr lang="en-US" sz="2300" b="1" dirty="0" smtClean="0"/>
              <a:t>10V</a:t>
            </a:r>
            <a:r>
              <a:rPr lang="en-US" sz="2300" dirty="0" smtClean="0"/>
              <a:t>. </a:t>
            </a:r>
            <a:endParaRPr lang="ar-EG" sz="23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618701"/>
              </p:ext>
            </p:extLst>
          </p:nvPr>
        </p:nvGraphicFramePr>
        <p:xfrm>
          <a:off x="2302098" y="2551256"/>
          <a:ext cx="45021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Equation" r:id="rId3" imgW="2171520" imgH="393480" progId="Equation.3">
                  <p:embed/>
                </p:oleObj>
              </mc:Choice>
              <mc:Fallback>
                <p:oleObj name="Equation" r:id="rId3" imgW="2171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2098" y="2551256"/>
                        <a:ext cx="45021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107" y="5026824"/>
            <a:ext cx="3885101" cy="148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797552" cy="4968552"/>
          </a:xfrm>
        </p:spPr>
        <p:txBody>
          <a:bodyPr>
            <a:normAutofit/>
          </a:bodyPr>
          <a:lstStyle/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To minimize the loading effect, we must look for a circuit that has </a:t>
            </a:r>
            <a:r>
              <a:rPr lang="en-US" sz="2400" i="1" dirty="0" smtClean="0">
                <a:solidFill>
                  <a:srgbClr val="FF0000"/>
                </a:solidFill>
              </a:rPr>
              <a:t>very large input impedance </a:t>
            </a:r>
            <a:r>
              <a:rPr lang="en-US" sz="2400" dirty="0" smtClean="0"/>
              <a:t>to obtain the whole sensor output voltage. </a:t>
            </a:r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Furthermore</a:t>
            </a:r>
            <a:r>
              <a:rPr lang="en-US" sz="2400" dirty="0"/>
              <a:t>, as this </a:t>
            </a:r>
            <a:r>
              <a:rPr lang="en-US" sz="2400" dirty="0" smtClean="0"/>
              <a:t>circuit is </a:t>
            </a:r>
            <a:r>
              <a:rPr lang="en-US" sz="2400" dirty="0"/>
              <a:t>probably going to drive other circuits, it should have </a:t>
            </a:r>
            <a:r>
              <a:rPr lang="en-US" sz="2400" i="1" dirty="0" smtClean="0">
                <a:solidFill>
                  <a:srgbClr val="FF0000"/>
                </a:solidFill>
              </a:rPr>
              <a:t>very small </a:t>
            </a:r>
            <a:r>
              <a:rPr lang="en-US" sz="2400" i="1" dirty="0">
                <a:solidFill>
                  <a:srgbClr val="FF0000"/>
                </a:solidFill>
              </a:rPr>
              <a:t>output impedance</a:t>
            </a:r>
            <a:r>
              <a:rPr lang="en-US" sz="2400" dirty="0"/>
              <a:t>.</a:t>
            </a:r>
          </a:p>
          <a:p>
            <a:pPr algn="just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A device having these two properties is called a buffer. One example of buffer is the </a:t>
            </a:r>
            <a:r>
              <a:rPr lang="en-US" sz="2400" i="1" dirty="0">
                <a:solidFill>
                  <a:srgbClr val="FF0000"/>
                </a:solidFill>
              </a:rPr>
              <a:t>voltage </a:t>
            </a:r>
            <a:r>
              <a:rPr lang="en-US" sz="2400" i="1" dirty="0" smtClean="0">
                <a:solidFill>
                  <a:srgbClr val="FF0000"/>
                </a:solidFill>
              </a:rPr>
              <a:t>follower</a:t>
            </a:r>
            <a:r>
              <a:rPr lang="en-US" sz="2400" dirty="0" smtClean="0"/>
              <a:t>: 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260648"/>
            <a:ext cx="8013576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r" rtl="1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r" rtl="1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r" rtl="1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l" rtl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The buffer circuit </a:t>
            </a:r>
            <a:endParaRPr lang="ar-EG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628461"/>
              </p:ext>
            </p:extLst>
          </p:nvPr>
        </p:nvGraphicFramePr>
        <p:xfrm>
          <a:off x="6372200" y="5474617"/>
          <a:ext cx="11588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3" imgW="558720" imgH="228600" progId="Equation.3">
                  <p:embed/>
                </p:oleObj>
              </mc:Choice>
              <mc:Fallback>
                <p:oleObj name="Equation" r:id="rId3" imgW="5587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5474617"/>
                        <a:ext cx="11588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368" y="4415337"/>
            <a:ext cx="3199792" cy="211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5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1136</Words>
  <Application>Microsoft Office PowerPoint</Application>
  <PresentationFormat>On-screen Show (4:3)</PresentationFormat>
  <Paragraphs>183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Equation</vt:lpstr>
      <vt:lpstr>PowerPoint Presentation</vt:lpstr>
      <vt:lpstr>Signal Conditioning</vt:lpstr>
      <vt:lpstr>Signal Conditioning</vt:lpstr>
      <vt:lpstr>Effect of Loading</vt:lpstr>
      <vt:lpstr>Effect of Loading</vt:lpstr>
      <vt:lpstr>PowerPoint Presentation</vt:lpstr>
      <vt:lpstr>PowerPoint Presentation</vt:lpstr>
      <vt:lpstr>Answer </vt:lpstr>
      <vt:lpstr>PowerPoint Presentation</vt:lpstr>
      <vt:lpstr>Difference Amplifier</vt:lpstr>
      <vt:lpstr>The instrumentation amplifier</vt:lpstr>
      <vt:lpstr>The instrumentation amplifier</vt:lpstr>
      <vt:lpstr>Signal conditioning</vt:lpstr>
      <vt:lpstr>Signal-range and offset (bias)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</vt:lpstr>
      <vt:lpstr>PowerPoint Presentation</vt:lpstr>
      <vt:lpstr>Conversion</vt:lpstr>
      <vt:lpstr>Current to voltage converter</vt:lpstr>
      <vt:lpstr>Voltage to current converter</vt:lpstr>
      <vt:lpstr>Assignment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892</cp:revision>
  <dcterms:created xsi:type="dcterms:W3CDTF">2013-02-10T06:54:24Z</dcterms:created>
  <dcterms:modified xsi:type="dcterms:W3CDTF">2017-09-15T09:38:18Z</dcterms:modified>
</cp:coreProperties>
</file>