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836" r:id="rId3"/>
    <p:sldId id="848" r:id="rId4"/>
    <p:sldId id="837" r:id="rId5"/>
    <p:sldId id="849" r:id="rId6"/>
    <p:sldId id="839" r:id="rId7"/>
    <p:sldId id="850" r:id="rId8"/>
    <p:sldId id="840" r:id="rId9"/>
    <p:sldId id="841" r:id="rId10"/>
    <p:sldId id="842" r:id="rId11"/>
    <p:sldId id="85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sz="5000" b="1" dirty="0" err="1" smtClean="0">
                <a:solidFill>
                  <a:schemeClr val="tx1"/>
                </a:solidFill>
              </a:rPr>
              <a:t>Feedforward</a:t>
            </a:r>
            <a:r>
              <a:rPr lang="en-US" sz="5000" b="1" dirty="0" smtClean="0">
                <a:solidFill>
                  <a:schemeClr val="tx1"/>
                </a:solidFill>
              </a:rPr>
              <a:t> &amp; Ratio Control</a:t>
            </a:r>
            <a:endParaRPr lang="en-US" altLang="zh-CN" sz="5000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8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4188893" cy="51973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sz="2600" dirty="0"/>
              <a:t>Let us compare the closed-loop responses </a:t>
            </a:r>
            <a:r>
              <a:rPr lang="en-CA" sz="2600" dirty="0">
                <a:solidFill>
                  <a:srgbClr val="FF0000"/>
                </a:solidFill>
              </a:rPr>
              <a:t>with</a:t>
            </a:r>
            <a:r>
              <a:rPr lang="en-CA" sz="2600" dirty="0"/>
              <a:t> and </a:t>
            </a:r>
            <a:r>
              <a:rPr lang="en-CA" sz="2600" dirty="0">
                <a:solidFill>
                  <a:srgbClr val="FF0000"/>
                </a:solidFill>
              </a:rPr>
              <a:t>without</a:t>
            </a:r>
            <a:r>
              <a:rPr lang="en-CA" sz="2600" dirty="0"/>
              <a:t> </a:t>
            </a:r>
            <a:r>
              <a:rPr lang="en-CA" sz="2600" dirty="0" err="1">
                <a:solidFill>
                  <a:srgbClr val="0070C0"/>
                </a:solidFill>
              </a:rPr>
              <a:t>feedforward</a:t>
            </a:r>
            <a:r>
              <a:rPr lang="en-CA" sz="2600" dirty="0">
                <a:solidFill>
                  <a:srgbClr val="0070C0"/>
                </a:solidFill>
              </a:rPr>
              <a:t> </a:t>
            </a:r>
            <a:r>
              <a:rPr lang="en-CA" sz="2600" dirty="0" smtClean="0"/>
              <a:t>control.</a:t>
            </a:r>
          </a:p>
          <a:p>
            <a:pPr>
              <a:spcAft>
                <a:spcPts val="600"/>
              </a:spcAft>
            </a:pPr>
            <a:r>
              <a:rPr lang="en-CA" sz="2600" dirty="0" smtClean="0"/>
              <a:t>The </a:t>
            </a:r>
            <a:r>
              <a:rPr lang="en-CA" sz="2600" dirty="0"/>
              <a:t>two designs have identical performance for </a:t>
            </a:r>
            <a:r>
              <a:rPr lang="en-CA" sz="2600" dirty="0" err="1"/>
              <a:t>setpoint</a:t>
            </a:r>
            <a:r>
              <a:rPr lang="en-CA" sz="2600" dirty="0"/>
              <a:t> </a:t>
            </a:r>
            <a:r>
              <a:rPr lang="en-CA" sz="2600" dirty="0" smtClean="0"/>
              <a:t>tracking.</a:t>
            </a:r>
          </a:p>
          <a:p>
            <a:pPr>
              <a:spcAft>
                <a:spcPts val="600"/>
              </a:spcAft>
            </a:pPr>
            <a:r>
              <a:rPr lang="en-CA" sz="2600" dirty="0" smtClean="0"/>
              <a:t>However, the </a:t>
            </a:r>
            <a:r>
              <a:rPr lang="en-CA" sz="2600" dirty="0"/>
              <a:t>addition of </a:t>
            </a:r>
            <a:r>
              <a:rPr lang="en-CA" sz="2600" dirty="0" err="1"/>
              <a:t>feedforward</a:t>
            </a:r>
            <a:r>
              <a:rPr lang="en-CA" sz="2600" dirty="0"/>
              <a:t> control is clearly beneficial for disturbance rejection. </a:t>
            </a:r>
          </a:p>
          <a:p>
            <a:pPr>
              <a:spcAft>
                <a:spcPts val="6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127" y="1905000"/>
            <a:ext cx="4513673" cy="364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6400" y="107732"/>
            <a:ext cx="8204200" cy="11430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Simulations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79425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6492766" cy="46863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500" dirty="0" smtClean="0"/>
              <a:t>The objective of ratio control is to maintain a specific ratio </a:t>
            </a:r>
            <a:r>
              <a:rPr lang="en-US" sz="2500" dirty="0"/>
              <a:t>between </a:t>
            </a:r>
            <a:r>
              <a:rPr lang="en-US" sz="2500" dirty="0" smtClean="0"/>
              <a:t>the </a:t>
            </a:r>
            <a:r>
              <a:rPr lang="en-US" sz="2500" dirty="0" smtClean="0"/>
              <a:t>flow </a:t>
            </a:r>
            <a:r>
              <a:rPr lang="en-US" sz="2500" dirty="0"/>
              <a:t>rate of </a:t>
            </a:r>
            <a:r>
              <a:rPr lang="en-US" sz="2500" dirty="0" smtClean="0"/>
              <a:t>two streams</a:t>
            </a:r>
            <a:r>
              <a:rPr lang="en-US" sz="2500" dirty="0" smtClean="0"/>
              <a:t>.</a:t>
            </a:r>
            <a:endParaRPr lang="en-US" sz="2500" dirty="0"/>
          </a:p>
          <a:p>
            <a:r>
              <a:rPr lang="en-US" sz="2500" dirty="0" smtClean="0"/>
              <a:t>For </a:t>
            </a:r>
            <a:r>
              <a:rPr lang="en-US" sz="2500" dirty="0"/>
              <a:t>example</a:t>
            </a:r>
            <a:r>
              <a:rPr lang="en-US" sz="2500" dirty="0" smtClean="0"/>
              <a:t>, in Air-fuel </a:t>
            </a:r>
            <a:r>
              <a:rPr lang="en-US" sz="2500" dirty="0"/>
              <a:t>ratio control for a combustion </a:t>
            </a:r>
            <a:r>
              <a:rPr lang="en-US" sz="2500" dirty="0" smtClean="0"/>
              <a:t>process</a:t>
            </a:r>
            <a:r>
              <a:rPr lang="en-US" sz="2500" dirty="0"/>
              <a:t>,</a:t>
            </a:r>
            <a:r>
              <a:rPr lang="en-US" sz="2500" dirty="0" smtClean="0"/>
              <a:t> </a:t>
            </a:r>
            <a:r>
              <a:rPr lang="en-US" sz="2500" dirty="0"/>
              <a:t>fuel </a:t>
            </a:r>
            <a:r>
              <a:rPr lang="en-US" sz="2500" dirty="0" smtClean="0"/>
              <a:t>flow </a:t>
            </a:r>
            <a:r>
              <a:rPr lang="en-US" sz="2500" dirty="0"/>
              <a:t>(called the “wild” flow</a:t>
            </a:r>
            <a:r>
              <a:rPr lang="en-US" sz="2500" dirty="0" smtClean="0"/>
              <a:t>) is measured and multiplied </a:t>
            </a:r>
            <a:r>
              <a:rPr lang="en-US" sz="2500" dirty="0"/>
              <a:t>by </a:t>
            </a:r>
            <a:r>
              <a:rPr lang="en-US" sz="2500" dirty="0" smtClean="0"/>
              <a:t>the required </a:t>
            </a:r>
            <a:r>
              <a:rPr lang="en-US" sz="2500" dirty="0"/>
              <a:t>air-to-fuel </a:t>
            </a:r>
            <a:r>
              <a:rPr lang="en-US" sz="2500" dirty="0" smtClean="0"/>
              <a:t>ratio. </a:t>
            </a:r>
          </a:p>
          <a:p>
            <a:r>
              <a:rPr lang="en-US" sz="2500" dirty="0" smtClean="0"/>
              <a:t>The </a:t>
            </a:r>
            <a:r>
              <a:rPr lang="en-US" sz="2500" dirty="0"/>
              <a:t>product then becomes the set point for the </a:t>
            </a:r>
            <a:r>
              <a:rPr lang="en-US" sz="2500" dirty="0" smtClean="0"/>
              <a:t>controlled air </a:t>
            </a:r>
            <a:r>
              <a:rPr lang="en-US" sz="2500" dirty="0"/>
              <a:t>flow </a:t>
            </a:r>
            <a:r>
              <a:rPr lang="en-US" sz="2500" dirty="0" smtClean="0"/>
              <a:t>rate loop  (called </a:t>
            </a:r>
            <a:r>
              <a:rPr lang="en-US" sz="2500" dirty="0" smtClean="0"/>
              <a:t>the </a:t>
            </a:r>
            <a:r>
              <a:rPr lang="en-US" sz="2500" dirty="0"/>
              <a:t>“secondary” </a:t>
            </a:r>
            <a:r>
              <a:rPr lang="en-US" sz="2500" dirty="0" smtClean="0"/>
              <a:t>loop) as shown </a:t>
            </a:r>
          </a:p>
          <a:p>
            <a:pPr lvl="1"/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0070C0"/>
                </a:solidFill>
              </a:rPr>
              <a:t>FT: </a:t>
            </a:r>
            <a:r>
              <a:rPr lang="en-US" sz="2500" dirty="0" smtClean="0">
                <a:solidFill>
                  <a:schemeClr val="accent4"/>
                </a:solidFill>
              </a:rPr>
              <a:t>Flow transmitter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 FFC</a:t>
            </a:r>
            <a:r>
              <a:rPr lang="en-US" sz="2500" dirty="0">
                <a:solidFill>
                  <a:srgbClr val="0070C0"/>
                </a:solidFill>
              </a:rPr>
              <a:t>: </a:t>
            </a:r>
            <a:r>
              <a:rPr lang="en-US" sz="2500" dirty="0">
                <a:solidFill>
                  <a:schemeClr val="accent4"/>
                </a:solidFill>
              </a:rPr>
              <a:t>Flow ratio </a:t>
            </a:r>
            <a:r>
              <a:rPr lang="en-US" sz="2500" dirty="0" smtClean="0">
                <a:solidFill>
                  <a:schemeClr val="accent4"/>
                </a:solidFill>
              </a:rPr>
              <a:t>control</a:t>
            </a:r>
            <a:endParaRPr lang="en-US" sz="25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1485900"/>
            <a:ext cx="2402577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err="1" smtClean="0"/>
              <a:t>Feedforward</a:t>
            </a:r>
            <a:r>
              <a:rPr lang="en-US" sz="4400" b="1" dirty="0" smtClean="0"/>
              <a:t> Control</a:t>
            </a:r>
            <a:endParaRPr lang="ar-EG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234" y="1355835"/>
            <a:ext cx="8245366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500" dirty="0" smtClean="0"/>
              <a:t>Consider the following closed-loop system.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500" b="1" i="1" dirty="0" smtClean="0">
                <a:latin typeface="Consolas" pitchFamily="49" charset="0"/>
              </a:rPr>
              <a:t>C</a:t>
            </a:r>
            <a:r>
              <a:rPr lang="en-CA" sz="2500" dirty="0" smtClean="0"/>
              <a:t>: feedback controller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500" b="1" i="1" dirty="0" err="1" smtClean="0">
                <a:latin typeface="Consolas" pitchFamily="49" charset="0"/>
              </a:rPr>
              <a:t>Gp</a:t>
            </a:r>
            <a:r>
              <a:rPr lang="en-CA" sz="2500" dirty="0" smtClean="0"/>
              <a:t>: process transfer function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2500" b="1" i="1" dirty="0" err="1" smtClean="0">
                <a:latin typeface="Consolas" pitchFamily="49" charset="0"/>
              </a:rPr>
              <a:t>G</a:t>
            </a:r>
            <a:r>
              <a:rPr lang="en-CA" sz="2500" b="1" i="1" baseline="-25000" dirty="0" err="1" smtClean="0">
                <a:latin typeface="Consolas" pitchFamily="49" charset="0"/>
              </a:rPr>
              <a:t>d</a:t>
            </a:r>
            <a:r>
              <a:rPr lang="en-CA" sz="2500" dirty="0" smtClean="0"/>
              <a:t>: disturbance transfer function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CA" sz="2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CA" sz="25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CA" sz="25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CA" sz="2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500" dirty="0" smtClean="0"/>
              <a:t>If we assume that the disturbance </a:t>
            </a:r>
            <a:r>
              <a:rPr lang="en-CA" sz="2500" b="1" i="1" dirty="0" smtClean="0"/>
              <a:t>d</a:t>
            </a:r>
            <a:r>
              <a:rPr lang="en-CA" sz="2500" dirty="0" smtClean="0"/>
              <a:t> </a:t>
            </a:r>
            <a:r>
              <a:rPr lang="en-CA" sz="2500" dirty="0"/>
              <a:t>can be </a:t>
            </a:r>
            <a:r>
              <a:rPr lang="en-CA" sz="2500" dirty="0" smtClean="0"/>
              <a:t>measured, </a:t>
            </a:r>
            <a:r>
              <a:rPr lang="en-CA" sz="2500" dirty="0" smtClean="0">
                <a:solidFill>
                  <a:srgbClr val="FF0000"/>
                </a:solidFill>
              </a:rPr>
              <a:t>how to eliminate its effect on the controlled variable </a:t>
            </a:r>
            <a:r>
              <a:rPr lang="en-CA" sz="2500" b="1" i="1" dirty="0" smtClean="0">
                <a:solidFill>
                  <a:srgbClr val="FF0000"/>
                </a:solidFill>
              </a:rPr>
              <a:t>y</a:t>
            </a:r>
            <a:r>
              <a:rPr lang="en-CA" sz="2500" dirty="0" smtClean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5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00400"/>
            <a:ext cx="4036846" cy="1828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1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09000" cy="1143000"/>
          </a:xfrm>
        </p:spPr>
        <p:txBody>
          <a:bodyPr/>
          <a:lstStyle/>
          <a:p>
            <a:r>
              <a:rPr lang="en-US" sz="4400" dirty="0" smtClean="0"/>
              <a:t>Idea</a:t>
            </a:r>
            <a:endParaRPr lang="ar-E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55834"/>
            <a:ext cx="8178800" cy="4686300"/>
          </a:xfrm>
        </p:spPr>
        <p:txBody>
          <a:bodyPr/>
          <a:lstStyle/>
          <a:p>
            <a:r>
              <a:rPr lang="en-CA" dirty="0" smtClean="0"/>
              <a:t>To achieve this goal, </a:t>
            </a:r>
            <a:r>
              <a:rPr lang="en-CA" dirty="0" smtClean="0"/>
              <a:t>we can add </a:t>
            </a:r>
            <a:r>
              <a:rPr lang="en-CA" dirty="0" smtClean="0"/>
              <a:t>a </a:t>
            </a:r>
            <a:r>
              <a:rPr lang="en-CA" dirty="0" err="1" smtClean="0"/>
              <a:t>feedforward</a:t>
            </a:r>
            <a:r>
              <a:rPr lang="en-CA" dirty="0" smtClean="0"/>
              <a:t> controller </a:t>
            </a:r>
            <a:r>
              <a:rPr lang="en-CA" dirty="0"/>
              <a:t>block</a:t>
            </a:r>
            <a:r>
              <a:rPr lang="en-CA" dirty="0" smtClean="0"/>
              <a:t> </a:t>
            </a:r>
            <a:r>
              <a:rPr lang="en-CA" b="1" dirty="0" err="1"/>
              <a:t>G</a:t>
            </a:r>
            <a:r>
              <a:rPr lang="en-CA" b="1" baseline="-25000" dirty="0" err="1"/>
              <a:t>ff</a:t>
            </a:r>
            <a:r>
              <a:rPr lang="en-CA" dirty="0"/>
              <a:t> </a:t>
            </a:r>
            <a:r>
              <a:rPr lang="en-CA" dirty="0" smtClean="0"/>
              <a:t>whose output manipulates </a:t>
            </a:r>
            <a:r>
              <a:rPr lang="en-CA" dirty="0"/>
              <a:t>the process </a:t>
            </a:r>
            <a:r>
              <a:rPr lang="en-CA" b="1" i="1" dirty="0" err="1" smtClean="0"/>
              <a:t>G</a:t>
            </a:r>
            <a:r>
              <a:rPr lang="en-CA" b="1" baseline="-25000" dirty="0" err="1" smtClean="0"/>
              <a:t>p</a:t>
            </a:r>
            <a:r>
              <a:rPr lang="en-CA" dirty="0"/>
              <a:t> </a:t>
            </a:r>
            <a:r>
              <a:rPr lang="en-CA" dirty="0" smtClean="0"/>
              <a:t>with </a:t>
            </a:r>
            <a:r>
              <a:rPr lang="en-CA" dirty="0">
                <a:solidFill>
                  <a:srgbClr val="FF0000"/>
                </a:solidFill>
              </a:rPr>
              <a:t>negative sign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05200"/>
            <a:ext cx="4520484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2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58464"/>
            <a:ext cx="8263762" cy="4966136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CA" sz="2600" dirty="0" smtClean="0"/>
              <a:t>For </a:t>
            </a:r>
            <a:r>
              <a:rPr lang="en-CA" sz="2600" dirty="0"/>
              <a:t>the moment, we omit the feedback path from our </a:t>
            </a:r>
            <a:r>
              <a:rPr lang="en-CA" sz="2600" dirty="0" smtClean="0"/>
              <a:t>picture</a:t>
            </a:r>
            <a:r>
              <a:rPr lang="en-CA" sz="2600" dirty="0"/>
              <a:t>. </a:t>
            </a:r>
            <a:r>
              <a:rPr lang="en-CA" sz="2600" dirty="0" smtClean="0"/>
              <a:t>Then, the relationship between </a:t>
            </a:r>
            <a:r>
              <a:rPr lang="en-CA" sz="2600" b="1" i="1" dirty="0" smtClean="0"/>
              <a:t>d</a:t>
            </a:r>
            <a:r>
              <a:rPr lang="en-CA" sz="2600" dirty="0" smtClean="0"/>
              <a:t> and </a:t>
            </a:r>
            <a:r>
              <a:rPr lang="en-CA" sz="2600" b="1" i="1" dirty="0" smtClean="0"/>
              <a:t>y</a:t>
            </a:r>
            <a:r>
              <a:rPr lang="en-CA" sz="2600" dirty="0" smtClean="0"/>
              <a:t> will be </a:t>
            </a:r>
            <a:r>
              <a:rPr lang="en-CA" sz="2600" dirty="0"/>
              <a:t>given </a:t>
            </a:r>
            <a:r>
              <a:rPr lang="en-CA" sz="2600" dirty="0" smtClean="0"/>
              <a:t>by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CA" sz="26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CA"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CA" sz="2600" dirty="0" smtClean="0"/>
              <a:t>To eliminate the effect of </a:t>
            </a:r>
            <a:r>
              <a:rPr lang="en-CA" sz="2600" b="1" i="1" dirty="0" smtClean="0"/>
              <a:t>d</a:t>
            </a:r>
            <a:r>
              <a:rPr lang="en-CA" sz="2600" dirty="0" smtClean="0"/>
              <a:t>  on </a:t>
            </a:r>
            <a:r>
              <a:rPr lang="en-CA" sz="2600" b="1" i="1" dirty="0" smtClean="0"/>
              <a:t>y</a:t>
            </a:r>
            <a:r>
              <a:rPr lang="en-CA" sz="2600" dirty="0" smtClean="0"/>
              <a:t>, we should have the </a:t>
            </a:r>
            <a:r>
              <a:rPr lang="en-CA" sz="2600" dirty="0" err="1" smtClean="0"/>
              <a:t>feedforward</a:t>
            </a:r>
            <a:r>
              <a:rPr lang="en-CA" sz="2600" dirty="0" smtClean="0"/>
              <a:t> </a:t>
            </a:r>
            <a:r>
              <a:rPr lang="en-CA" sz="2600" dirty="0"/>
              <a:t>controller </a:t>
            </a:r>
            <a:r>
              <a:rPr lang="en-CA" sz="2600" dirty="0" smtClean="0"/>
              <a:t>designed as </a:t>
            </a:r>
            <a:endParaRPr lang="en-CA"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CA"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401605"/>
              </p:ext>
            </p:extLst>
          </p:nvPr>
        </p:nvGraphicFramePr>
        <p:xfrm>
          <a:off x="3200400" y="2819400"/>
          <a:ext cx="3194050" cy="626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4" name="Equation" r:id="rId3" imgW="1231560" imgH="241200" progId="Equation.3">
                  <p:embed/>
                </p:oleObj>
              </mc:Choice>
              <mc:Fallback>
                <p:oleObj name="Equation" r:id="rId3" imgW="1231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3194050" cy="626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251272"/>
              </p:ext>
            </p:extLst>
          </p:nvPr>
        </p:nvGraphicFramePr>
        <p:xfrm>
          <a:off x="3941763" y="4800600"/>
          <a:ext cx="13414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5" name="Equation" r:id="rId5" imgW="609480" imgH="444240" progId="Equation.3">
                  <p:embed/>
                </p:oleObj>
              </mc:Choice>
              <mc:Fallback>
                <p:oleObj name="Equation" r:id="rId5" imgW="609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4800600"/>
                        <a:ext cx="13414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Feedforward</a:t>
            </a:r>
            <a:r>
              <a:rPr lang="en-US" b="1" dirty="0" smtClean="0"/>
              <a:t> Control Design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0535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458200" cy="534976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CA" sz="2400" dirty="0" smtClean="0"/>
              <a:t>If </a:t>
            </a:r>
            <a:r>
              <a:rPr lang="en-CA" sz="2400" dirty="0"/>
              <a:t>we </a:t>
            </a:r>
            <a:r>
              <a:rPr lang="en-CA" sz="2400" dirty="0" smtClean="0"/>
              <a:t>approximate </a:t>
            </a:r>
            <a:r>
              <a:rPr lang="en-CA" sz="2400" i="1" dirty="0" err="1" smtClean="0"/>
              <a:t>G</a:t>
            </a:r>
            <a:r>
              <a:rPr lang="en-CA" sz="2400" baseline="-25000" dirty="0" err="1" smtClean="0"/>
              <a:t>p</a:t>
            </a:r>
            <a:r>
              <a:rPr lang="en-CA" sz="2400" baseline="-25000" dirty="0" smtClean="0"/>
              <a:t> </a:t>
            </a:r>
            <a:r>
              <a:rPr lang="en-CA" sz="2400" dirty="0" smtClean="0"/>
              <a:t> and </a:t>
            </a:r>
            <a:r>
              <a:rPr lang="en-CA" sz="2400" i="1" dirty="0" err="1" smtClean="0"/>
              <a:t>G</a:t>
            </a:r>
            <a:r>
              <a:rPr lang="en-CA" sz="2400" baseline="-25000" dirty="0" err="1" smtClean="0"/>
              <a:t>d</a:t>
            </a:r>
            <a:r>
              <a:rPr lang="en-CA" sz="2400" baseline="-25000" dirty="0" smtClean="0"/>
              <a:t>  </a:t>
            </a:r>
            <a:r>
              <a:rPr lang="en-CA" sz="2400" dirty="0" smtClean="0"/>
              <a:t>as first-order plus dead </a:t>
            </a:r>
            <a:r>
              <a:rPr lang="en-CA" sz="2400" dirty="0"/>
              <a:t>time</a:t>
            </a:r>
            <a:r>
              <a:rPr lang="en-CA" sz="2400" dirty="0" smtClean="0"/>
              <a:t>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CA" sz="2400" dirty="0" smtClean="0"/>
              <a:t>Then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CA" sz="2400" dirty="0" smtClean="0"/>
              <a:t>Note </a:t>
            </a:r>
            <a:r>
              <a:rPr lang="en-CA" sz="2400" dirty="0"/>
              <a:t>that </a:t>
            </a:r>
            <a:r>
              <a:rPr lang="en-CA" sz="2400" dirty="0" smtClean="0"/>
              <a:t>if </a:t>
            </a:r>
            <a:r>
              <a:rPr lang="en-CA" sz="2400" b="1" i="1" dirty="0" err="1" smtClean="0">
                <a:latin typeface="Consolas" panose="020B0609020204030204" pitchFamily="49" charset="0"/>
              </a:rPr>
              <a:t>L</a:t>
            </a:r>
            <a:r>
              <a:rPr lang="en-CA" sz="2400" b="1" i="1" baseline="-25000" dirty="0" err="1" smtClean="0">
                <a:latin typeface="Consolas" panose="020B0609020204030204" pitchFamily="49" charset="0"/>
              </a:rPr>
              <a:t>p</a:t>
            </a:r>
            <a:r>
              <a:rPr lang="en-CA" sz="2400" b="1" i="1" dirty="0" smtClean="0">
                <a:latin typeface="Consolas" panose="020B0609020204030204" pitchFamily="49" charset="0"/>
              </a:rPr>
              <a:t>&gt;</a:t>
            </a:r>
            <a:r>
              <a:rPr lang="en-CA" sz="2400" b="1" i="1" dirty="0" err="1" smtClean="0">
                <a:latin typeface="Consolas" panose="020B0609020204030204" pitchFamily="49" charset="0"/>
              </a:rPr>
              <a:t>L</a:t>
            </a:r>
            <a:r>
              <a:rPr lang="en-CA" sz="2400" b="1" i="1" baseline="-25000" dirty="0" err="1" smtClean="0">
                <a:latin typeface="Consolas" panose="020B0609020204030204" pitchFamily="49" charset="0"/>
              </a:rPr>
              <a:t>d</a:t>
            </a:r>
            <a:r>
              <a:rPr lang="en-CA" sz="2400" dirty="0" smtClean="0"/>
              <a:t>, the </a:t>
            </a:r>
            <a:r>
              <a:rPr lang="en-CA" sz="2400" dirty="0"/>
              <a:t>dead time appears as a positive exponent. This makes </a:t>
            </a:r>
            <a:r>
              <a:rPr lang="en-CA" sz="2400" b="1" i="1" dirty="0" err="1">
                <a:latin typeface="Consolas" pitchFamily="49" charset="0"/>
              </a:rPr>
              <a:t>G</a:t>
            </a:r>
            <a:r>
              <a:rPr lang="en-CA" sz="2400" b="1" baseline="-25000" dirty="0" err="1">
                <a:latin typeface="Consolas" pitchFamily="49" charset="0"/>
              </a:rPr>
              <a:t>ff</a:t>
            </a:r>
            <a:r>
              <a:rPr lang="en-CA" sz="2400" dirty="0"/>
              <a:t> not physically </a:t>
            </a:r>
            <a:r>
              <a:rPr lang="en-CA" sz="2400" dirty="0" smtClean="0"/>
              <a:t>realizable as it needs to predict the future.  In this case, </a:t>
            </a:r>
            <a:r>
              <a:rPr lang="en-CA" sz="2400" b="1" i="1" dirty="0" err="1">
                <a:latin typeface="Consolas" pitchFamily="49" charset="0"/>
              </a:rPr>
              <a:t>G</a:t>
            </a:r>
            <a:r>
              <a:rPr lang="en-CA" sz="2400" b="1" i="1" baseline="-25000" dirty="0" err="1">
                <a:latin typeface="Consolas" pitchFamily="49" charset="0"/>
              </a:rPr>
              <a:t>ff</a:t>
            </a:r>
            <a:r>
              <a:rPr lang="en-CA" sz="2400" dirty="0" smtClean="0"/>
              <a:t> is just implemented as a </a:t>
            </a:r>
            <a:r>
              <a:rPr lang="en-CA" sz="2400" dirty="0"/>
              <a:t>lead–lag </a:t>
            </a:r>
            <a:r>
              <a:rPr lang="en-CA" sz="2400" dirty="0" smtClean="0"/>
              <a:t>element: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852101"/>
              </p:ext>
            </p:extLst>
          </p:nvPr>
        </p:nvGraphicFramePr>
        <p:xfrm>
          <a:off x="2286000" y="1905000"/>
          <a:ext cx="477047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7" name="Equation" r:id="rId3" imgW="2286000" imgH="469800" progId="Equation.3">
                  <p:embed/>
                </p:oleObj>
              </mc:Choice>
              <mc:Fallback>
                <p:oleObj name="Equation" r:id="rId3" imgW="2286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4770471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89967"/>
              </p:ext>
            </p:extLst>
          </p:nvPr>
        </p:nvGraphicFramePr>
        <p:xfrm>
          <a:off x="2905125" y="3048000"/>
          <a:ext cx="33210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8" name="Equation" r:id="rId5" imgW="1574640" imgH="469800" progId="Equation.3">
                  <p:embed/>
                </p:oleObj>
              </mc:Choice>
              <mc:Fallback>
                <p:oleObj name="Equation" r:id="rId5" imgW="1574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048000"/>
                        <a:ext cx="3321050" cy="10048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389447"/>
              </p:ext>
            </p:extLst>
          </p:nvPr>
        </p:nvGraphicFramePr>
        <p:xfrm>
          <a:off x="3410168" y="5699234"/>
          <a:ext cx="22574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9" name="Equation" r:id="rId7" imgW="1054080" imgH="469800" progId="Equation.3">
                  <p:embed/>
                </p:oleObj>
              </mc:Choice>
              <mc:Fallback>
                <p:oleObj name="Equation" r:id="rId7" imgW="1054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168" y="5699234"/>
                        <a:ext cx="2257425" cy="1016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FOPDT Approximations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2849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r>
              <a:rPr lang="en-CA" b="1" dirty="0" smtClean="0"/>
              <a:t>Feedback-</a:t>
            </a:r>
            <a:r>
              <a:rPr lang="en-CA" b="1" dirty="0" err="1" smtClean="0"/>
              <a:t>Feedforward</a:t>
            </a:r>
            <a:r>
              <a:rPr lang="en-CA" b="1" dirty="0" smtClean="0"/>
              <a:t> Control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245366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In </a:t>
            </a:r>
            <a:r>
              <a:rPr lang="en-CA" sz="2600" dirty="0" smtClean="0"/>
              <a:t>practice, the transfer functions </a:t>
            </a:r>
            <a:r>
              <a:rPr lang="en-CA" sz="2600" b="1" i="1" dirty="0" err="1"/>
              <a:t>G</a:t>
            </a:r>
            <a:r>
              <a:rPr lang="en-CA" sz="2600" b="1" baseline="-25000" dirty="0" err="1"/>
              <a:t>p</a:t>
            </a:r>
            <a:r>
              <a:rPr lang="en-CA" sz="2600" baseline="-25000" dirty="0"/>
              <a:t> </a:t>
            </a:r>
            <a:r>
              <a:rPr lang="en-CA" sz="2600" dirty="0"/>
              <a:t> and </a:t>
            </a:r>
            <a:r>
              <a:rPr lang="en-CA" sz="2600" b="1" i="1" dirty="0" err="1"/>
              <a:t>G</a:t>
            </a:r>
            <a:r>
              <a:rPr lang="en-CA" sz="2600" b="1" baseline="-25000" dirty="0" err="1"/>
              <a:t>d</a:t>
            </a:r>
            <a:r>
              <a:rPr lang="en-CA" sz="2600" baseline="-25000" dirty="0"/>
              <a:t> </a:t>
            </a:r>
            <a:r>
              <a:rPr lang="en-CA" sz="2600" dirty="0" smtClean="0"/>
              <a:t>are not known </a:t>
            </a:r>
            <a:r>
              <a:rPr lang="en-CA" sz="2600" dirty="0" smtClean="0"/>
              <a:t>exactly and so we can’t </a:t>
            </a:r>
            <a:r>
              <a:rPr lang="en-CA" sz="2600" dirty="0"/>
              <a:t>expect perfect rejection of disturbances. </a:t>
            </a:r>
            <a:endParaRPr lang="en-CA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/>
              <a:t>Therefore, </a:t>
            </a:r>
            <a:r>
              <a:rPr lang="en-CA" sz="2600" dirty="0" err="1" smtClean="0">
                <a:solidFill>
                  <a:srgbClr val="FF0000"/>
                </a:solidFill>
              </a:rPr>
              <a:t>feedforward</a:t>
            </a:r>
            <a:r>
              <a:rPr lang="en-CA" sz="2600" dirty="0" smtClean="0">
                <a:solidFill>
                  <a:srgbClr val="FF0000"/>
                </a:solidFill>
              </a:rPr>
              <a:t> </a:t>
            </a:r>
            <a:r>
              <a:rPr lang="en-CA" sz="2600" dirty="0">
                <a:solidFill>
                  <a:srgbClr val="FF0000"/>
                </a:solidFill>
              </a:rPr>
              <a:t>control is never used </a:t>
            </a:r>
            <a:r>
              <a:rPr lang="en-CA" sz="2600" dirty="0" smtClean="0">
                <a:solidFill>
                  <a:srgbClr val="FF0000"/>
                </a:solidFill>
              </a:rPr>
              <a:t>alone</a:t>
            </a:r>
            <a:r>
              <a:rPr lang="en-CA" sz="2600" dirty="0" smtClean="0"/>
              <a:t>; </a:t>
            </a:r>
            <a:r>
              <a:rPr lang="en-CA" sz="2600" dirty="0"/>
              <a:t>it is implemented in conjunction with a </a:t>
            </a:r>
            <a:r>
              <a:rPr lang="en-CA" sz="2600" dirty="0">
                <a:solidFill>
                  <a:srgbClr val="FF0000"/>
                </a:solidFill>
              </a:rPr>
              <a:t>feedback</a:t>
            </a:r>
            <a:r>
              <a:rPr lang="en-CA" sz="2600" dirty="0"/>
              <a:t> </a:t>
            </a:r>
            <a:r>
              <a:rPr lang="en-CA" sz="2600" dirty="0" smtClean="0"/>
              <a:t>loop.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16" y="4038600"/>
            <a:ext cx="4520484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140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Feedback-</a:t>
            </a:r>
            <a:r>
              <a:rPr lang="en-CA" b="1" dirty="0" err="1"/>
              <a:t>Feedforward</a:t>
            </a:r>
            <a:r>
              <a:rPr lang="en-CA" b="1" dirty="0"/>
              <a:t> Control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55834"/>
            <a:ext cx="8324196" cy="46863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/>
              <a:t>The feedback loop handles </a:t>
            </a:r>
          </a:p>
          <a:p>
            <a:pPr marL="971550" lvl="3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CA" sz="2600" dirty="0"/>
              <a:t> Errors in the </a:t>
            </a:r>
            <a:r>
              <a:rPr lang="en-CA" sz="2600" dirty="0" err="1"/>
              <a:t>feedforward</a:t>
            </a:r>
            <a:r>
              <a:rPr lang="en-CA" sz="2600" dirty="0"/>
              <a:t> function</a:t>
            </a:r>
          </a:p>
          <a:p>
            <a:pPr marL="971550" lvl="3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CA" sz="2600" dirty="0"/>
              <a:t> Unmeasured disturbances that </a:t>
            </a:r>
            <a:r>
              <a:rPr lang="en-CA" sz="2600" dirty="0" err="1"/>
              <a:t>feedforward</a:t>
            </a:r>
            <a:r>
              <a:rPr lang="en-CA" sz="2600" dirty="0"/>
              <a:t> control does not handle  </a:t>
            </a:r>
          </a:p>
          <a:p>
            <a:pPr marL="971550" lvl="3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CA" sz="2600" dirty="0"/>
              <a:t> Set-point changes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The </a:t>
            </a:r>
            <a:r>
              <a:rPr lang="en-CA" sz="2600" dirty="0"/>
              <a:t>closed-loop characteristic polynomial of </a:t>
            </a:r>
            <a:r>
              <a:rPr lang="en-CA" sz="2600" dirty="0" err="1"/>
              <a:t>feedforward</a:t>
            </a:r>
            <a:r>
              <a:rPr lang="en-CA" sz="2600" dirty="0"/>
              <a:t>–feedback system 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Therefore</a:t>
            </a:r>
            <a:r>
              <a:rPr lang="en-CA" sz="2600" dirty="0"/>
              <a:t>, the </a:t>
            </a:r>
            <a:r>
              <a:rPr lang="en-CA" sz="2600" dirty="0" err="1"/>
              <a:t>feedforward</a:t>
            </a:r>
            <a:r>
              <a:rPr lang="en-CA" sz="2600" dirty="0"/>
              <a:t> controller </a:t>
            </a:r>
            <a:r>
              <a:rPr lang="en-CA" sz="2600" b="1" i="1" dirty="0"/>
              <a:t>G</a:t>
            </a:r>
            <a:r>
              <a:rPr lang="en-CA" sz="2600" b="1" baseline="-25000" dirty="0"/>
              <a:t>FF</a:t>
            </a:r>
            <a:r>
              <a:rPr lang="en-CA" sz="2600" dirty="0"/>
              <a:t> does not affect </a:t>
            </a:r>
            <a:r>
              <a:rPr lang="en-CA" sz="2600" dirty="0" smtClean="0"/>
              <a:t>system </a:t>
            </a:r>
            <a:r>
              <a:rPr lang="en-CA" sz="2600" dirty="0">
                <a:solidFill>
                  <a:srgbClr val="FF0000"/>
                </a:solidFill>
              </a:rPr>
              <a:t>stability</a:t>
            </a:r>
            <a:r>
              <a:rPr lang="en-CA" sz="26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724081"/>
              </p:ext>
            </p:extLst>
          </p:nvPr>
        </p:nvGraphicFramePr>
        <p:xfrm>
          <a:off x="3657600" y="4953000"/>
          <a:ext cx="1828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6" name="Equation" r:id="rId3" imgW="774360" imgH="241200" progId="Equation.3">
                  <p:embed/>
                </p:oleObj>
              </mc:Choice>
              <mc:Fallback>
                <p:oleObj name="Equation" r:id="rId3" imgW="7743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53000"/>
                        <a:ext cx="18288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78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534400" cy="5445540"/>
          </a:xfrm>
        </p:spPr>
        <p:txBody>
          <a:bodyPr/>
          <a:lstStyle/>
          <a:p>
            <a:r>
              <a:rPr lang="en-CA" sz="2400" dirty="0" smtClean="0"/>
              <a:t>Consider the following </a:t>
            </a:r>
            <a:r>
              <a:rPr lang="en-CA" sz="2400" dirty="0" err="1" smtClean="0"/>
              <a:t>feedforward</a:t>
            </a:r>
            <a:r>
              <a:rPr lang="en-CA" sz="2400" dirty="0"/>
              <a:t>-</a:t>
            </a:r>
            <a:r>
              <a:rPr lang="en-CA" sz="2400" dirty="0" smtClean="0"/>
              <a:t>feedback control system where the feedback controller is PI:</a:t>
            </a:r>
          </a:p>
          <a:p>
            <a:endParaRPr lang="en-CA" sz="2400" dirty="0" smtClean="0"/>
          </a:p>
          <a:p>
            <a:r>
              <a:rPr lang="en-CA" sz="2400" dirty="0" smtClean="0"/>
              <a:t>Design the </a:t>
            </a:r>
            <a:r>
              <a:rPr lang="en-CA" sz="2400" dirty="0" err="1" smtClean="0"/>
              <a:t>feedforward</a:t>
            </a:r>
            <a:r>
              <a:rPr lang="en-CA" sz="2400" dirty="0" smtClean="0"/>
              <a:t> controller </a:t>
            </a:r>
            <a:r>
              <a:rPr lang="en-CA" sz="2400" b="1" i="1" dirty="0" smtClean="0"/>
              <a:t>F</a:t>
            </a:r>
            <a:r>
              <a:rPr lang="en-CA" sz="2400" dirty="0" smtClean="0"/>
              <a:t>. </a:t>
            </a:r>
          </a:p>
          <a:p>
            <a:endParaRPr lang="en-CA" sz="2400" dirty="0" smtClean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88641"/>
              </p:ext>
            </p:extLst>
          </p:nvPr>
        </p:nvGraphicFramePr>
        <p:xfrm>
          <a:off x="6019800" y="2057400"/>
          <a:ext cx="256831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5" name="Equation" r:id="rId3" imgW="1435100" imgH="431800" progId="Equation.3">
                  <p:embed/>
                </p:oleObj>
              </mc:Choice>
              <mc:Fallback>
                <p:oleObj name="Equation" r:id="rId3" imgW="1435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256831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098" y="459830"/>
            <a:ext cx="8258502" cy="762000"/>
          </a:xfrm>
        </p:spPr>
        <p:txBody>
          <a:bodyPr/>
          <a:lstStyle/>
          <a:p>
            <a:r>
              <a:rPr lang="en-CA" b="1" dirty="0" smtClean="0"/>
              <a:t>Example</a:t>
            </a:r>
            <a:endParaRPr lang="en-CA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24200"/>
            <a:ext cx="6676274" cy="33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74230"/>
            <a:ext cx="8001000" cy="5486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From the figure, we have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The </a:t>
            </a:r>
            <a:r>
              <a:rPr lang="en-CA" sz="2600" dirty="0" err="1" smtClean="0"/>
              <a:t>feedforward</a:t>
            </a:r>
            <a:r>
              <a:rPr lang="en-CA" sz="2600" dirty="0" smtClean="0"/>
              <a:t> controller </a:t>
            </a:r>
            <a:r>
              <a:rPr lang="en-CA" sz="2600" i="1" dirty="0"/>
              <a:t>G</a:t>
            </a:r>
            <a:r>
              <a:rPr lang="en-CA" sz="2600" baseline="-25000" dirty="0"/>
              <a:t>FF </a:t>
            </a:r>
            <a:r>
              <a:rPr lang="en-CA" sz="2600" baseline="-25000" dirty="0" smtClean="0"/>
              <a:t> </a:t>
            </a:r>
            <a:r>
              <a:rPr lang="en-CA" sz="2600" dirty="0" smtClean="0"/>
              <a:t>is then given by: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To </a:t>
            </a:r>
            <a:r>
              <a:rPr lang="en-CA" sz="2600" dirty="0"/>
              <a:t>get a better sense of how the </a:t>
            </a:r>
            <a:r>
              <a:rPr lang="en-CA" sz="2600" dirty="0" err="1"/>
              <a:t>feedforward</a:t>
            </a:r>
            <a:r>
              <a:rPr lang="en-CA" sz="2600" dirty="0"/>
              <a:t> scheme would perform, increase the ideal </a:t>
            </a:r>
            <a:r>
              <a:rPr lang="en-CA" sz="2600" dirty="0" err="1"/>
              <a:t>feedforward</a:t>
            </a:r>
            <a:r>
              <a:rPr lang="en-CA" sz="2600" dirty="0"/>
              <a:t> delay by 5 seconds.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0B7D-3AB8-4581-946F-39910DC3C39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34698"/>
              </p:ext>
            </p:extLst>
          </p:nvPr>
        </p:nvGraphicFramePr>
        <p:xfrm>
          <a:off x="3048000" y="3352800"/>
          <a:ext cx="32273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6" name="Equation" r:id="rId3" imgW="1650960" imgH="444240" progId="Equation.3">
                  <p:embed/>
                </p:oleObj>
              </mc:Choice>
              <mc:Fallback>
                <p:oleObj name="Equation" r:id="rId3" imgW="1650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52800"/>
                        <a:ext cx="3227388" cy="8778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690337"/>
              </p:ext>
            </p:extLst>
          </p:nvPr>
        </p:nvGraphicFramePr>
        <p:xfrm>
          <a:off x="3352800" y="5562600"/>
          <a:ext cx="2974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7" name="Equation" r:id="rId5" imgW="1295280" imgH="393480" progId="Equation.3">
                  <p:embed/>
                </p:oleObj>
              </mc:Choice>
              <mc:Fallback>
                <p:oleObj name="Equation" r:id="rId5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562600"/>
                        <a:ext cx="29749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709242"/>
              </p:ext>
            </p:extLst>
          </p:nvPr>
        </p:nvGraphicFramePr>
        <p:xfrm>
          <a:off x="5181600" y="1981200"/>
          <a:ext cx="1971675" cy="727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8" name="Equation" r:id="rId7" imgW="1079280" imgH="393480" progId="Equation.3">
                  <p:embed/>
                </p:oleObj>
              </mc:Choice>
              <mc:Fallback>
                <p:oleObj name="Equation" r:id="rId7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1971675" cy="727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302632"/>
              </p:ext>
            </p:extLst>
          </p:nvPr>
        </p:nvGraphicFramePr>
        <p:xfrm>
          <a:off x="1981200" y="1981200"/>
          <a:ext cx="2286000" cy="72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9" name="Equation" r:id="rId9" imgW="1257120" imgH="393480" progId="Equation.3">
                  <p:embed/>
                </p:oleObj>
              </mc:Choice>
              <mc:Fallback>
                <p:oleObj name="Equation" r:id="rId9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286000" cy="723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7864" y="475596"/>
            <a:ext cx="8258502" cy="762000"/>
          </a:xfrm>
        </p:spPr>
        <p:txBody>
          <a:bodyPr/>
          <a:lstStyle/>
          <a:p>
            <a:r>
              <a:rPr lang="en-CA" sz="4000" b="1" dirty="0" smtClean="0"/>
              <a:t>Answer 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82900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19074</TotalTime>
  <Words>463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StallingsCNwIT</vt:lpstr>
      <vt:lpstr>Equation</vt:lpstr>
      <vt:lpstr>Microsoft Equation 3.0</vt:lpstr>
      <vt:lpstr>Feedforward &amp; Ratio Control</vt:lpstr>
      <vt:lpstr>Feedforward Control</vt:lpstr>
      <vt:lpstr>Idea</vt:lpstr>
      <vt:lpstr>Feedforward Control Design</vt:lpstr>
      <vt:lpstr>FOPDT Approximations</vt:lpstr>
      <vt:lpstr>Feedback-Feedforward Control</vt:lpstr>
      <vt:lpstr>Feedback-Feedforward Control</vt:lpstr>
      <vt:lpstr>Example</vt:lpstr>
      <vt:lpstr>Answer </vt:lpstr>
      <vt:lpstr>Simulations </vt:lpstr>
      <vt:lpstr>Ratio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1593</cp:revision>
  <cp:lastPrinted>1601-01-01T00:00:00Z</cp:lastPrinted>
  <dcterms:created xsi:type="dcterms:W3CDTF">2001-08-26T16:57:20Z</dcterms:created>
  <dcterms:modified xsi:type="dcterms:W3CDTF">2021-05-16T10:11:22Z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