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3"/>
  </p:notesMasterIdLst>
  <p:handoutMasterIdLst>
    <p:handoutMasterId r:id="rId14"/>
  </p:handoutMasterIdLst>
  <p:sldIdLst>
    <p:sldId id="256" r:id="rId2"/>
    <p:sldId id="836" r:id="rId3"/>
    <p:sldId id="848" r:id="rId4"/>
    <p:sldId id="837" r:id="rId5"/>
    <p:sldId id="849" r:id="rId6"/>
    <p:sldId id="839" r:id="rId7"/>
    <p:sldId id="850" r:id="rId8"/>
    <p:sldId id="840" r:id="rId9"/>
    <p:sldId id="841" r:id="rId10"/>
    <p:sldId id="842" r:id="rId11"/>
    <p:sldId id="85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CCECFF"/>
    <a:srgbClr val="66FFFF"/>
    <a:srgbClr val="3399F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510" autoAdjust="0"/>
    <p:restoredTop sz="92007" autoAdjust="0"/>
  </p:normalViewPr>
  <p:slideViewPr>
    <p:cSldViewPr>
      <p:cViewPr>
        <p:scale>
          <a:sx n="60" d="100"/>
          <a:sy n="60" d="100"/>
        </p:scale>
        <p:origin x="-2154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167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6142042-51DA-494A-92F2-76C094E15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9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886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68CAB57-B129-43FB-BF65-407333A81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6887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91E70B30-62FD-45A1-B44E-EEFE8D6EBAB7}" type="slidenum">
              <a:rPr lang="zh-CN" altLang="en-US" sz="1200" smtClean="0"/>
              <a:pPr eaLnBrk="1" hangingPunct="1">
                <a:defRPr/>
              </a:pPr>
              <a:t>1</a:t>
            </a:fld>
            <a:endParaRPr lang="en-US" altLang="zh-CN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055"/>
          <p:cNvSpPr>
            <a:spLocks noChangeShapeType="1"/>
          </p:cNvSpPr>
          <p:nvPr/>
        </p:nvSpPr>
        <p:spPr bwMode="auto">
          <a:xfrm>
            <a:off x="457200" y="25146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  <p:sp>
        <p:nvSpPr>
          <p:cNvPr id="44339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1905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3395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2895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75BA159A-BE53-49BF-8BEC-22626492F4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6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92A07-FFCD-4CF6-ADD8-9B1D0AF396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66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37C8-7245-40DF-977F-64CA248926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67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F10A6-67E1-44C2-9CB2-CFAD920AD4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70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0207A-2E2B-4F23-A95E-388ECF1068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93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EF32D-70EE-4A4D-8321-647A52688F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75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2575C-4DA8-4259-85DA-26AB86EE2D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9E423-D198-4881-9829-B1D14AA7E6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8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9AF2-9308-4DA3-A7D1-072FA345A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11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D9058-984D-407D-89E8-B047F24DFB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7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FB7D6-4D46-4FCC-911E-2867D6398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73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820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788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text styles</a:t>
            </a:r>
          </a:p>
          <a:p>
            <a:pPr lvl="1"/>
            <a:r>
              <a:rPr lang="en-GB" altLang="tr-TR" smtClean="0"/>
              <a:t>Second level</a:t>
            </a:r>
          </a:p>
          <a:p>
            <a:pPr lvl="2"/>
            <a:r>
              <a:rPr lang="en-GB" altLang="tr-TR" smtClean="0"/>
              <a:t>Third level</a:t>
            </a:r>
          </a:p>
          <a:p>
            <a:pPr lvl="3"/>
            <a:r>
              <a:rPr lang="en-GB" altLang="tr-TR" smtClean="0"/>
              <a:t>Fourth level</a:t>
            </a:r>
          </a:p>
          <a:p>
            <a:pPr lvl="4"/>
            <a:r>
              <a:rPr lang="en-GB" altLang="tr-TR" smtClean="0"/>
              <a:t>Fifth level</a:t>
            </a:r>
          </a:p>
        </p:txBody>
      </p:sp>
      <p:sp>
        <p:nvSpPr>
          <p:cNvPr id="442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2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42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A86D16-3546-49CC-AB32-6149CEA483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12954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3" r:id="rId1"/>
    <p:sldLayoutId id="2147485513" r:id="rId2"/>
    <p:sldLayoutId id="2147485514" r:id="rId3"/>
    <p:sldLayoutId id="2147485515" r:id="rId4"/>
    <p:sldLayoutId id="2147485516" r:id="rId5"/>
    <p:sldLayoutId id="2147485517" r:id="rId6"/>
    <p:sldLayoutId id="2147485518" r:id="rId7"/>
    <p:sldLayoutId id="2147485519" r:id="rId8"/>
    <p:sldLayoutId id="2147485520" r:id="rId9"/>
    <p:sldLayoutId id="2147485521" r:id="rId10"/>
    <p:sldLayoutId id="214748552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—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33400"/>
            <a:ext cx="7721600" cy="1905000"/>
          </a:xfrm>
        </p:spPr>
        <p:txBody>
          <a:bodyPr/>
          <a:lstStyle/>
          <a:p>
            <a:pPr eaLnBrk="1" hangingPunct="1"/>
            <a:r>
              <a:rPr lang="en-US" sz="5000" b="1" dirty="0" err="1" smtClean="0">
                <a:solidFill>
                  <a:schemeClr val="tx1"/>
                </a:solidFill>
              </a:rPr>
              <a:t>Feedforward</a:t>
            </a:r>
            <a:r>
              <a:rPr lang="en-US" sz="5000" b="1" dirty="0" smtClean="0">
                <a:solidFill>
                  <a:schemeClr val="tx1"/>
                </a:solidFill>
              </a:rPr>
              <a:t> &amp; Ratio Control</a:t>
            </a:r>
            <a:endParaRPr lang="en-US" altLang="zh-CN" sz="5000" b="1" dirty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028950"/>
            <a:ext cx="7848600" cy="1771650"/>
          </a:xfrm>
        </p:spPr>
        <p:txBody>
          <a:bodyPr/>
          <a:lstStyle/>
          <a:p>
            <a:pPr eaLnBrk="1" hangingPunct="1"/>
            <a:r>
              <a:rPr lang="en-US" altLang="zh-CN" sz="2400" dirty="0" smtClean="0">
                <a:ea typeface="SimSun" pitchFamily="2" charset="-122"/>
              </a:rPr>
              <a:t>CSE 425 Industrial Process Control</a:t>
            </a:r>
          </a:p>
          <a:p>
            <a:pPr eaLnBrk="1" hangingPunct="1"/>
            <a:r>
              <a:rPr lang="en-US" altLang="zh-CN" sz="2400" smtClean="0">
                <a:ea typeface="SimSun" pitchFamily="2" charset="-122"/>
              </a:rPr>
              <a:t>Lecture 8</a:t>
            </a:r>
            <a:endParaRPr lang="en-US" altLang="zh-CN" sz="2400" dirty="0" smtClean="0">
              <a:ea typeface="SimSun" pitchFamily="2" charset="-122"/>
            </a:endParaRPr>
          </a:p>
        </p:txBody>
      </p:sp>
      <p:sp>
        <p:nvSpPr>
          <p:cNvPr id="3077" name="Slide Number Placeholder 1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916C9115-F9C4-406E-8F31-A9638A9C8A3D}" type="slidenum">
              <a:rPr lang="en-GB" sz="1400" smtClean="0">
                <a:solidFill>
                  <a:srgbClr val="5E574E"/>
                </a:solidFill>
                <a:latin typeface="Arial" charset="0"/>
              </a:rPr>
              <a:pPr>
                <a:defRPr/>
              </a:pPr>
              <a:t>1</a:t>
            </a:fld>
            <a:endParaRPr lang="en-GB" sz="1400" smtClean="0">
              <a:solidFill>
                <a:srgbClr val="5E574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55834"/>
            <a:ext cx="4188893" cy="51973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CA" sz="2600" dirty="0"/>
              <a:t>Let us compare the closed-loop responses </a:t>
            </a:r>
            <a:r>
              <a:rPr lang="en-CA" sz="2600" dirty="0">
                <a:solidFill>
                  <a:srgbClr val="FF0000"/>
                </a:solidFill>
              </a:rPr>
              <a:t>with</a:t>
            </a:r>
            <a:r>
              <a:rPr lang="en-CA" sz="2600" dirty="0"/>
              <a:t> and </a:t>
            </a:r>
            <a:r>
              <a:rPr lang="en-CA" sz="2600" dirty="0">
                <a:solidFill>
                  <a:srgbClr val="FF0000"/>
                </a:solidFill>
              </a:rPr>
              <a:t>without</a:t>
            </a:r>
            <a:r>
              <a:rPr lang="en-CA" sz="2600" dirty="0"/>
              <a:t> </a:t>
            </a:r>
            <a:r>
              <a:rPr lang="en-CA" sz="2600" dirty="0" err="1">
                <a:solidFill>
                  <a:srgbClr val="0070C0"/>
                </a:solidFill>
              </a:rPr>
              <a:t>feedforward</a:t>
            </a:r>
            <a:r>
              <a:rPr lang="en-CA" sz="2600" dirty="0">
                <a:solidFill>
                  <a:srgbClr val="0070C0"/>
                </a:solidFill>
              </a:rPr>
              <a:t> </a:t>
            </a:r>
            <a:r>
              <a:rPr lang="en-CA" sz="2600" dirty="0" smtClean="0"/>
              <a:t>control.</a:t>
            </a:r>
          </a:p>
          <a:p>
            <a:pPr>
              <a:spcAft>
                <a:spcPts val="600"/>
              </a:spcAft>
            </a:pPr>
            <a:r>
              <a:rPr lang="en-CA" sz="2600" dirty="0" smtClean="0"/>
              <a:t>The </a:t>
            </a:r>
            <a:r>
              <a:rPr lang="en-CA" sz="2600" dirty="0"/>
              <a:t>two designs have identical performance for </a:t>
            </a:r>
            <a:r>
              <a:rPr lang="en-CA" sz="2600" dirty="0" err="1"/>
              <a:t>setpoint</a:t>
            </a:r>
            <a:r>
              <a:rPr lang="en-CA" sz="2600" dirty="0"/>
              <a:t> </a:t>
            </a:r>
            <a:r>
              <a:rPr lang="en-CA" sz="2600" dirty="0" smtClean="0"/>
              <a:t>tracking.</a:t>
            </a:r>
          </a:p>
          <a:p>
            <a:pPr>
              <a:spcAft>
                <a:spcPts val="600"/>
              </a:spcAft>
            </a:pPr>
            <a:r>
              <a:rPr lang="en-CA" sz="2600" dirty="0" smtClean="0"/>
              <a:t>However, the </a:t>
            </a:r>
            <a:r>
              <a:rPr lang="en-CA" sz="2600" dirty="0"/>
              <a:t>addition of </a:t>
            </a:r>
            <a:r>
              <a:rPr lang="en-CA" sz="2600" dirty="0" err="1"/>
              <a:t>feedforward</a:t>
            </a:r>
            <a:r>
              <a:rPr lang="en-CA" sz="2600" dirty="0"/>
              <a:t> control is clearly beneficial for disturbance rejection. </a:t>
            </a:r>
          </a:p>
          <a:p>
            <a:pPr>
              <a:spcAft>
                <a:spcPts val="600"/>
              </a:spcAft>
            </a:pPr>
            <a:endParaRPr lang="en-CA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0B7D-3AB8-4581-946F-39910DC3C394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37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127" y="1905000"/>
            <a:ext cx="4513673" cy="3644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06400" y="107732"/>
            <a:ext cx="8204200" cy="1143000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Simulations </a:t>
            </a:r>
            <a:endParaRPr lang="ar-EG" b="1" dirty="0"/>
          </a:p>
        </p:txBody>
      </p:sp>
    </p:spTree>
    <p:extLst>
      <p:ext uri="{BB962C8B-B14F-4D97-AF65-F5344CB8AC3E}">
        <p14:creationId xmlns:p14="http://schemas.microsoft.com/office/powerpoint/2010/main" val="379425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55834"/>
            <a:ext cx="6492766" cy="46863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500" dirty="0" smtClean="0"/>
              <a:t>The objective of ratio control is to maintain a specific ratio </a:t>
            </a:r>
            <a:r>
              <a:rPr lang="en-US" sz="2500" dirty="0"/>
              <a:t>between </a:t>
            </a:r>
            <a:r>
              <a:rPr lang="en-US" sz="2500" dirty="0" smtClean="0"/>
              <a:t>the </a:t>
            </a:r>
            <a:r>
              <a:rPr lang="en-US" sz="2500" dirty="0" smtClean="0"/>
              <a:t>flow </a:t>
            </a:r>
            <a:r>
              <a:rPr lang="en-US" sz="2500" dirty="0"/>
              <a:t>rate of </a:t>
            </a:r>
            <a:r>
              <a:rPr lang="en-US" sz="2500" dirty="0" smtClean="0"/>
              <a:t>two streams</a:t>
            </a:r>
            <a:r>
              <a:rPr lang="en-US" sz="2500" dirty="0" smtClean="0"/>
              <a:t>.</a:t>
            </a:r>
            <a:endParaRPr lang="en-US" sz="2500" dirty="0"/>
          </a:p>
          <a:p>
            <a:r>
              <a:rPr lang="en-US" sz="2500" dirty="0" smtClean="0"/>
              <a:t>For </a:t>
            </a:r>
            <a:r>
              <a:rPr lang="en-US" sz="2500" dirty="0"/>
              <a:t>example</a:t>
            </a:r>
            <a:r>
              <a:rPr lang="en-US" sz="2500" dirty="0" smtClean="0"/>
              <a:t>, in Air-fuel </a:t>
            </a:r>
            <a:r>
              <a:rPr lang="en-US" sz="2500" dirty="0"/>
              <a:t>ratio control for a combustion </a:t>
            </a:r>
            <a:r>
              <a:rPr lang="en-US" sz="2500" dirty="0" smtClean="0"/>
              <a:t>process</a:t>
            </a:r>
            <a:r>
              <a:rPr lang="en-US" sz="2500" dirty="0"/>
              <a:t>,</a:t>
            </a:r>
            <a:r>
              <a:rPr lang="en-US" sz="2500" dirty="0" smtClean="0"/>
              <a:t> </a:t>
            </a:r>
            <a:r>
              <a:rPr lang="en-US" sz="2500" dirty="0"/>
              <a:t>fuel </a:t>
            </a:r>
            <a:r>
              <a:rPr lang="en-US" sz="2500" dirty="0" smtClean="0"/>
              <a:t>flow </a:t>
            </a:r>
            <a:r>
              <a:rPr lang="en-US" sz="2500" dirty="0"/>
              <a:t>(called the “wild” flow</a:t>
            </a:r>
            <a:r>
              <a:rPr lang="en-US" sz="2500" dirty="0" smtClean="0"/>
              <a:t>) is measured and multiplied </a:t>
            </a:r>
            <a:r>
              <a:rPr lang="en-US" sz="2500" dirty="0"/>
              <a:t>by </a:t>
            </a:r>
            <a:r>
              <a:rPr lang="en-US" sz="2500" dirty="0" smtClean="0"/>
              <a:t>the required </a:t>
            </a:r>
            <a:r>
              <a:rPr lang="en-US" sz="2500" dirty="0"/>
              <a:t>air-to-fuel </a:t>
            </a:r>
            <a:r>
              <a:rPr lang="en-US" sz="2500" dirty="0" smtClean="0"/>
              <a:t>ratio. </a:t>
            </a:r>
          </a:p>
          <a:p>
            <a:r>
              <a:rPr lang="en-US" sz="2500" dirty="0" smtClean="0"/>
              <a:t>The </a:t>
            </a:r>
            <a:r>
              <a:rPr lang="en-US" sz="2500" dirty="0"/>
              <a:t>product then becomes the set point for the </a:t>
            </a:r>
            <a:r>
              <a:rPr lang="en-US" sz="2500" dirty="0" smtClean="0"/>
              <a:t>controlled air </a:t>
            </a:r>
            <a:r>
              <a:rPr lang="en-US" sz="2500" dirty="0"/>
              <a:t>flow </a:t>
            </a:r>
            <a:r>
              <a:rPr lang="en-US" sz="2500" dirty="0" smtClean="0"/>
              <a:t>rate loop  (called </a:t>
            </a:r>
            <a:r>
              <a:rPr lang="en-US" sz="2500" dirty="0" smtClean="0"/>
              <a:t>the </a:t>
            </a:r>
            <a:r>
              <a:rPr lang="en-US" sz="2500" dirty="0"/>
              <a:t>“secondary” </a:t>
            </a:r>
            <a:r>
              <a:rPr lang="en-US" sz="2500" dirty="0" smtClean="0"/>
              <a:t>loop) as shown </a:t>
            </a:r>
          </a:p>
          <a:p>
            <a:pPr lvl="1"/>
            <a:r>
              <a:rPr lang="en-US" sz="2500" dirty="0" smtClean="0"/>
              <a:t> </a:t>
            </a:r>
            <a:r>
              <a:rPr lang="en-US" sz="2500" dirty="0" smtClean="0">
                <a:solidFill>
                  <a:srgbClr val="0070C0"/>
                </a:solidFill>
              </a:rPr>
              <a:t>FT: </a:t>
            </a:r>
            <a:r>
              <a:rPr lang="en-US" sz="2500" dirty="0" smtClean="0">
                <a:solidFill>
                  <a:schemeClr val="accent4"/>
                </a:solidFill>
              </a:rPr>
              <a:t>Flow transmitter</a:t>
            </a:r>
          </a:p>
          <a:p>
            <a:pPr lvl="1"/>
            <a:r>
              <a:rPr lang="en-US" sz="2500" dirty="0" smtClean="0">
                <a:solidFill>
                  <a:srgbClr val="0070C0"/>
                </a:solidFill>
              </a:rPr>
              <a:t> FFC</a:t>
            </a:r>
            <a:r>
              <a:rPr lang="en-US" sz="2500" dirty="0">
                <a:solidFill>
                  <a:srgbClr val="0070C0"/>
                </a:solidFill>
              </a:rPr>
              <a:t>: </a:t>
            </a:r>
            <a:r>
              <a:rPr lang="en-US" sz="2500" dirty="0">
                <a:solidFill>
                  <a:schemeClr val="accent4"/>
                </a:solidFill>
              </a:rPr>
              <a:t>Flow ratio </a:t>
            </a:r>
            <a:r>
              <a:rPr lang="en-US" sz="2500" dirty="0" smtClean="0">
                <a:solidFill>
                  <a:schemeClr val="accent4"/>
                </a:solidFill>
              </a:rPr>
              <a:t>control</a:t>
            </a:r>
            <a:endParaRPr lang="en-US" sz="2500" dirty="0">
              <a:solidFill>
                <a:schemeClr val="accent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05600" y="1485900"/>
            <a:ext cx="2402577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5394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72400" cy="93610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400" b="1" dirty="0" err="1" smtClean="0"/>
              <a:t>Feedforward</a:t>
            </a:r>
            <a:r>
              <a:rPr lang="en-US" sz="4400" b="1" dirty="0" smtClean="0"/>
              <a:t> Control</a:t>
            </a:r>
            <a:endParaRPr lang="ar-EG" sz="4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65234" y="1355835"/>
            <a:ext cx="8245366" cy="46482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500" dirty="0" smtClean="0"/>
              <a:t>Consider the following closed-loop system.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2500" b="1" i="1" dirty="0" smtClean="0">
                <a:latin typeface="Consolas" pitchFamily="49" charset="0"/>
              </a:rPr>
              <a:t>C</a:t>
            </a:r>
            <a:r>
              <a:rPr lang="en-CA" sz="2500" dirty="0" smtClean="0"/>
              <a:t>: feedback controller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2500" b="1" i="1" dirty="0" err="1" smtClean="0">
                <a:latin typeface="Consolas" pitchFamily="49" charset="0"/>
              </a:rPr>
              <a:t>Gp</a:t>
            </a:r>
            <a:r>
              <a:rPr lang="en-CA" sz="2500" dirty="0" smtClean="0"/>
              <a:t>: process transfer function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2500" b="1" i="1" dirty="0" err="1" smtClean="0">
                <a:latin typeface="Consolas" pitchFamily="49" charset="0"/>
              </a:rPr>
              <a:t>G</a:t>
            </a:r>
            <a:r>
              <a:rPr lang="en-CA" sz="2500" b="1" i="1" baseline="-25000" dirty="0" err="1" smtClean="0">
                <a:latin typeface="Consolas" pitchFamily="49" charset="0"/>
              </a:rPr>
              <a:t>d</a:t>
            </a:r>
            <a:r>
              <a:rPr lang="en-CA" sz="2500" dirty="0" smtClean="0"/>
              <a:t>: disturbance transfer function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CA" sz="25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CA" sz="25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CA" sz="25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CA" sz="25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500" dirty="0" smtClean="0"/>
              <a:t>If we assume that the disturbance </a:t>
            </a:r>
            <a:r>
              <a:rPr lang="en-CA" sz="2500" b="1" i="1" dirty="0" smtClean="0"/>
              <a:t>d</a:t>
            </a:r>
            <a:r>
              <a:rPr lang="en-CA" sz="2500" dirty="0" smtClean="0"/>
              <a:t> </a:t>
            </a:r>
            <a:r>
              <a:rPr lang="en-CA" sz="2500" dirty="0"/>
              <a:t>can be </a:t>
            </a:r>
            <a:r>
              <a:rPr lang="en-CA" sz="2500" dirty="0" smtClean="0"/>
              <a:t>measured, </a:t>
            </a:r>
            <a:r>
              <a:rPr lang="en-CA" sz="2500" dirty="0" smtClean="0">
                <a:solidFill>
                  <a:srgbClr val="FF0000"/>
                </a:solidFill>
              </a:rPr>
              <a:t>how to eliminate its effect on the controlled variable </a:t>
            </a:r>
            <a:r>
              <a:rPr lang="en-CA" sz="2500" b="1" i="1" dirty="0" smtClean="0">
                <a:solidFill>
                  <a:srgbClr val="FF0000"/>
                </a:solidFill>
              </a:rPr>
              <a:t>y</a:t>
            </a:r>
            <a:r>
              <a:rPr lang="en-CA" sz="2500" dirty="0" smtClean="0">
                <a:solidFill>
                  <a:srgbClr val="FF0000"/>
                </a:solidFill>
              </a:rPr>
              <a:t>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5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5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0B7D-3AB8-4581-946F-39910DC3C394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200400"/>
            <a:ext cx="4036846" cy="18288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715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52400"/>
            <a:ext cx="8509000" cy="1143000"/>
          </a:xfrm>
        </p:spPr>
        <p:txBody>
          <a:bodyPr/>
          <a:lstStyle/>
          <a:p>
            <a:r>
              <a:rPr lang="en-US" sz="4400" dirty="0" smtClean="0"/>
              <a:t>Idea</a:t>
            </a:r>
            <a:endParaRPr lang="ar-E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355834"/>
            <a:ext cx="8178800" cy="4686300"/>
          </a:xfrm>
        </p:spPr>
        <p:txBody>
          <a:bodyPr/>
          <a:lstStyle/>
          <a:p>
            <a:r>
              <a:rPr lang="en-CA" dirty="0" smtClean="0"/>
              <a:t>To achieve this goal, </a:t>
            </a:r>
            <a:r>
              <a:rPr lang="en-CA" dirty="0" smtClean="0"/>
              <a:t>we can add </a:t>
            </a:r>
            <a:r>
              <a:rPr lang="en-CA" dirty="0" smtClean="0"/>
              <a:t>a </a:t>
            </a:r>
            <a:r>
              <a:rPr lang="en-CA" dirty="0" err="1" smtClean="0"/>
              <a:t>feedforward</a:t>
            </a:r>
            <a:r>
              <a:rPr lang="en-CA" dirty="0" smtClean="0"/>
              <a:t> controller </a:t>
            </a:r>
            <a:r>
              <a:rPr lang="en-CA" dirty="0"/>
              <a:t>block</a:t>
            </a:r>
            <a:r>
              <a:rPr lang="en-CA" dirty="0" smtClean="0"/>
              <a:t> </a:t>
            </a:r>
            <a:r>
              <a:rPr lang="en-CA" b="1" dirty="0" err="1"/>
              <a:t>G</a:t>
            </a:r>
            <a:r>
              <a:rPr lang="en-CA" b="1" baseline="-25000" dirty="0" err="1"/>
              <a:t>ff</a:t>
            </a:r>
            <a:r>
              <a:rPr lang="en-CA" dirty="0"/>
              <a:t> </a:t>
            </a:r>
            <a:r>
              <a:rPr lang="en-CA" dirty="0" smtClean="0"/>
              <a:t>whose output manipulates </a:t>
            </a:r>
            <a:r>
              <a:rPr lang="en-CA" dirty="0"/>
              <a:t>the process </a:t>
            </a:r>
            <a:r>
              <a:rPr lang="en-CA" b="1" i="1" dirty="0" err="1" smtClean="0"/>
              <a:t>G</a:t>
            </a:r>
            <a:r>
              <a:rPr lang="en-CA" b="1" baseline="-25000" dirty="0" err="1" smtClean="0"/>
              <a:t>p</a:t>
            </a:r>
            <a:r>
              <a:rPr lang="en-CA" dirty="0"/>
              <a:t> </a:t>
            </a:r>
            <a:r>
              <a:rPr lang="en-CA" dirty="0" smtClean="0"/>
              <a:t>with </a:t>
            </a:r>
            <a:r>
              <a:rPr lang="en-CA" dirty="0">
                <a:solidFill>
                  <a:srgbClr val="FF0000"/>
                </a:solidFill>
              </a:rPr>
              <a:t>negative sign</a:t>
            </a:r>
            <a:r>
              <a:rPr lang="en-CA" dirty="0" smtClean="0"/>
              <a:t>.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3505200"/>
            <a:ext cx="4520484" cy="20574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726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604" y="1358464"/>
            <a:ext cx="8263762" cy="4966136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CA" sz="2600" dirty="0" smtClean="0"/>
              <a:t>For </a:t>
            </a:r>
            <a:r>
              <a:rPr lang="en-CA" sz="2600" dirty="0"/>
              <a:t>the moment, we omit the feedback path from our </a:t>
            </a:r>
            <a:r>
              <a:rPr lang="en-CA" sz="2600" dirty="0" smtClean="0"/>
              <a:t>picture</a:t>
            </a:r>
            <a:r>
              <a:rPr lang="en-CA" sz="2600" dirty="0"/>
              <a:t>. </a:t>
            </a:r>
            <a:r>
              <a:rPr lang="en-CA" sz="2600" dirty="0" smtClean="0"/>
              <a:t>Then, the relationship between </a:t>
            </a:r>
            <a:r>
              <a:rPr lang="en-CA" sz="2600" b="1" i="1" dirty="0" smtClean="0"/>
              <a:t>d</a:t>
            </a:r>
            <a:r>
              <a:rPr lang="en-CA" sz="2600" dirty="0" smtClean="0"/>
              <a:t> and </a:t>
            </a:r>
            <a:r>
              <a:rPr lang="en-CA" sz="2600" b="1" i="1" dirty="0" smtClean="0"/>
              <a:t>y</a:t>
            </a:r>
            <a:r>
              <a:rPr lang="en-CA" sz="2600" dirty="0" smtClean="0"/>
              <a:t> will be </a:t>
            </a:r>
            <a:r>
              <a:rPr lang="en-CA" sz="2600" dirty="0"/>
              <a:t>given </a:t>
            </a:r>
            <a:r>
              <a:rPr lang="en-CA" sz="2600" dirty="0" smtClean="0"/>
              <a:t>by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en-CA" sz="2600" dirty="0" smtClean="0"/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en-CA" sz="2600" dirty="0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CA" sz="2600" dirty="0" smtClean="0"/>
              <a:t>To eliminate the effect of </a:t>
            </a:r>
            <a:r>
              <a:rPr lang="en-CA" sz="2600" b="1" i="1" dirty="0" smtClean="0"/>
              <a:t>d</a:t>
            </a:r>
            <a:r>
              <a:rPr lang="en-CA" sz="2600" dirty="0" smtClean="0"/>
              <a:t>  on </a:t>
            </a:r>
            <a:r>
              <a:rPr lang="en-CA" sz="2600" b="1" i="1" dirty="0" smtClean="0"/>
              <a:t>y</a:t>
            </a:r>
            <a:r>
              <a:rPr lang="en-CA" sz="2600" dirty="0" smtClean="0"/>
              <a:t>, we should have the </a:t>
            </a:r>
            <a:r>
              <a:rPr lang="en-CA" sz="2600" dirty="0" err="1" smtClean="0"/>
              <a:t>feedforward</a:t>
            </a:r>
            <a:r>
              <a:rPr lang="en-CA" sz="2600" dirty="0" smtClean="0"/>
              <a:t> </a:t>
            </a:r>
            <a:r>
              <a:rPr lang="en-CA" sz="2600" dirty="0"/>
              <a:t>controller </a:t>
            </a:r>
            <a:r>
              <a:rPr lang="en-CA" sz="2600" dirty="0" smtClean="0"/>
              <a:t>designed as </a:t>
            </a:r>
            <a:endParaRPr lang="en-CA" sz="2600" dirty="0"/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en-CA" sz="2600" dirty="0"/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en-CA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0B7D-3AB8-4581-946F-39910DC3C394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0401605"/>
              </p:ext>
            </p:extLst>
          </p:nvPr>
        </p:nvGraphicFramePr>
        <p:xfrm>
          <a:off x="3200400" y="2819400"/>
          <a:ext cx="3194050" cy="626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14" name="Equation" r:id="rId3" imgW="1231560" imgH="241200" progId="Equation.3">
                  <p:embed/>
                </p:oleObj>
              </mc:Choice>
              <mc:Fallback>
                <p:oleObj name="Equation" r:id="rId3" imgW="12315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819400"/>
                        <a:ext cx="3194050" cy="6260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5251272"/>
              </p:ext>
            </p:extLst>
          </p:nvPr>
        </p:nvGraphicFramePr>
        <p:xfrm>
          <a:off x="3941763" y="4800600"/>
          <a:ext cx="13414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15" name="Equation" r:id="rId5" imgW="609480" imgH="444240" progId="Equation.3">
                  <p:embed/>
                </p:oleObj>
              </mc:Choice>
              <mc:Fallback>
                <p:oleObj name="Equation" r:id="rId5" imgW="6094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1763" y="4800600"/>
                        <a:ext cx="1341437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72400" cy="93610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err="1" smtClean="0"/>
              <a:t>Feedforward</a:t>
            </a:r>
            <a:r>
              <a:rPr lang="en-US" b="1" dirty="0" smtClean="0"/>
              <a:t> Control Design</a:t>
            </a:r>
            <a:endParaRPr lang="ar-EG" b="1" dirty="0"/>
          </a:p>
        </p:txBody>
      </p:sp>
    </p:spTree>
    <p:extLst>
      <p:ext uri="{BB962C8B-B14F-4D97-AF65-F5344CB8AC3E}">
        <p14:creationId xmlns:p14="http://schemas.microsoft.com/office/powerpoint/2010/main" val="3053516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458200" cy="5349766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CA" sz="2400" dirty="0" smtClean="0"/>
              <a:t>If </a:t>
            </a:r>
            <a:r>
              <a:rPr lang="en-CA" sz="2400" dirty="0"/>
              <a:t>we </a:t>
            </a:r>
            <a:r>
              <a:rPr lang="en-CA" sz="2400" dirty="0" smtClean="0"/>
              <a:t>approximate </a:t>
            </a:r>
            <a:r>
              <a:rPr lang="en-CA" sz="2400" i="1" dirty="0" err="1" smtClean="0"/>
              <a:t>G</a:t>
            </a:r>
            <a:r>
              <a:rPr lang="en-CA" sz="2400" baseline="-25000" dirty="0" err="1" smtClean="0"/>
              <a:t>p</a:t>
            </a:r>
            <a:r>
              <a:rPr lang="en-CA" sz="2400" baseline="-25000" dirty="0" smtClean="0"/>
              <a:t> </a:t>
            </a:r>
            <a:r>
              <a:rPr lang="en-CA" sz="2400" dirty="0" smtClean="0"/>
              <a:t> and </a:t>
            </a:r>
            <a:r>
              <a:rPr lang="en-CA" sz="2400" i="1" dirty="0" err="1" smtClean="0"/>
              <a:t>G</a:t>
            </a:r>
            <a:r>
              <a:rPr lang="en-CA" sz="2400" baseline="-25000" dirty="0" err="1" smtClean="0"/>
              <a:t>d</a:t>
            </a:r>
            <a:r>
              <a:rPr lang="en-CA" sz="2400" baseline="-25000" dirty="0" smtClean="0"/>
              <a:t>  </a:t>
            </a:r>
            <a:r>
              <a:rPr lang="en-CA" sz="2400" dirty="0" smtClean="0"/>
              <a:t>as first-order plus dead </a:t>
            </a:r>
            <a:r>
              <a:rPr lang="en-CA" sz="2400" dirty="0"/>
              <a:t>time</a:t>
            </a:r>
            <a:r>
              <a:rPr lang="en-CA" sz="2400" dirty="0" smtClean="0"/>
              <a:t>: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CA" sz="2400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CA" sz="2400" dirty="0" smtClean="0"/>
              <a:t>Then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CA" sz="2400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CA" sz="2400" dirty="0" smtClean="0"/>
              <a:t>Note </a:t>
            </a:r>
            <a:r>
              <a:rPr lang="en-CA" sz="2400" dirty="0"/>
              <a:t>that </a:t>
            </a:r>
            <a:r>
              <a:rPr lang="en-CA" sz="2400" dirty="0" smtClean="0"/>
              <a:t>if </a:t>
            </a:r>
            <a:r>
              <a:rPr lang="en-CA" sz="2400" b="1" i="1" dirty="0" err="1" smtClean="0">
                <a:latin typeface="Consolas" panose="020B0609020204030204" pitchFamily="49" charset="0"/>
              </a:rPr>
              <a:t>L</a:t>
            </a:r>
            <a:r>
              <a:rPr lang="en-CA" sz="2400" b="1" i="1" baseline="-25000" dirty="0" err="1" smtClean="0">
                <a:latin typeface="Consolas" panose="020B0609020204030204" pitchFamily="49" charset="0"/>
              </a:rPr>
              <a:t>p</a:t>
            </a:r>
            <a:r>
              <a:rPr lang="en-CA" sz="2400" b="1" i="1" dirty="0" smtClean="0">
                <a:latin typeface="Consolas" panose="020B0609020204030204" pitchFamily="49" charset="0"/>
              </a:rPr>
              <a:t>&gt;</a:t>
            </a:r>
            <a:r>
              <a:rPr lang="en-CA" sz="2400" b="1" i="1" dirty="0" err="1" smtClean="0">
                <a:latin typeface="Consolas" panose="020B0609020204030204" pitchFamily="49" charset="0"/>
              </a:rPr>
              <a:t>L</a:t>
            </a:r>
            <a:r>
              <a:rPr lang="en-CA" sz="2400" b="1" i="1" baseline="-25000" dirty="0" err="1" smtClean="0">
                <a:latin typeface="Consolas" panose="020B0609020204030204" pitchFamily="49" charset="0"/>
              </a:rPr>
              <a:t>d</a:t>
            </a:r>
            <a:r>
              <a:rPr lang="en-CA" sz="2400" dirty="0" smtClean="0"/>
              <a:t>, the </a:t>
            </a:r>
            <a:r>
              <a:rPr lang="en-CA" sz="2400" dirty="0"/>
              <a:t>dead time appears as a positive exponent. This makes </a:t>
            </a:r>
            <a:r>
              <a:rPr lang="en-CA" sz="2400" b="1" i="1" dirty="0" err="1">
                <a:latin typeface="Consolas" pitchFamily="49" charset="0"/>
              </a:rPr>
              <a:t>G</a:t>
            </a:r>
            <a:r>
              <a:rPr lang="en-CA" sz="2400" b="1" baseline="-25000" dirty="0" err="1">
                <a:latin typeface="Consolas" pitchFamily="49" charset="0"/>
              </a:rPr>
              <a:t>ff</a:t>
            </a:r>
            <a:r>
              <a:rPr lang="en-CA" sz="2400" dirty="0"/>
              <a:t> not physically </a:t>
            </a:r>
            <a:r>
              <a:rPr lang="en-CA" sz="2400" dirty="0" smtClean="0"/>
              <a:t>realizable as it needs to predict the future.  In this case, </a:t>
            </a:r>
            <a:r>
              <a:rPr lang="en-CA" sz="2400" b="1" i="1" dirty="0" err="1">
                <a:latin typeface="Consolas" pitchFamily="49" charset="0"/>
              </a:rPr>
              <a:t>G</a:t>
            </a:r>
            <a:r>
              <a:rPr lang="en-CA" sz="2400" b="1" i="1" baseline="-25000" dirty="0" err="1">
                <a:latin typeface="Consolas" pitchFamily="49" charset="0"/>
              </a:rPr>
              <a:t>ff</a:t>
            </a:r>
            <a:r>
              <a:rPr lang="en-CA" sz="2400" dirty="0" smtClean="0"/>
              <a:t> is just implemented as a </a:t>
            </a:r>
            <a:r>
              <a:rPr lang="en-CA" sz="2400" dirty="0"/>
              <a:t>lead–lag </a:t>
            </a:r>
            <a:r>
              <a:rPr lang="en-CA" sz="2400" dirty="0" smtClean="0"/>
              <a:t>element:</a:t>
            </a:r>
            <a:endParaRPr lang="en-CA" sz="2400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CA" sz="2400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CA" sz="2400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CA" sz="2400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0B7D-3AB8-4581-946F-39910DC3C39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852101"/>
              </p:ext>
            </p:extLst>
          </p:nvPr>
        </p:nvGraphicFramePr>
        <p:xfrm>
          <a:off x="2286000" y="1905000"/>
          <a:ext cx="4770471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47" name="Equation" r:id="rId3" imgW="2286000" imgH="469800" progId="Equation.3">
                  <p:embed/>
                </p:oleObj>
              </mc:Choice>
              <mc:Fallback>
                <p:oleObj name="Equation" r:id="rId3" imgW="22860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905000"/>
                        <a:ext cx="4770471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1289967"/>
              </p:ext>
            </p:extLst>
          </p:nvPr>
        </p:nvGraphicFramePr>
        <p:xfrm>
          <a:off x="2905125" y="3048000"/>
          <a:ext cx="3321050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48" name="Equation" r:id="rId5" imgW="1574640" imgH="469800" progId="Equation.3">
                  <p:embed/>
                </p:oleObj>
              </mc:Choice>
              <mc:Fallback>
                <p:oleObj name="Equation" r:id="rId5" imgW="157464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5" y="3048000"/>
                        <a:ext cx="3321050" cy="1004888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9389447"/>
              </p:ext>
            </p:extLst>
          </p:nvPr>
        </p:nvGraphicFramePr>
        <p:xfrm>
          <a:off x="3410168" y="5699234"/>
          <a:ext cx="2257425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49" name="Equation" r:id="rId7" imgW="1054080" imgH="469800" progId="Equation.3">
                  <p:embed/>
                </p:oleObj>
              </mc:Choice>
              <mc:Fallback>
                <p:oleObj name="Equation" r:id="rId7" imgW="105408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0168" y="5699234"/>
                        <a:ext cx="2257425" cy="10160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72400" cy="93610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FOPDT Approximations</a:t>
            </a:r>
            <a:endParaRPr lang="ar-EG" b="1" dirty="0"/>
          </a:p>
        </p:txBody>
      </p:sp>
    </p:spTree>
    <p:extLst>
      <p:ext uri="{BB962C8B-B14F-4D97-AF65-F5344CB8AC3E}">
        <p14:creationId xmlns:p14="http://schemas.microsoft.com/office/powerpoint/2010/main" val="328495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1143000"/>
          </a:xfrm>
        </p:spPr>
        <p:txBody>
          <a:bodyPr/>
          <a:lstStyle/>
          <a:p>
            <a:r>
              <a:rPr lang="en-CA" b="1" dirty="0" smtClean="0"/>
              <a:t>Feedback-</a:t>
            </a:r>
            <a:r>
              <a:rPr lang="en-CA" b="1" dirty="0" err="1" smtClean="0"/>
              <a:t>Feedforward</a:t>
            </a:r>
            <a:r>
              <a:rPr lang="en-CA" b="1" dirty="0" smtClean="0"/>
              <a:t> Control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55834"/>
            <a:ext cx="8245366" cy="5257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600" dirty="0" smtClean="0"/>
              <a:t>In </a:t>
            </a:r>
            <a:r>
              <a:rPr lang="en-CA" sz="2600" dirty="0" smtClean="0"/>
              <a:t>practice, the transfer functions </a:t>
            </a:r>
            <a:r>
              <a:rPr lang="en-CA" sz="2600" b="1" i="1" dirty="0" err="1"/>
              <a:t>G</a:t>
            </a:r>
            <a:r>
              <a:rPr lang="en-CA" sz="2600" b="1" baseline="-25000" dirty="0" err="1"/>
              <a:t>p</a:t>
            </a:r>
            <a:r>
              <a:rPr lang="en-CA" sz="2600" baseline="-25000" dirty="0"/>
              <a:t> </a:t>
            </a:r>
            <a:r>
              <a:rPr lang="en-CA" sz="2600" dirty="0"/>
              <a:t> and </a:t>
            </a:r>
            <a:r>
              <a:rPr lang="en-CA" sz="2600" b="1" i="1" dirty="0" err="1"/>
              <a:t>G</a:t>
            </a:r>
            <a:r>
              <a:rPr lang="en-CA" sz="2600" b="1" baseline="-25000" dirty="0" err="1"/>
              <a:t>d</a:t>
            </a:r>
            <a:r>
              <a:rPr lang="en-CA" sz="2600" baseline="-25000" dirty="0"/>
              <a:t> </a:t>
            </a:r>
            <a:r>
              <a:rPr lang="en-CA" sz="2600" dirty="0" smtClean="0"/>
              <a:t>are not known </a:t>
            </a:r>
            <a:r>
              <a:rPr lang="en-CA" sz="2600" dirty="0" smtClean="0"/>
              <a:t>exactly and so we can’t </a:t>
            </a:r>
            <a:r>
              <a:rPr lang="en-CA" sz="2600" dirty="0"/>
              <a:t>expect perfect rejection of disturbances. </a:t>
            </a:r>
            <a:endParaRPr lang="en-CA" sz="26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600" dirty="0"/>
              <a:t>Therefore, </a:t>
            </a:r>
            <a:r>
              <a:rPr lang="en-CA" sz="2600" dirty="0" err="1" smtClean="0">
                <a:solidFill>
                  <a:srgbClr val="FF0000"/>
                </a:solidFill>
              </a:rPr>
              <a:t>feedforward</a:t>
            </a:r>
            <a:r>
              <a:rPr lang="en-CA" sz="2600" dirty="0" smtClean="0">
                <a:solidFill>
                  <a:srgbClr val="FF0000"/>
                </a:solidFill>
              </a:rPr>
              <a:t> </a:t>
            </a:r>
            <a:r>
              <a:rPr lang="en-CA" sz="2600" dirty="0">
                <a:solidFill>
                  <a:srgbClr val="FF0000"/>
                </a:solidFill>
              </a:rPr>
              <a:t>control is never used </a:t>
            </a:r>
            <a:r>
              <a:rPr lang="en-CA" sz="2600" dirty="0" smtClean="0">
                <a:solidFill>
                  <a:srgbClr val="FF0000"/>
                </a:solidFill>
              </a:rPr>
              <a:t>alone</a:t>
            </a:r>
            <a:r>
              <a:rPr lang="en-CA" sz="2600" dirty="0" smtClean="0"/>
              <a:t>; </a:t>
            </a:r>
            <a:r>
              <a:rPr lang="en-CA" sz="2600" dirty="0"/>
              <a:t>it is implemented in conjunction with a </a:t>
            </a:r>
            <a:r>
              <a:rPr lang="en-CA" sz="2600" dirty="0">
                <a:solidFill>
                  <a:srgbClr val="FF0000"/>
                </a:solidFill>
              </a:rPr>
              <a:t>feedback</a:t>
            </a:r>
            <a:r>
              <a:rPr lang="en-CA" sz="2600" dirty="0"/>
              <a:t> </a:t>
            </a:r>
            <a:r>
              <a:rPr lang="en-CA" sz="2600" dirty="0" smtClean="0"/>
              <a:t>loop.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0B7D-3AB8-4581-946F-39910DC3C39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1316" y="4038600"/>
            <a:ext cx="4520484" cy="20574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5140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Feedback-</a:t>
            </a:r>
            <a:r>
              <a:rPr lang="en-CA" b="1" dirty="0" err="1"/>
              <a:t>Feedforward</a:t>
            </a:r>
            <a:r>
              <a:rPr lang="en-CA" b="1" dirty="0"/>
              <a:t> Control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604" y="1355834"/>
            <a:ext cx="8324196" cy="46863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600" dirty="0"/>
              <a:t>The feedback loop handles </a:t>
            </a:r>
          </a:p>
          <a:p>
            <a:pPr marL="971550" lvl="3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CA" sz="2600" dirty="0"/>
              <a:t> Errors in the </a:t>
            </a:r>
            <a:r>
              <a:rPr lang="en-CA" sz="2600" dirty="0" err="1"/>
              <a:t>feedforward</a:t>
            </a:r>
            <a:r>
              <a:rPr lang="en-CA" sz="2600" dirty="0"/>
              <a:t> function</a:t>
            </a:r>
          </a:p>
          <a:p>
            <a:pPr marL="971550" lvl="3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CA" sz="2600" dirty="0"/>
              <a:t> Unmeasured disturbances that </a:t>
            </a:r>
            <a:r>
              <a:rPr lang="en-CA" sz="2600" dirty="0" err="1"/>
              <a:t>feedforward</a:t>
            </a:r>
            <a:r>
              <a:rPr lang="en-CA" sz="2600" dirty="0"/>
              <a:t> control does not handle  </a:t>
            </a:r>
          </a:p>
          <a:p>
            <a:pPr marL="971550" lvl="3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CA" sz="2600" dirty="0"/>
              <a:t> Set-point changes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600" dirty="0" smtClean="0"/>
              <a:t>The </a:t>
            </a:r>
            <a:r>
              <a:rPr lang="en-CA" sz="2600" dirty="0"/>
              <a:t>closed-loop characteristic polynomial of </a:t>
            </a:r>
            <a:r>
              <a:rPr lang="en-CA" sz="2600" dirty="0" err="1"/>
              <a:t>feedforward</a:t>
            </a:r>
            <a:r>
              <a:rPr lang="en-CA" sz="2600" dirty="0"/>
              <a:t>–feedback system is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6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600" dirty="0" smtClean="0"/>
              <a:t>Therefore</a:t>
            </a:r>
            <a:r>
              <a:rPr lang="en-CA" sz="2600" dirty="0"/>
              <a:t>, the </a:t>
            </a:r>
            <a:r>
              <a:rPr lang="en-CA" sz="2600" dirty="0" err="1"/>
              <a:t>feedforward</a:t>
            </a:r>
            <a:r>
              <a:rPr lang="en-CA" sz="2600" dirty="0"/>
              <a:t> controller </a:t>
            </a:r>
            <a:r>
              <a:rPr lang="en-CA" sz="2600" b="1" i="1" dirty="0"/>
              <a:t>G</a:t>
            </a:r>
            <a:r>
              <a:rPr lang="en-CA" sz="2600" b="1" baseline="-25000" dirty="0"/>
              <a:t>FF</a:t>
            </a:r>
            <a:r>
              <a:rPr lang="en-CA" sz="2600" dirty="0"/>
              <a:t> does not affect </a:t>
            </a:r>
            <a:r>
              <a:rPr lang="en-CA" sz="2600" dirty="0" smtClean="0"/>
              <a:t>system </a:t>
            </a:r>
            <a:r>
              <a:rPr lang="en-CA" sz="2600" dirty="0">
                <a:solidFill>
                  <a:srgbClr val="FF0000"/>
                </a:solidFill>
              </a:rPr>
              <a:t>stability</a:t>
            </a:r>
            <a:r>
              <a:rPr lang="en-CA" sz="2600" dirty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ar-EG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7724081"/>
              </p:ext>
            </p:extLst>
          </p:nvPr>
        </p:nvGraphicFramePr>
        <p:xfrm>
          <a:off x="3657600" y="4953000"/>
          <a:ext cx="182880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06" name="Equation" r:id="rId3" imgW="774360" imgH="241200" progId="Equation.3">
                  <p:embed/>
                </p:oleObj>
              </mc:Choice>
              <mc:Fallback>
                <p:oleObj name="Equation" r:id="rId3" imgW="77436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953000"/>
                        <a:ext cx="182880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780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534400" cy="5445540"/>
          </a:xfrm>
        </p:spPr>
        <p:txBody>
          <a:bodyPr/>
          <a:lstStyle/>
          <a:p>
            <a:r>
              <a:rPr lang="en-CA" sz="2400" dirty="0" smtClean="0"/>
              <a:t>Consider the following </a:t>
            </a:r>
            <a:r>
              <a:rPr lang="en-CA" sz="2400" dirty="0" err="1" smtClean="0"/>
              <a:t>feedforward</a:t>
            </a:r>
            <a:r>
              <a:rPr lang="en-CA" sz="2400" dirty="0"/>
              <a:t>-</a:t>
            </a:r>
            <a:r>
              <a:rPr lang="en-CA" sz="2400" dirty="0" smtClean="0"/>
              <a:t>feedback control system where the feedback controller is PI:</a:t>
            </a:r>
          </a:p>
          <a:p>
            <a:endParaRPr lang="en-CA" sz="2400" dirty="0" smtClean="0"/>
          </a:p>
          <a:p>
            <a:r>
              <a:rPr lang="en-CA" sz="2400" dirty="0" smtClean="0"/>
              <a:t>Design the </a:t>
            </a:r>
            <a:r>
              <a:rPr lang="en-CA" sz="2400" dirty="0" err="1" smtClean="0"/>
              <a:t>feedforward</a:t>
            </a:r>
            <a:r>
              <a:rPr lang="en-CA" sz="2400" dirty="0" smtClean="0"/>
              <a:t> controller </a:t>
            </a:r>
            <a:r>
              <a:rPr lang="en-CA" sz="2400" b="1" i="1" dirty="0" smtClean="0"/>
              <a:t>F</a:t>
            </a:r>
            <a:r>
              <a:rPr lang="en-CA" sz="2400" dirty="0" smtClean="0"/>
              <a:t>. </a:t>
            </a:r>
          </a:p>
          <a:p>
            <a:endParaRPr lang="en-CA" sz="2400" dirty="0" smtClean="0"/>
          </a:p>
          <a:p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0B7D-3AB8-4581-946F-39910DC3C394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3688641"/>
              </p:ext>
            </p:extLst>
          </p:nvPr>
        </p:nvGraphicFramePr>
        <p:xfrm>
          <a:off x="6019800" y="2057400"/>
          <a:ext cx="2568318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5" name="Equation" r:id="rId3" imgW="1435100" imgH="431800" progId="Equation.3">
                  <p:embed/>
                </p:oleObj>
              </mc:Choice>
              <mc:Fallback>
                <p:oleObj name="Equation" r:id="rId3" imgW="14351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057400"/>
                        <a:ext cx="2568318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52098" y="459830"/>
            <a:ext cx="8258502" cy="762000"/>
          </a:xfrm>
        </p:spPr>
        <p:txBody>
          <a:bodyPr/>
          <a:lstStyle/>
          <a:p>
            <a:r>
              <a:rPr lang="en-CA" b="1" dirty="0" smtClean="0"/>
              <a:t>Example</a:t>
            </a:r>
            <a:endParaRPr lang="en-CA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3124200"/>
            <a:ext cx="6676274" cy="337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26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74230"/>
            <a:ext cx="8001000" cy="54864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600" dirty="0" smtClean="0"/>
              <a:t>From the figure, we have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6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600" dirty="0" smtClean="0"/>
              <a:t>The </a:t>
            </a:r>
            <a:r>
              <a:rPr lang="en-CA" sz="2600" dirty="0" err="1" smtClean="0"/>
              <a:t>feedforward</a:t>
            </a:r>
            <a:r>
              <a:rPr lang="en-CA" sz="2600" dirty="0" smtClean="0"/>
              <a:t> controller </a:t>
            </a:r>
            <a:r>
              <a:rPr lang="en-CA" sz="2600" i="1" dirty="0"/>
              <a:t>G</a:t>
            </a:r>
            <a:r>
              <a:rPr lang="en-CA" sz="2600" baseline="-25000" dirty="0"/>
              <a:t>FF </a:t>
            </a:r>
            <a:r>
              <a:rPr lang="en-CA" sz="2600" baseline="-25000" dirty="0" smtClean="0"/>
              <a:t> </a:t>
            </a:r>
            <a:r>
              <a:rPr lang="en-CA" sz="2600" dirty="0" smtClean="0"/>
              <a:t>is then given by: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6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600" dirty="0" smtClean="0"/>
              <a:t>To </a:t>
            </a:r>
            <a:r>
              <a:rPr lang="en-CA" sz="2600" dirty="0"/>
              <a:t>get a better sense of how the </a:t>
            </a:r>
            <a:r>
              <a:rPr lang="en-CA" sz="2600" dirty="0" err="1"/>
              <a:t>feedforward</a:t>
            </a:r>
            <a:r>
              <a:rPr lang="en-CA" sz="2600" dirty="0"/>
              <a:t> scheme would perform, increase the ideal </a:t>
            </a:r>
            <a:r>
              <a:rPr lang="en-CA" sz="2600" dirty="0" err="1"/>
              <a:t>feedforward</a:t>
            </a:r>
            <a:r>
              <a:rPr lang="en-CA" sz="2600" dirty="0"/>
              <a:t> delay by 5 seconds.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6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0B7D-3AB8-4581-946F-39910DC3C394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234698"/>
              </p:ext>
            </p:extLst>
          </p:nvPr>
        </p:nvGraphicFramePr>
        <p:xfrm>
          <a:off x="3048000" y="3352800"/>
          <a:ext cx="3227388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86" name="Equation" r:id="rId3" imgW="1650960" imgH="444240" progId="Equation.3">
                  <p:embed/>
                </p:oleObj>
              </mc:Choice>
              <mc:Fallback>
                <p:oleObj name="Equation" r:id="rId3" imgW="16509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352800"/>
                        <a:ext cx="3227388" cy="877888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0690337"/>
              </p:ext>
            </p:extLst>
          </p:nvPr>
        </p:nvGraphicFramePr>
        <p:xfrm>
          <a:off x="3352800" y="5562600"/>
          <a:ext cx="29749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87" name="Equation" r:id="rId5" imgW="1295280" imgH="393480" progId="Equation.3">
                  <p:embed/>
                </p:oleObj>
              </mc:Choice>
              <mc:Fallback>
                <p:oleObj name="Equation" r:id="rId5" imgW="1295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562600"/>
                        <a:ext cx="297497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709242"/>
              </p:ext>
            </p:extLst>
          </p:nvPr>
        </p:nvGraphicFramePr>
        <p:xfrm>
          <a:off x="5181600" y="1981200"/>
          <a:ext cx="1971675" cy="727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88" name="Equation" r:id="rId7" imgW="1079280" imgH="393480" progId="Equation.3">
                  <p:embed/>
                </p:oleObj>
              </mc:Choice>
              <mc:Fallback>
                <p:oleObj name="Equation" r:id="rId7" imgW="1079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981200"/>
                        <a:ext cx="1971675" cy="7272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8302632"/>
              </p:ext>
            </p:extLst>
          </p:nvPr>
        </p:nvGraphicFramePr>
        <p:xfrm>
          <a:off x="1981200" y="1981200"/>
          <a:ext cx="2286000" cy="723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89" name="Equation" r:id="rId9" imgW="1257120" imgH="393480" progId="Equation.3">
                  <p:embed/>
                </p:oleObj>
              </mc:Choice>
              <mc:Fallback>
                <p:oleObj name="Equation" r:id="rId9" imgW="12571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981200"/>
                        <a:ext cx="2286000" cy="7233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67864" y="475596"/>
            <a:ext cx="8258502" cy="762000"/>
          </a:xfrm>
        </p:spPr>
        <p:txBody>
          <a:bodyPr/>
          <a:lstStyle/>
          <a:p>
            <a:r>
              <a:rPr lang="en-CA" sz="4000" b="1" dirty="0" smtClean="0"/>
              <a:t>Answer </a:t>
            </a:r>
            <a:endParaRPr lang="en-CA" sz="4000" b="1" dirty="0"/>
          </a:p>
        </p:txBody>
      </p:sp>
    </p:spTree>
    <p:extLst>
      <p:ext uri="{BB962C8B-B14F-4D97-AF65-F5344CB8AC3E}">
        <p14:creationId xmlns:p14="http://schemas.microsoft.com/office/powerpoint/2010/main" val="182900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llingsCNwIT">
  <a:themeElements>
    <a:clrScheme name="StallingsCNw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StallingsCNw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llingsCNw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Settings\pullina\Application Data\Microsoft\Templates\StallingsCNwIT.pot</Template>
  <TotalTime>19074</TotalTime>
  <Words>463</Words>
  <Application>Microsoft Office PowerPoint</Application>
  <PresentationFormat>On-screen Show (4:3)</PresentationFormat>
  <Paragraphs>76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StallingsCNwIT</vt:lpstr>
      <vt:lpstr>Equation</vt:lpstr>
      <vt:lpstr>Microsoft Equation 3.0</vt:lpstr>
      <vt:lpstr>Feedforward &amp; Ratio Control</vt:lpstr>
      <vt:lpstr>Feedforward Control</vt:lpstr>
      <vt:lpstr>Idea</vt:lpstr>
      <vt:lpstr>Feedforward Control Design</vt:lpstr>
      <vt:lpstr>FOPDT Approximations</vt:lpstr>
      <vt:lpstr>Feedback-Feedforward Control</vt:lpstr>
      <vt:lpstr>Feedback-Feedforward Control</vt:lpstr>
      <vt:lpstr>Example</vt:lpstr>
      <vt:lpstr>Answer </vt:lpstr>
      <vt:lpstr>Simulations </vt:lpstr>
      <vt:lpstr>Ratio Control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11&amp;12 Routing</dc:title>
  <dc:creator>DELL</dc:creator>
  <cp:lastModifiedBy>zoom</cp:lastModifiedBy>
  <cp:revision>1593</cp:revision>
  <cp:lastPrinted>1601-01-01T00:00:00Z</cp:lastPrinted>
  <dcterms:created xsi:type="dcterms:W3CDTF">2001-08-26T16:57:20Z</dcterms:created>
  <dcterms:modified xsi:type="dcterms:W3CDTF">2021-05-16T10:11:22Z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