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98" r:id="rId1"/>
  </p:sldMasterIdLst>
  <p:notesMasterIdLst>
    <p:notesMasterId r:id="rId22"/>
  </p:notesMasterIdLst>
  <p:handoutMasterIdLst>
    <p:handoutMasterId r:id="rId23"/>
  </p:handoutMasterIdLst>
  <p:sldIdLst>
    <p:sldId id="281" r:id="rId2"/>
    <p:sldId id="354" r:id="rId3"/>
    <p:sldId id="334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55" r:id="rId15"/>
    <p:sldId id="347" r:id="rId16"/>
    <p:sldId id="348" r:id="rId17"/>
    <p:sldId id="349" r:id="rId18"/>
    <p:sldId id="351" r:id="rId19"/>
    <p:sldId id="352" r:id="rId20"/>
    <p:sldId id="353" r:id="rId2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33CC"/>
    <a:srgbClr val="FFFF66"/>
    <a:srgbClr val="FFFF89"/>
    <a:srgbClr val="CED9FE"/>
    <a:srgbClr val="FEC4BE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78" autoAdjust="0"/>
    <p:restoredTop sz="73921" autoAdjust="0"/>
  </p:normalViewPr>
  <p:slideViewPr>
    <p:cSldViewPr snapToGrid="0">
      <p:cViewPr>
        <p:scale>
          <a:sx n="58" d="100"/>
          <a:sy n="58" d="100"/>
        </p:scale>
        <p:origin x="-1680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t" anchorCtr="0" compatLnSpc="1">
            <a:prstTxWarp prst="textNoShape">
              <a:avLst/>
            </a:prstTxWarp>
          </a:bodyPr>
          <a:lstStyle>
            <a:lvl1pPr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t" anchorCtr="0" compatLnSpc="1">
            <a:prstTxWarp prst="textNoShape">
              <a:avLst/>
            </a:prstTxWarp>
          </a:bodyPr>
          <a:lstStyle>
            <a:lvl1pPr algn="r"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b" anchorCtr="0" compatLnSpc="1">
            <a:prstTxWarp prst="textNoShape">
              <a:avLst/>
            </a:prstTxWarp>
          </a:bodyPr>
          <a:lstStyle>
            <a:lvl1pPr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b" anchorCtr="0" compatLnSpc="1">
            <a:prstTxWarp prst="textNoShape">
              <a:avLst/>
            </a:prstTxWarp>
          </a:bodyPr>
          <a:lstStyle>
            <a:lvl1pPr algn="r"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B06BB3B-D2AE-4E35-B9B1-F47122C93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28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t" anchorCtr="0" compatLnSpc="1">
            <a:prstTxWarp prst="textNoShape">
              <a:avLst/>
            </a:prstTxWarp>
          </a:bodyPr>
          <a:lstStyle>
            <a:lvl1pPr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t" anchorCtr="0" compatLnSpc="1">
            <a:prstTxWarp prst="textNoShape">
              <a:avLst/>
            </a:prstTxWarp>
          </a:bodyPr>
          <a:lstStyle>
            <a:lvl1pPr algn="r"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b" anchorCtr="0" compatLnSpc="1">
            <a:prstTxWarp prst="textNoShape">
              <a:avLst/>
            </a:prstTxWarp>
          </a:bodyPr>
          <a:lstStyle>
            <a:lvl1pPr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b" anchorCtr="0" compatLnSpc="1">
            <a:prstTxWarp prst="textNoShape">
              <a:avLst/>
            </a:prstTxWarp>
          </a:bodyPr>
          <a:lstStyle>
            <a:lvl1pPr algn="r"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ED2254D-DB75-447C-BAAE-C8B5D1C5A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21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D2254D-DB75-447C-BAAE-C8B5D1C5A69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96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EG" smtClean="0">
              <a:latin typeface="Arial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defTabSz="930275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defTabSz="930275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defTabSz="930275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defTabSz="930275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B3F2F1A-A149-4648-BC4A-468C51EF0F7C}" type="slidenum">
              <a:rPr lang="ar-EG" smtClean="0"/>
              <a:pPr/>
              <a:t>19</a:t>
            </a:fld>
            <a:endParaRPr lang="ar-E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7ECE5-C498-4873-B092-ACE6EB739C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7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5A058-3606-4057-AC9F-1C3FC75B5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59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4EB09-62B8-4BAC-B6F4-8A48F19BC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2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EC566-D632-46FC-86C7-EFF4E7F8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1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C85BF-1DDC-414D-B893-E079AF529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7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B2BEA-10C5-4F5E-A01F-DAB0D04CB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7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A92D7-52B6-4D48-9497-54C88D7B4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3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D68E2-3D0E-48B3-B266-3635D8A1F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4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17909-060A-40D5-8096-DD7AFF09F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2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8172-EFC3-4C94-A759-8F339A0EB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0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03138-E805-4181-9BD0-E6F9B823E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2D7D86-DBE7-42F2-B5E7-B80792DB7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99" r:id="rId1"/>
    <p:sldLayoutId id="2147484800" r:id="rId2"/>
    <p:sldLayoutId id="2147484801" r:id="rId3"/>
    <p:sldLayoutId id="2147484802" r:id="rId4"/>
    <p:sldLayoutId id="2147484803" r:id="rId5"/>
    <p:sldLayoutId id="2147484804" r:id="rId6"/>
    <p:sldLayoutId id="2147484805" r:id="rId7"/>
    <p:sldLayoutId id="2147484806" r:id="rId8"/>
    <p:sldLayoutId id="2147484807" r:id="rId9"/>
    <p:sldLayoutId id="2147484808" r:id="rId10"/>
    <p:sldLayoutId id="2147484809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2831" y="2449286"/>
            <a:ext cx="7777162" cy="2449286"/>
          </a:xfrm>
          <a:noFill/>
        </p:spPr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dirty="0" smtClean="0"/>
              <a:t>CSE 323b: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Measurements &amp; Testing (1)b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7ECE5-C498-4873-B092-ACE6EB739CD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405270"/>
            <a:ext cx="8229600" cy="819376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dirty="0" smtClean="0"/>
              <a:t>Ultrasonic displacement sensor</a:t>
            </a:r>
            <a:endParaRPr lang="ar-EG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485897"/>
            <a:ext cx="8229600" cy="4525963"/>
          </a:xfrm>
        </p:spPr>
        <p:txBody>
          <a:bodyPr/>
          <a:lstStyle/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sensor consists of a transmitter and a receiver of ultrasonic waves.</a:t>
            </a: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transmitter sends a pulse</a:t>
            </a:r>
            <a:r>
              <a:rPr lang="en-US" sz="2400" dirty="0"/>
              <a:t> </a:t>
            </a:r>
            <a:r>
              <a:rPr lang="en-US" sz="2400" dirty="0" smtClean="0"/>
              <a:t>which hits the object and then reflected back to the receiver. The time elapsed between sending and receiving the pulse is measured. Knowing the speed </a:t>
            </a:r>
            <a:r>
              <a:rPr lang="en-US" sz="2400" dirty="0"/>
              <a:t>of </a:t>
            </a:r>
            <a:r>
              <a:rPr lang="en-US" sz="2400" dirty="0" smtClean="0"/>
              <a:t>ultrasonic </a:t>
            </a:r>
            <a:r>
              <a:rPr lang="en-US" sz="2400" dirty="0"/>
              <a:t>waves </a:t>
            </a:r>
            <a:r>
              <a:rPr lang="en-US" sz="2400" dirty="0" smtClean="0"/>
              <a:t>(340 m/s), the distance from the object can be calculated. </a:t>
            </a: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CA" sz="2400" dirty="0"/>
              <a:t>Measurement distance </a:t>
            </a:r>
            <a:r>
              <a:rPr lang="en-CA" sz="2400" dirty="0" smtClean="0"/>
              <a:t>Ranges </a:t>
            </a:r>
            <a:r>
              <a:rPr lang="en-CA" sz="2400" dirty="0"/>
              <a:t>from </a:t>
            </a:r>
            <a:r>
              <a:rPr lang="en-CA" sz="2400" u="sng" dirty="0"/>
              <a:t>2cm to 400cm</a:t>
            </a:r>
            <a:r>
              <a:rPr lang="en-CA" sz="2400" dirty="0"/>
              <a:t>.</a:t>
            </a:r>
            <a:endParaRPr lang="en-US" sz="2400" dirty="0" smtClean="0"/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endParaRPr lang="ar-EG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762" y="4956222"/>
            <a:ext cx="2838450" cy="16002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9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473527"/>
            <a:ext cx="8229600" cy="927781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dirty="0" smtClean="0"/>
              <a:t>Optical encoders</a:t>
            </a:r>
            <a:endParaRPr lang="ar-EG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591670" y="1767329"/>
            <a:ext cx="8095129" cy="4525894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An </a:t>
            </a:r>
            <a:r>
              <a:rPr lang="en-US" sz="2800" i="1" dirty="0" smtClean="0"/>
              <a:t>encoder </a:t>
            </a:r>
            <a:r>
              <a:rPr lang="en-US" sz="2800" dirty="0" smtClean="0"/>
              <a:t>is a device that converts angular displacement into a digital output. </a:t>
            </a:r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Encoders can be classified into two categories: </a:t>
            </a:r>
          </a:p>
          <a:p>
            <a:pPr lvl="1" algn="l" rtl="0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u="sng" dirty="0" smtClean="0">
                <a:solidFill>
                  <a:srgbClr val="FF0000"/>
                </a:solidFill>
              </a:rPr>
              <a:t> Absolute </a:t>
            </a:r>
            <a:r>
              <a:rPr lang="en-US" u="sng" dirty="0">
                <a:solidFill>
                  <a:srgbClr val="FF0000"/>
                </a:solidFill>
              </a:rPr>
              <a:t>encoders</a:t>
            </a:r>
            <a:r>
              <a:rPr lang="en-US" dirty="0"/>
              <a:t>, which give the </a:t>
            </a:r>
            <a:r>
              <a:rPr lang="en-US" dirty="0" smtClean="0"/>
              <a:t>current position </a:t>
            </a:r>
            <a:r>
              <a:rPr lang="en-US" dirty="0"/>
              <a:t>directly.</a:t>
            </a:r>
            <a:endParaRPr lang="ar-EG" dirty="0"/>
          </a:p>
          <a:p>
            <a:pPr lvl="1" algn="l" rtl="0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u="sng" dirty="0" smtClean="0">
                <a:solidFill>
                  <a:srgbClr val="FF0000"/>
                </a:solidFill>
              </a:rPr>
              <a:t> Incremental encoders</a:t>
            </a:r>
            <a:r>
              <a:rPr lang="en-US" dirty="0" smtClean="0"/>
              <a:t>, which detect changes in displacement from some reference position.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73529" y="346681"/>
            <a:ext cx="8229600" cy="66184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3600" b="1" dirty="0" smtClean="0"/>
              <a:t>Absolute Optical Encoder</a:t>
            </a:r>
            <a:endParaRPr lang="ar-EG" sz="3600" b="1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793942"/>
          </a:xfrm>
        </p:spPr>
        <p:txBody>
          <a:bodyPr/>
          <a:lstStyle/>
          <a:p>
            <a:pPr algn="l" rtl="0"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Absolute </a:t>
            </a:r>
            <a:r>
              <a:rPr lang="en-US" sz="2400" dirty="0" smtClean="0"/>
              <a:t>encoders </a:t>
            </a:r>
            <a:r>
              <a:rPr lang="en-US" sz="2400" dirty="0"/>
              <a:t>are made using patterned disks. </a:t>
            </a:r>
            <a:endParaRPr lang="en-US" sz="2400" dirty="0" smtClean="0"/>
          </a:p>
          <a:p>
            <a:pPr algn="l" rtl="0"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An </a:t>
            </a:r>
            <a:r>
              <a:rPr lang="en-US" sz="2400" dirty="0"/>
              <a:t>array of LEDs with a corresponding </a:t>
            </a:r>
            <a:r>
              <a:rPr lang="en-US" sz="2400" dirty="0" err="1"/>
              <a:t>photodetector</a:t>
            </a:r>
            <a:r>
              <a:rPr lang="en-US" sz="2400" dirty="0"/>
              <a:t> for each LED </a:t>
            </a:r>
            <a:r>
              <a:rPr lang="en-US" sz="2400" dirty="0" smtClean="0"/>
              <a:t>give </a:t>
            </a:r>
            <a:r>
              <a:rPr lang="en-US" sz="2400" dirty="0"/>
              <a:t>the position of the wheel at any </a:t>
            </a:r>
            <a:r>
              <a:rPr lang="en-US" sz="2400" dirty="0" smtClean="0"/>
              <a:t>given time</a:t>
            </a:r>
            <a:r>
              <a:rPr lang="en-US" sz="2400" dirty="0"/>
              <a:t> </a:t>
            </a:r>
            <a:r>
              <a:rPr lang="en-US" sz="2400" dirty="0" smtClean="0"/>
              <a:t>encoded in an n-bit binary number. </a:t>
            </a:r>
            <a:endParaRPr lang="en-US" sz="2400" dirty="0"/>
          </a:p>
          <a:p>
            <a:pPr algn="l" rtl="0"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Typically designed with either binary or Gray code. </a:t>
            </a:r>
            <a:r>
              <a:rPr lang="en-US" sz="2400" i="1" u="sng" dirty="0" smtClean="0">
                <a:solidFill>
                  <a:srgbClr val="FF0000"/>
                </a:solidFill>
              </a:rPr>
              <a:t>What is the advantage of Gray code over binary code?</a:t>
            </a:r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1054109" y="6127531"/>
            <a:ext cx="3338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/>
              <a:t>3-bit binary Rotary </a:t>
            </a:r>
            <a:r>
              <a:rPr lang="en-US" dirty="0" smtClean="0"/>
              <a:t>encoder </a:t>
            </a:r>
            <a:endParaRPr lang="ar-EG" dirty="0"/>
          </a:p>
        </p:txBody>
      </p:sp>
      <p:sp>
        <p:nvSpPr>
          <p:cNvPr id="21511" name="Rectangle 9"/>
          <p:cNvSpPr>
            <a:spLocks noChangeArrowheads="1"/>
          </p:cNvSpPr>
          <p:nvPr/>
        </p:nvSpPr>
        <p:spPr bwMode="auto">
          <a:xfrm>
            <a:off x="4554983" y="6145901"/>
            <a:ext cx="41973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3-bit </a:t>
            </a:r>
            <a:r>
              <a:rPr lang="en-US" dirty="0" smtClean="0"/>
              <a:t>Gray </a:t>
            </a:r>
            <a:r>
              <a:rPr lang="en-US" dirty="0"/>
              <a:t>code Rotary encoder </a:t>
            </a:r>
            <a:endParaRPr lang="ar-E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300" y="3738281"/>
            <a:ext cx="2315257" cy="231525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635" y="3739999"/>
            <a:ext cx="2313539" cy="231353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3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452563"/>
            <a:ext cx="8229600" cy="5029200"/>
          </a:xfrm>
        </p:spPr>
        <p:txBody>
          <a:bodyPr/>
          <a:lstStyle/>
          <a:p>
            <a:pPr algn="l" rtl="0" eaLnBrk="1" hangingPunct="1"/>
            <a:endParaRPr lang="en-US" sz="2000" dirty="0" smtClean="0"/>
          </a:p>
          <a:p>
            <a:pPr algn="l" rtl="0" eaLnBrk="1" hangingPunct="1"/>
            <a:endParaRPr lang="ar-EG" sz="2000" dirty="0" smtClean="0"/>
          </a:p>
          <a:p>
            <a:pPr eaLnBrk="1" hangingPunct="1"/>
            <a:endParaRPr lang="ar-EG" sz="2000" dirty="0" smtClean="0"/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73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000" b="1" dirty="0" smtClean="0"/>
              <a:t>Incremental Optical Encoder</a:t>
            </a:r>
            <a:endParaRPr lang="ar-EG" sz="4000" b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97" y="3904372"/>
            <a:ext cx="4157081" cy="20907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788" y="5352166"/>
            <a:ext cx="1457325" cy="128587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5844" y="1116107"/>
            <a:ext cx="8286269" cy="1921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 eaLnBrk="1" hangingPunct="1">
              <a:spcBef>
                <a:spcPts val="900"/>
              </a:spcBef>
              <a:spcAft>
                <a:spcPts val="900"/>
              </a:spcAft>
            </a:pPr>
            <a:r>
              <a:rPr lang="en-US" sz="2400" dirty="0"/>
              <a:t>I</a:t>
            </a:r>
            <a:r>
              <a:rPr lang="en-US" sz="2400" dirty="0" smtClean="0"/>
              <a:t>n an incremental encoder, the disk contains a number of holes. When the light emitted by the LED passes through a hole onto the photodiode a pulse is generated. </a:t>
            </a:r>
          </a:p>
          <a:p>
            <a:pPr algn="l" rtl="0" eaLnBrk="1" hangingPunct="1">
              <a:spcBef>
                <a:spcPts val="900"/>
              </a:spcBef>
              <a:spcAft>
                <a:spcPts val="900"/>
              </a:spcAft>
            </a:pPr>
            <a:r>
              <a:rPr lang="en-US" sz="2400" dirty="0"/>
              <a:t>Reflective strips can replace the slots, in which case the light from the LED is reflected back to a photodiode.</a:t>
            </a:r>
          </a:p>
          <a:p>
            <a:pPr algn="l" rtl="0" eaLnBrk="1" hangingPunct="1">
              <a:spcBef>
                <a:spcPts val="900"/>
              </a:spcBef>
              <a:spcAft>
                <a:spcPts val="900"/>
              </a:spcAft>
            </a:pPr>
            <a:endParaRPr lang="ar-EG" sz="2400" dirty="0" smtClean="0"/>
          </a:p>
          <a:p>
            <a:pPr eaLnBrk="1" hangingPunct="1">
              <a:spcBef>
                <a:spcPts val="900"/>
              </a:spcBef>
              <a:spcAft>
                <a:spcPts val="900"/>
              </a:spcAft>
            </a:pPr>
            <a:endParaRPr lang="ar-EG" sz="2400" dirty="0" smtClean="0"/>
          </a:p>
        </p:txBody>
      </p:sp>
      <p:pic>
        <p:nvPicPr>
          <p:cNvPr id="10" name="Picture 6" descr="https://encrypted-tbn0.gstatic.com/images?q=tbn:ANd9GcQMiwGUi8_8b3d6mdmSkkzXvnlqOrUdwX1tWiwYDfW0NyX2QdL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475" y="3188717"/>
            <a:ext cx="1885950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175" y="4192501"/>
            <a:ext cx="151447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87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452563"/>
            <a:ext cx="8229600" cy="5029200"/>
          </a:xfrm>
        </p:spPr>
        <p:txBody>
          <a:bodyPr/>
          <a:lstStyle/>
          <a:p>
            <a:pPr algn="l" rtl="0" eaLnBrk="1" hangingPunct="1"/>
            <a:endParaRPr lang="en-US" sz="2000" dirty="0" smtClean="0"/>
          </a:p>
          <a:p>
            <a:pPr algn="l" rtl="0" eaLnBrk="1" hangingPunct="1"/>
            <a:endParaRPr lang="ar-EG" sz="2000" dirty="0" smtClean="0"/>
          </a:p>
          <a:p>
            <a:pPr eaLnBrk="1" hangingPunct="1"/>
            <a:endParaRPr lang="ar-EG" sz="2000" dirty="0" smtClean="0"/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73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000" b="1" dirty="0" smtClean="0"/>
              <a:t>Incremental Optical Encoder</a:t>
            </a:r>
            <a:endParaRPr lang="ar-EG" sz="4000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5844" y="1148764"/>
            <a:ext cx="8286269" cy="5284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 eaLnBrk="1" hangingPunct="1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The angle </a:t>
            </a:r>
            <a:r>
              <a:rPr lang="el-GR" sz="2400" dirty="0" smtClean="0"/>
              <a:t>Δθ</a:t>
            </a:r>
            <a:r>
              <a:rPr lang="en-CA" sz="2400" dirty="0" smtClean="0"/>
              <a:t> rotated by the </a:t>
            </a:r>
            <a:r>
              <a:rPr lang="en-US" sz="2400" dirty="0" smtClean="0"/>
              <a:t>wheel with respect to its previous location can be obtained as:</a:t>
            </a:r>
          </a:p>
          <a:p>
            <a:pPr marL="0" indent="0" algn="l" rtl="0" eaLnBrk="1" hangingPunct="1">
              <a:spcBef>
                <a:spcPts val="900"/>
              </a:spcBef>
              <a:spcAft>
                <a:spcPts val="900"/>
              </a:spcAft>
              <a:buNone/>
            </a:pPr>
            <a:endParaRPr lang="en-US" sz="2400" dirty="0" smtClean="0"/>
          </a:p>
          <a:p>
            <a:pPr marL="0" indent="0" algn="l" rtl="0" eaLnBrk="1" hangingPunct="1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400" dirty="0" smtClean="0"/>
              <a:t>where </a:t>
            </a:r>
            <a:r>
              <a:rPr lang="en-US" sz="2400" b="1" i="1" dirty="0" smtClean="0"/>
              <a:t>n</a:t>
            </a:r>
            <a:r>
              <a:rPr lang="en-US" sz="2400" dirty="0" smtClean="0"/>
              <a:t> is the number of pulses counted during the rotation and </a:t>
            </a:r>
            <a:r>
              <a:rPr lang="en-US" sz="2400" b="1" i="1" dirty="0" smtClean="0"/>
              <a:t>N</a:t>
            </a:r>
            <a:r>
              <a:rPr lang="en-US" sz="2400" dirty="0" smtClean="0"/>
              <a:t> is the total number of slots in the disk. </a:t>
            </a:r>
          </a:p>
          <a:p>
            <a:pPr algn="l" rtl="0" eaLnBrk="1" hangingPunct="1">
              <a:spcBef>
                <a:spcPts val="900"/>
              </a:spcBef>
              <a:spcAft>
                <a:spcPts val="900"/>
              </a:spcAft>
            </a:pPr>
            <a:r>
              <a:rPr lang="en-US" sz="2400" dirty="0"/>
              <a:t>The resolution of the encoder is </a:t>
            </a:r>
            <a:r>
              <a:rPr lang="en-US" sz="2400" dirty="0">
                <a:solidFill>
                  <a:srgbClr val="FF0000"/>
                </a:solidFill>
              </a:rPr>
              <a:t>360ᵒ/N</a:t>
            </a:r>
            <a:r>
              <a:rPr lang="en-US" sz="2400" dirty="0" smtClean="0"/>
              <a:t>. </a:t>
            </a:r>
            <a:r>
              <a:rPr lang="en-US" sz="2400" dirty="0"/>
              <a:t>Only one slot in the disk </a:t>
            </a:r>
            <a:r>
              <a:rPr lang="en-US" sz="2400" dirty="0" smtClean="0"/>
              <a:t>is required </a:t>
            </a:r>
            <a:r>
              <a:rPr lang="en-US" sz="2400" dirty="0"/>
              <a:t>to measure revolutions per minute.</a:t>
            </a:r>
          </a:p>
          <a:p>
            <a:pPr algn="l" rtl="0" eaLnBrk="1" hangingPunct="1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Optical </a:t>
            </a:r>
            <a:r>
              <a:rPr lang="en-US" sz="2400" dirty="0"/>
              <a:t>encoders can also be used to measure speed by counting the number of </a:t>
            </a:r>
            <a:r>
              <a:rPr lang="en-US" sz="2400" dirty="0" smtClean="0"/>
              <a:t>pulses </a:t>
            </a:r>
            <a:r>
              <a:rPr lang="en-US" sz="2400" dirty="0"/>
              <a:t>obtained per 1 second.  </a:t>
            </a:r>
          </a:p>
          <a:p>
            <a:pPr algn="l" rtl="0" eaLnBrk="1" hangingPunct="1">
              <a:spcBef>
                <a:spcPts val="900"/>
              </a:spcBef>
              <a:spcAft>
                <a:spcPts val="900"/>
              </a:spcAft>
            </a:pPr>
            <a:r>
              <a:rPr lang="en-US" sz="2400" b="1" u="sng" dirty="0" smtClean="0">
                <a:solidFill>
                  <a:srgbClr val="FF0000"/>
                </a:solidFill>
              </a:rPr>
              <a:t>Disadvantage:</a:t>
            </a:r>
            <a:r>
              <a:rPr lang="en-US" sz="2400" dirty="0" smtClean="0">
                <a:solidFill>
                  <a:srgbClr val="FF0000"/>
                </a:solidFill>
              </a:rPr>
              <a:t> with </a:t>
            </a:r>
            <a:r>
              <a:rPr lang="en-US" sz="2400" dirty="0">
                <a:solidFill>
                  <a:srgbClr val="FF0000"/>
                </a:solidFill>
              </a:rPr>
              <a:t>only one track, the direction of rotation can not be determined. </a:t>
            </a:r>
          </a:p>
          <a:p>
            <a:pPr algn="l" rtl="0" eaLnBrk="1" hangingPunct="1">
              <a:spcBef>
                <a:spcPts val="900"/>
              </a:spcBef>
              <a:spcAft>
                <a:spcPts val="900"/>
              </a:spcAft>
            </a:pPr>
            <a:endParaRPr lang="en-US" sz="2400" dirty="0"/>
          </a:p>
          <a:p>
            <a:pPr algn="l" rtl="0" eaLnBrk="1" hangingPunct="1">
              <a:spcBef>
                <a:spcPts val="900"/>
              </a:spcBef>
              <a:spcAft>
                <a:spcPts val="900"/>
              </a:spcAft>
            </a:pPr>
            <a:endParaRPr lang="en-US" sz="2400" dirty="0"/>
          </a:p>
          <a:p>
            <a:pPr algn="l" rtl="0" eaLnBrk="1" hangingPunct="1">
              <a:spcBef>
                <a:spcPts val="900"/>
              </a:spcBef>
              <a:spcAft>
                <a:spcPts val="900"/>
              </a:spcAft>
            </a:pPr>
            <a:endParaRPr lang="ar-EG" sz="2400" dirty="0"/>
          </a:p>
          <a:p>
            <a:pPr eaLnBrk="1" hangingPunct="1">
              <a:spcBef>
                <a:spcPts val="900"/>
              </a:spcBef>
              <a:spcAft>
                <a:spcPts val="900"/>
              </a:spcAft>
            </a:pPr>
            <a:endParaRPr lang="ar-EG" sz="2400" dirty="0"/>
          </a:p>
          <a:p>
            <a:pPr marL="0" indent="0" algn="l" rtl="0" eaLnBrk="1" hangingPunct="1">
              <a:spcBef>
                <a:spcPts val="900"/>
              </a:spcBef>
              <a:spcAft>
                <a:spcPts val="900"/>
              </a:spcAft>
              <a:buNone/>
            </a:pPr>
            <a:endParaRPr lang="en-US" sz="2400" dirty="0" smtClean="0"/>
          </a:p>
          <a:p>
            <a:pPr algn="l" rtl="0" eaLnBrk="1" hangingPunct="1">
              <a:spcBef>
                <a:spcPts val="900"/>
              </a:spcBef>
              <a:spcAft>
                <a:spcPts val="900"/>
              </a:spcAft>
            </a:pPr>
            <a:endParaRPr lang="ar-EG" sz="2400" dirty="0" smtClean="0"/>
          </a:p>
          <a:p>
            <a:pPr eaLnBrk="1" hangingPunct="1">
              <a:spcBef>
                <a:spcPts val="900"/>
              </a:spcBef>
              <a:spcAft>
                <a:spcPts val="900"/>
              </a:spcAft>
            </a:pPr>
            <a:endParaRPr lang="ar-EG" sz="24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375065"/>
              </p:ext>
            </p:extLst>
          </p:nvPr>
        </p:nvGraphicFramePr>
        <p:xfrm>
          <a:off x="3607008" y="1997191"/>
          <a:ext cx="164465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3" imgW="952200" imgH="393480" progId="Equation.3">
                  <p:embed/>
                </p:oleObj>
              </mc:Choice>
              <mc:Fallback>
                <p:oleObj name="Equation" r:id="rId3" imgW="952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7008" y="1997191"/>
                        <a:ext cx="1644650" cy="67945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493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61" y="241980"/>
            <a:ext cx="8605157" cy="766549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sz="3600" b="1" dirty="0"/>
              <a:t>Incremental </a:t>
            </a:r>
            <a:r>
              <a:rPr lang="en-US" sz="3600" b="1" dirty="0" smtClean="0"/>
              <a:t>Encoder with </a:t>
            </a:r>
            <a:r>
              <a:rPr lang="en-US" sz="3600" b="1" dirty="0"/>
              <a:t>2 </a:t>
            </a:r>
            <a:r>
              <a:rPr lang="en-US" sz="3600" b="1" dirty="0" smtClean="0"/>
              <a:t>tracks</a:t>
            </a:r>
            <a:endParaRPr lang="ar-E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495" y="1092673"/>
            <a:ext cx="5183834" cy="5585713"/>
          </a:xfrm>
        </p:spPr>
        <p:txBody>
          <a:bodyPr/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Two tracks A and B (which are 90</a:t>
            </a:r>
            <a:r>
              <a:rPr lang="en-US" sz="2300" dirty="0"/>
              <a:t>° </a:t>
            </a:r>
            <a:r>
              <a:rPr lang="en-US" sz="2300" dirty="0" smtClean="0"/>
              <a:t>out of phase) are used to determine the direction of motion.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Signals A </a:t>
            </a:r>
            <a:r>
              <a:rPr lang="en-US" sz="2300" dirty="0"/>
              <a:t>and B </a:t>
            </a:r>
            <a:r>
              <a:rPr lang="en-US" sz="2300" dirty="0" smtClean="0"/>
              <a:t>from </a:t>
            </a:r>
            <a:r>
              <a:rPr lang="en-US" sz="2300" dirty="0"/>
              <a:t>the encoder are connected to </a:t>
            </a:r>
            <a:r>
              <a:rPr lang="en-US" sz="2300" dirty="0" smtClean="0"/>
              <a:t>a </a:t>
            </a:r>
            <a:r>
              <a:rPr lang="en-US" sz="2300" dirty="0" smtClean="0">
                <a:solidFill>
                  <a:srgbClr val="FF0000"/>
                </a:solidFill>
              </a:rPr>
              <a:t>J-K flip-flop</a:t>
            </a:r>
            <a:r>
              <a:rPr lang="en-US" sz="2300" dirty="0" smtClean="0"/>
              <a:t>.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3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300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300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3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The </a:t>
            </a:r>
            <a:r>
              <a:rPr lang="en-US" sz="2300" dirty="0"/>
              <a:t>OR gate generates the </a:t>
            </a:r>
            <a:r>
              <a:rPr lang="en-US" sz="2300" dirty="0" smtClean="0"/>
              <a:t>clock.</a:t>
            </a:r>
            <a:endParaRPr lang="ar-EG" sz="2300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300" dirty="0"/>
              <a:t>The </a:t>
            </a:r>
            <a:r>
              <a:rPr lang="en-US" sz="2300" dirty="0" smtClean="0"/>
              <a:t>flip-flop output Q will be 1 for one direction and 0 for the other.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ar-EG" sz="23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87" y="3360136"/>
            <a:ext cx="3915061" cy="1539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293" y="3820886"/>
            <a:ext cx="3740673" cy="2438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252" y="1266745"/>
            <a:ext cx="225742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8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73308" y="454257"/>
            <a:ext cx="8164512" cy="998988"/>
          </a:xfrm>
          <a:solidFill>
            <a:schemeClr val="bg1"/>
          </a:solidFill>
        </p:spPr>
        <p:txBody>
          <a:bodyPr/>
          <a:lstStyle/>
          <a:p>
            <a:pPr rtl="0" eaLnBrk="1" hangingPunct="1"/>
            <a:r>
              <a:rPr lang="ar-EG" sz="4000" dirty="0" smtClean="0"/>
              <a:t> </a:t>
            </a:r>
            <a:r>
              <a:rPr lang="en-US" sz="4000" dirty="0" err="1" smtClean="0"/>
              <a:t>Tachogenerator</a:t>
            </a:r>
            <a:endParaRPr lang="ar-EG" sz="4000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25920" y="1665288"/>
            <a:ext cx="7997598" cy="4140200"/>
          </a:xfrm>
        </p:spPr>
        <p:txBody>
          <a:bodyPr/>
          <a:lstStyle/>
          <a:p>
            <a:pPr marL="68263" indent="0" algn="l" rtl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 err="1" smtClean="0"/>
              <a:t>Tachogenerator</a:t>
            </a:r>
            <a:r>
              <a:rPr lang="en-US" sz="2400" dirty="0" smtClean="0"/>
              <a:t> is simply a generator which gives a voltage proportional to </a:t>
            </a:r>
            <a:r>
              <a:rPr lang="en-US" sz="2400" b="1" dirty="0" smtClean="0">
                <a:solidFill>
                  <a:srgbClr val="FF0000"/>
                </a:solidFill>
              </a:rPr>
              <a:t>the speed of rotation</a:t>
            </a:r>
            <a:r>
              <a:rPr lang="en-US" sz="24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892" y="2972762"/>
            <a:ext cx="7260872" cy="159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16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000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dirty="0" smtClean="0"/>
              <a:t>Infrared Proximity Sensor</a:t>
            </a:r>
            <a:endParaRPr lang="ar-EG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08214" y="1400414"/>
            <a:ext cx="4849585" cy="5163673"/>
          </a:xfrm>
        </p:spPr>
        <p:txBody>
          <a:bodyPr/>
          <a:lstStyle/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IR </a:t>
            </a:r>
            <a:r>
              <a:rPr lang="en-CA" sz="2400" dirty="0"/>
              <a:t>Sensors </a:t>
            </a:r>
            <a:r>
              <a:rPr lang="en-CA" sz="2400" dirty="0" smtClean="0"/>
              <a:t>use </a:t>
            </a:r>
            <a:r>
              <a:rPr lang="en-CA" sz="2400" dirty="0"/>
              <a:t>a specific light </a:t>
            </a:r>
            <a:r>
              <a:rPr lang="en-CA" sz="2400" dirty="0" smtClean="0"/>
              <a:t>in </a:t>
            </a:r>
            <a:r>
              <a:rPr lang="en-CA" sz="2400" dirty="0"/>
              <a:t>the Infra-Red (IR) spectrum. </a:t>
            </a:r>
            <a:endParaRPr lang="en-CA" sz="2400" dirty="0" smtClean="0"/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When </a:t>
            </a:r>
            <a:r>
              <a:rPr lang="en-CA" sz="2400" dirty="0"/>
              <a:t>an object is close to the sensor, the light from the LED bounces off the object and into the light sensor. </a:t>
            </a:r>
            <a:endParaRPr lang="en-CA" sz="2400" dirty="0" smtClean="0"/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This </a:t>
            </a:r>
            <a:r>
              <a:rPr lang="en-CA" sz="2400" dirty="0"/>
              <a:t>results in a large jump in the intensity, which </a:t>
            </a:r>
            <a:r>
              <a:rPr lang="en-CA" sz="2400" dirty="0" smtClean="0"/>
              <a:t>can </a:t>
            </a:r>
            <a:r>
              <a:rPr lang="en-CA" sz="2400" dirty="0"/>
              <a:t>be detected using a threshold. </a:t>
            </a:r>
            <a:endParaRPr lang="en-CA" sz="2400" dirty="0" smtClean="0"/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Useful </a:t>
            </a:r>
            <a:r>
              <a:rPr lang="en-CA" sz="2400" dirty="0"/>
              <a:t>for </a:t>
            </a:r>
            <a:r>
              <a:rPr lang="en-CA" sz="2400" u="sng" dirty="0" smtClean="0">
                <a:solidFill>
                  <a:srgbClr val="FF0000"/>
                </a:solidFill>
              </a:rPr>
              <a:t>line </a:t>
            </a:r>
            <a:r>
              <a:rPr lang="en-CA" sz="2400" u="sng" dirty="0">
                <a:solidFill>
                  <a:srgbClr val="FF0000"/>
                </a:solidFill>
              </a:rPr>
              <a:t>tracking</a:t>
            </a:r>
            <a:r>
              <a:rPr lang="en-CA" sz="2400" dirty="0"/>
              <a:t>. </a:t>
            </a:r>
            <a:endParaRPr lang="en-CA" sz="2400" dirty="0" smtClean="0"/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Detection </a:t>
            </a:r>
            <a:r>
              <a:rPr lang="en-CA" sz="2400" dirty="0"/>
              <a:t>distance: 2 ~ 30cm</a:t>
            </a:r>
            <a:endParaRPr lang="en-US" sz="2400" dirty="0" smtClean="0"/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endParaRPr lang="ar-EG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717" y="1061356"/>
            <a:ext cx="3134759" cy="540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17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92113" y="416860"/>
            <a:ext cx="8523287" cy="685800"/>
          </a:xfrm>
          <a:solidFill>
            <a:schemeClr val="bg1"/>
          </a:solidFill>
        </p:spPr>
        <p:txBody>
          <a:bodyPr/>
          <a:lstStyle/>
          <a:p>
            <a:pPr rtl="0" eaLnBrk="1" hangingPunct="1"/>
            <a:r>
              <a:rPr lang="en-US" sz="3600" dirty="0" err="1" smtClean="0"/>
              <a:t>Pyroelectric</a:t>
            </a:r>
            <a:r>
              <a:rPr lang="en-US" sz="3600" dirty="0" smtClean="0"/>
              <a:t> Sensor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endParaRPr lang="ar-EG" sz="3600" dirty="0" smtClean="0">
              <a:solidFill>
                <a:srgbClr val="FF0000"/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8" y="1458046"/>
            <a:ext cx="6223218" cy="4693024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/>
              <a:t>Pyroelectric</a:t>
            </a:r>
            <a:r>
              <a:rPr lang="en-US" sz="2400" dirty="0"/>
              <a:t> Sensor </a:t>
            </a:r>
            <a:r>
              <a:rPr lang="en-US" sz="2400" dirty="0" smtClean="0"/>
              <a:t>is used for </a:t>
            </a:r>
            <a:r>
              <a:rPr lang="en-US" sz="2400" dirty="0" smtClean="0">
                <a:solidFill>
                  <a:srgbClr val="FF0000"/>
                </a:solidFill>
              </a:rPr>
              <a:t>motion detection </a:t>
            </a:r>
            <a:r>
              <a:rPr lang="en-US" sz="2400" dirty="0" smtClean="0"/>
              <a:t>in e.g.</a:t>
            </a:r>
          </a:p>
          <a:p>
            <a:pPr lvl="1" algn="l" rtl="0" eaLnBrk="1" hangingPunct="1">
              <a:spcBef>
                <a:spcPts val="120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n-US" sz="2400" dirty="0" smtClean="0"/>
              <a:t>burglar alarms</a:t>
            </a:r>
          </a:p>
          <a:p>
            <a:pPr lvl="1" algn="l" rtl="0" eaLnBrk="1" hangingPunct="1">
              <a:spcBef>
                <a:spcPts val="120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n-US" sz="2400" dirty="0" smtClean="0"/>
              <a:t>turning </a:t>
            </a:r>
            <a:r>
              <a:rPr lang="en-US" sz="2400" dirty="0" smtClean="0"/>
              <a:t>light </a:t>
            </a:r>
            <a:r>
              <a:rPr lang="en-US" sz="2400" dirty="0"/>
              <a:t>on when someone walks up the drive to a house. </a:t>
            </a:r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Some </a:t>
            </a:r>
            <a:r>
              <a:rPr lang="en-US" sz="2400" dirty="0" smtClean="0"/>
              <a:t>materials such as Lithium </a:t>
            </a:r>
            <a:r>
              <a:rPr lang="en-US" sz="2400" dirty="0" err="1" smtClean="0"/>
              <a:t>tantalate</a:t>
            </a:r>
            <a:r>
              <a:rPr lang="en-US" sz="2400" dirty="0" smtClean="0"/>
              <a:t> </a:t>
            </a:r>
            <a:r>
              <a:rPr lang="en-US" sz="2400" dirty="0" smtClean="0"/>
              <a:t>generate voltage when the infrared radiation falling on them changes. </a:t>
            </a:r>
            <a:endParaRPr lang="en-US" sz="2400" dirty="0" smtClean="0"/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The </a:t>
            </a:r>
            <a:r>
              <a:rPr lang="en-CA" sz="2400" dirty="0"/>
              <a:t>heat of a human or animal from several feet away is enough to generate </a:t>
            </a:r>
            <a:r>
              <a:rPr lang="en-CA" sz="2400" dirty="0" smtClean="0"/>
              <a:t>such voltage. 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026" y="241674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6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08213" y="274638"/>
            <a:ext cx="8229600" cy="80304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dirty="0" smtClean="0"/>
              <a:t>Limit Switch</a:t>
            </a:r>
            <a:endParaRPr lang="ar-EG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97541" y="1381647"/>
            <a:ext cx="8216153" cy="4414035"/>
          </a:xfrm>
        </p:spPr>
        <p:txBody>
          <a:bodyPr/>
          <a:lstStyle/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Detect the presence of some object. </a:t>
            </a: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For example, a work piece closes the switch by pushing against it when it reaches the correct position on a work table</a:t>
            </a:r>
            <a:r>
              <a:rPr lang="en-US" sz="2400" i="1" dirty="0" smtClean="0"/>
              <a:t>. </a:t>
            </a: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Another example is turning the light of a refrigerator on </a:t>
            </a:r>
            <a:r>
              <a:rPr lang="en-US" sz="2400" dirty="0"/>
              <a:t>when the </a:t>
            </a:r>
            <a:r>
              <a:rPr lang="en-US" sz="2400" dirty="0" smtClean="0"/>
              <a:t>door </a:t>
            </a:r>
            <a:r>
              <a:rPr lang="en-US" sz="2400" dirty="0"/>
              <a:t>is </a:t>
            </a:r>
            <a:r>
              <a:rPr lang="en-US" sz="2400" dirty="0" smtClean="0"/>
              <a:t>opened. Opening the door closes the contacts in a switch and trigger an electrical circuit to switch on the lamp.</a:t>
            </a:r>
            <a:endParaRPr lang="ar-EG" sz="2400" dirty="0" smtClean="0"/>
          </a:p>
        </p:txBody>
      </p:sp>
      <p:pic>
        <p:nvPicPr>
          <p:cNvPr id="28680" name="Picture 10" descr="https://encrypted-tbn2.gstatic.com/images?q=tbn:ANd9GcSGUpOuQ7KWPXtduNBwhLE0ZPCFt89e9ERR42N4Jq1NewwkooL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307" y="4567221"/>
            <a:ext cx="282416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1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4" y="326580"/>
            <a:ext cx="8311232" cy="1045029"/>
          </a:xfrm>
          <a:solidFill>
            <a:schemeClr val="bg1"/>
          </a:solidFill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Topics to be covered: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871" y="1747162"/>
            <a:ext cx="8229600" cy="3853540"/>
          </a:xfrm>
        </p:spPr>
        <p:txBody>
          <a:bodyPr/>
          <a:lstStyle/>
          <a:p>
            <a:pPr algn="l" rtl="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800" b="1" dirty="0" smtClean="0"/>
              <a:t>Sensors</a:t>
            </a:r>
            <a:endParaRPr lang="en-US" sz="2800" b="1" dirty="0"/>
          </a:p>
          <a:p>
            <a:pPr marL="342900" lvl="1" indent="-342900" algn="l" rtl="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/>
              <a:t>Motors </a:t>
            </a:r>
            <a:endParaRPr lang="en-US" b="1" smtClean="0"/>
          </a:p>
          <a:p>
            <a:pPr marL="342900" lvl="1" indent="-342900" algn="l" rtl="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smtClean="0"/>
              <a:t>A/D </a:t>
            </a:r>
            <a:r>
              <a:rPr lang="en-US" b="1" dirty="0"/>
              <a:t>and D/A converters</a:t>
            </a:r>
          </a:p>
          <a:p>
            <a:pPr marL="342900" lvl="1" indent="-342900" algn="l" rtl="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Serial </a:t>
            </a:r>
            <a:r>
              <a:rPr lang="en-US" b="1" dirty="0"/>
              <a:t>interfaces</a:t>
            </a:r>
          </a:p>
          <a:p>
            <a:pPr marL="342900" lvl="1" indent="-342900" algn="l" rtl="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Programmable </a:t>
            </a:r>
            <a:r>
              <a:rPr lang="en-US" b="1" dirty="0"/>
              <a:t>logic controllers (PLC)</a:t>
            </a:r>
          </a:p>
          <a:p>
            <a:pPr lvl="1" algn="l" rtl="0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algn="l" rtl="0"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marL="457200" lvl="1" indent="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algn="l" rtl="0">
              <a:defRPr/>
            </a:pPr>
            <a:endParaRPr lang="en-US" sz="2800" dirty="0" smtClean="0"/>
          </a:p>
          <a:p>
            <a:pPr algn="l" rtl="0">
              <a:defRPr/>
            </a:pPr>
            <a:endParaRPr lang="ar-EG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5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382214"/>
            <a:ext cx="8229600" cy="828021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dirty="0" smtClean="0"/>
              <a:t>Reed switch</a:t>
            </a:r>
            <a:endParaRPr lang="ar-EG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702135" y="1547369"/>
            <a:ext cx="8229600" cy="1505114"/>
          </a:xfrm>
        </p:spPr>
        <p:txBody>
          <a:bodyPr/>
          <a:lstStyle/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Non-contact switch sensor.</a:t>
            </a: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Reed switch can be used to detect the opening of doors in security systems.</a:t>
            </a:r>
            <a:endParaRPr lang="ar-EG" sz="2400" dirty="0" smtClean="0"/>
          </a:p>
        </p:txBody>
      </p:sp>
      <p:pic>
        <p:nvPicPr>
          <p:cNvPr id="29701" name="Picture 9" descr="https://encrypted-tbn3.gstatic.com/images?q=tbn:ANd9GcRBRQE20gSCIDRCymQPqYbTk-205m4kf6xiJE5ASOw4-H09q5u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315" y="3565385"/>
            <a:ext cx="3507735" cy="23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11" descr="https://encrypted-tbn2.gstatic.com/images?q=tbn:ANd9GcRqzzqaspVbDHkCqKaPMlWilfvZb52aZ-TjmbIPkqnz_ChLcUf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835" y="3948442"/>
            <a:ext cx="3576918" cy="188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6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349494" y="440862"/>
            <a:ext cx="2981534" cy="423503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rtl="0" eaLnBrk="0" hangingPunct="0"/>
            <a:r>
              <a:rPr lang="en-US" sz="3200" b="1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References:</a:t>
            </a:r>
            <a:endParaRPr lang="ar-EG" sz="3200" b="1" dirty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143001"/>
            <a:ext cx="8588829" cy="4669970"/>
          </a:xfrm>
        </p:spPr>
        <p:txBody>
          <a:bodyPr>
            <a:noAutofit/>
          </a:bodyPr>
          <a:lstStyle/>
          <a:p>
            <a:pPr marL="571500" indent="-457200" algn="l" rtl="0">
              <a:spcBef>
                <a:spcPts val="120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n-US" sz="2400" dirty="0" smtClean="0"/>
              <a:t>William </a:t>
            </a:r>
            <a:r>
              <a:rPr lang="en-US" sz="2400" dirty="0"/>
              <a:t>Dunn, </a:t>
            </a:r>
            <a:r>
              <a:rPr lang="en-US" sz="2400" b="1" dirty="0"/>
              <a:t>Introduction to Instrumentation, Sensors, and Process Control</a:t>
            </a:r>
            <a:r>
              <a:rPr lang="en-US" sz="2400" dirty="0"/>
              <a:t>, </a:t>
            </a:r>
            <a:r>
              <a:rPr lang="en-US" sz="2400" dirty="0" err="1"/>
              <a:t>Artech</a:t>
            </a:r>
            <a:r>
              <a:rPr lang="en-US" sz="2400" dirty="0"/>
              <a:t> House, 2006.</a:t>
            </a:r>
          </a:p>
          <a:p>
            <a:pPr marL="571500" indent="-457200" algn="l" rtl="0">
              <a:spcBef>
                <a:spcPts val="120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n-US" sz="2400" dirty="0" smtClean="0"/>
              <a:t>William </a:t>
            </a:r>
            <a:r>
              <a:rPr lang="en-US" sz="2400" dirty="0"/>
              <a:t>Bolton, </a:t>
            </a:r>
            <a:r>
              <a:rPr lang="en-US" sz="2400" b="1" dirty="0"/>
              <a:t>Instrumentation and Control Systems</a:t>
            </a:r>
            <a:r>
              <a:rPr lang="en-US" sz="2400" dirty="0"/>
              <a:t>, Elsevier, 2004</a:t>
            </a:r>
            <a:r>
              <a:rPr lang="en-US" sz="2400" dirty="0" smtClean="0"/>
              <a:t>.</a:t>
            </a:r>
          </a:p>
          <a:p>
            <a:pPr marL="571500" indent="-457200" algn="l" rtl="0">
              <a:spcBef>
                <a:spcPts val="120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n-US" sz="2400" dirty="0" smtClean="0"/>
              <a:t>Curtis </a:t>
            </a:r>
            <a:r>
              <a:rPr lang="en-US" sz="2400" dirty="0"/>
              <a:t>Johnson, </a:t>
            </a:r>
            <a:r>
              <a:rPr lang="en-US" sz="2400" b="1" dirty="0"/>
              <a:t>Process control instrumentation technology</a:t>
            </a:r>
            <a:r>
              <a:rPr lang="en-US" sz="2400" dirty="0"/>
              <a:t>, Prentice-Hall, 6th edition, 2000</a:t>
            </a:r>
            <a:r>
              <a:rPr lang="en-US" sz="2400" dirty="0" smtClean="0"/>
              <a:t>.</a:t>
            </a:r>
          </a:p>
          <a:p>
            <a:pPr marL="571500" indent="-457200" algn="l" rtl="0">
              <a:spcBef>
                <a:spcPts val="120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n-US" sz="2400" dirty="0" smtClean="0"/>
              <a:t>William </a:t>
            </a:r>
            <a:r>
              <a:rPr lang="en-US" sz="2400" dirty="0"/>
              <a:t>Bolton, </a:t>
            </a:r>
            <a:r>
              <a:rPr lang="en-US" sz="2400" b="1" dirty="0"/>
              <a:t>Programmable Logic Controllers</a:t>
            </a:r>
            <a:r>
              <a:rPr lang="en-US" sz="2400" dirty="0"/>
              <a:t>, Elsevier, 4</a:t>
            </a:r>
            <a:r>
              <a:rPr lang="en-US" sz="2400" baseline="30000" dirty="0"/>
              <a:t>th</a:t>
            </a:r>
            <a:r>
              <a:rPr lang="en-US" sz="2400" dirty="0"/>
              <a:t> edition, 2006</a:t>
            </a:r>
            <a:r>
              <a:rPr lang="en-US" sz="2400" dirty="0" smtClean="0"/>
              <a:t>.</a:t>
            </a:r>
          </a:p>
          <a:p>
            <a:pPr marL="571500" indent="-457200" algn="l" rtl="0">
              <a:spcBef>
                <a:spcPts val="120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n-US" sz="2400" dirty="0"/>
              <a:t>John Hackworth and Frederick </a:t>
            </a:r>
            <a:r>
              <a:rPr lang="en-US" sz="2400" dirty="0" smtClean="0"/>
              <a:t>Hackworth, </a:t>
            </a:r>
            <a:r>
              <a:rPr lang="en-US" sz="2400" b="1" dirty="0" smtClean="0"/>
              <a:t>Programmable </a:t>
            </a:r>
            <a:r>
              <a:rPr lang="en-US" sz="2400" b="1" dirty="0"/>
              <a:t>Logic Controllers: Programming Methods and </a:t>
            </a:r>
            <a:r>
              <a:rPr lang="en-US" sz="2400" b="1" dirty="0" smtClean="0"/>
              <a:t>Applications</a:t>
            </a:r>
            <a:r>
              <a:rPr lang="en-US" sz="2400" dirty="0" smtClean="0"/>
              <a:t>, </a:t>
            </a:r>
            <a:r>
              <a:rPr lang="en-US" sz="2400" dirty="0"/>
              <a:t>Prentice Hall, 2003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514829"/>
            <a:ext cx="8229600" cy="800104"/>
          </a:xfrm>
          <a:solidFill>
            <a:schemeClr val="bg1"/>
          </a:solidFill>
        </p:spPr>
        <p:txBody>
          <a:bodyPr/>
          <a:lstStyle/>
          <a:p>
            <a:pPr rtl="0" eaLnBrk="1" hangingPunct="1"/>
            <a:r>
              <a:rPr lang="en-US" b="1" dirty="0"/>
              <a:t>Motion Sensors</a:t>
            </a:r>
            <a:endParaRPr lang="ar-EG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8843" y="1593480"/>
            <a:ext cx="7952015" cy="4588329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500" dirty="0"/>
              <a:t>M</a:t>
            </a:r>
            <a:r>
              <a:rPr lang="en-US" sz="2500" dirty="0" smtClean="0"/>
              <a:t>any processes </a:t>
            </a:r>
            <a:r>
              <a:rPr lang="en-US" sz="2500" dirty="0"/>
              <a:t>such as </a:t>
            </a:r>
            <a:r>
              <a:rPr lang="en-US" sz="2500" dirty="0" smtClean="0"/>
              <a:t>robotics</a:t>
            </a:r>
            <a:r>
              <a:rPr lang="en-US" sz="2500" dirty="0"/>
              <a:t>, </a:t>
            </a:r>
            <a:r>
              <a:rPr lang="en-US" sz="2500" dirty="0" smtClean="0"/>
              <a:t>numerically </a:t>
            </a:r>
            <a:r>
              <a:rPr lang="en-US" sz="2500" dirty="0"/>
              <a:t>controlled tool applications, and </a:t>
            </a:r>
            <a:r>
              <a:rPr lang="en-US" sz="2500" dirty="0" smtClean="0"/>
              <a:t>conveyors require information and control of both </a:t>
            </a:r>
            <a:r>
              <a:rPr lang="en-US" sz="2500" b="1" dirty="0" smtClean="0"/>
              <a:t>linear</a:t>
            </a:r>
            <a:r>
              <a:rPr lang="en-US" sz="2500" dirty="0" smtClean="0"/>
              <a:t> and </a:t>
            </a:r>
            <a:r>
              <a:rPr lang="en-US" sz="2500" b="1" dirty="0" smtClean="0"/>
              <a:t>angular</a:t>
            </a:r>
            <a:r>
              <a:rPr lang="en-US" sz="2500" dirty="0" smtClean="0"/>
              <a:t> </a:t>
            </a:r>
            <a:r>
              <a:rPr lang="en-US" sz="2500" dirty="0" smtClean="0">
                <a:solidFill>
                  <a:srgbClr val="FF0000"/>
                </a:solidFill>
              </a:rPr>
              <a:t>position</a:t>
            </a:r>
            <a:r>
              <a:rPr lang="en-US" sz="2500" dirty="0" smtClean="0"/>
              <a:t> and </a:t>
            </a:r>
            <a:r>
              <a:rPr lang="en-US" sz="2500" dirty="0" smtClean="0">
                <a:solidFill>
                  <a:srgbClr val="FF0000"/>
                </a:solidFill>
              </a:rPr>
              <a:t>velocity</a:t>
            </a:r>
            <a:r>
              <a:rPr lang="en-US" sz="2500" dirty="0" smtClean="0"/>
              <a:t>. </a:t>
            </a:r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500" dirty="0" smtClean="0"/>
              <a:t>It is also important to detect the presence of objects e.g. a </a:t>
            </a:r>
            <a:r>
              <a:rPr lang="en-US" sz="2500" dirty="0"/>
              <a:t>work </a:t>
            </a:r>
            <a:r>
              <a:rPr lang="en-US" sz="2500" dirty="0" smtClean="0"/>
              <a:t>piece to work on or a person to issue an alarm in burglar systems. </a:t>
            </a:r>
          </a:p>
          <a:p>
            <a:pPr marL="342900" lvl="1" indent="-342900" algn="l" rtl="0"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500" dirty="0"/>
              <a:t>Displacement sensors </a:t>
            </a:r>
            <a:r>
              <a:rPr lang="en-US" sz="2500" dirty="0" smtClean="0"/>
              <a:t>can </a:t>
            </a:r>
            <a:r>
              <a:rPr lang="en-US" sz="2500" dirty="0"/>
              <a:t>be classified into</a:t>
            </a:r>
            <a:r>
              <a:rPr lang="en-US" sz="2500" dirty="0" smtClean="0"/>
              <a:t>: </a:t>
            </a:r>
            <a:r>
              <a:rPr lang="en-US" sz="2500" dirty="0" smtClean="0">
                <a:solidFill>
                  <a:srgbClr val="FF0000"/>
                </a:solidFill>
              </a:rPr>
              <a:t>contacting</a:t>
            </a:r>
            <a:r>
              <a:rPr lang="en-US" sz="2500" dirty="0" smtClean="0"/>
              <a:t> or </a:t>
            </a:r>
            <a:r>
              <a:rPr lang="en-US" sz="2500" dirty="0" smtClean="0">
                <a:solidFill>
                  <a:srgbClr val="FF0000"/>
                </a:solidFill>
              </a:rPr>
              <a:t>non-contacting</a:t>
            </a:r>
            <a:r>
              <a:rPr lang="en-US" sz="2500" dirty="0" smtClean="0"/>
              <a:t> (using </a:t>
            </a:r>
            <a:r>
              <a:rPr lang="en-US" sz="2500" dirty="0"/>
              <a:t>e.g. light, infrared beams, or magnetic effect</a:t>
            </a:r>
            <a:r>
              <a:rPr lang="en-US" sz="2500" dirty="0" smtClean="0"/>
              <a:t>).</a:t>
            </a:r>
            <a:endParaRPr lang="en-US" sz="2500" dirty="0"/>
          </a:p>
          <a:p>
            <a:pPr lvl="1" algn="l" rtl="0" eaLnBrk="1" hangingPunct="1">
              <a:spcBef>
                <a:spcPts val="1200"/>
              </a:spcBef>
              <a:spcAft>
                <a:spcPts val="1200"/>
              </a:spcAft>
            </a:pPr>
            <a:endParaRPr lang="en-US" sz="2500" dirty="0"/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endParaRPr lang="en-US" sz="25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fld id="{803EC566-D632-46FC-86C7-EFF4E7F81D3D}" type="slidenum">
              <a:rPr lang="en-US" smtClean="0"/>
              <a:pPr eaLnBrk="1" hangingPunct="1">
                <a:spcBef>
                  <a:spcPts val="1200"/>
                </a:spcBef>
                <a:spcAft>
                  <a:spcPts val="1200"/>
                </a:spcAft>
                <a:defRPr/>
              </a:pPr>
              <a:t>4</a:t>
            </a:fld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884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293462" y="342675"/>
            <a:ext cx="8507639" cy="735012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000" dirty="0" smtClean="0"/>
              <a:t>Potentiometer </a:t>
            </a:r>
            <a:endParaRPr lang="ar-EG" sz="4000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18565" y="1403125"/>
            <a:ext cx="5123329" cy="4661499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Potentiometers can be used to  convert displacement into voltage. </a:t>
            </a:r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wiper or slider arm of a linear potentiometer is mechanically connected to the moving object. </a:t>
            </a:r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For angular displacement, a circular potentiometer is used. </a:t>
            </a:r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lifetime of the potentiometer is limited due to wear.</a:t>
            </a:r>
            <a:endParaRPr lang="ar-EG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919" y="4469258"/>
            <a:ext cx="1114425" cy="138112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3342" y="1687965"/>
            <a:ext cx="30480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28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92993"/>
            <a:ext cx="9144000" cy="901018"/>
          </a:xfrm>
          <a:solidFill>
            <a:schemeClr val="bg1"/>
          </a:solidFill>
        </p:spPr>
        <p:txBody>
          <a:bodyPr/>
          <a:lstStyle/>
          <a:p>
            <a:pPr rtl="0" eaLnBrk="1" hangingPunct="1"/>
            <a:r>
              <a:rPr lang="en-US" dirty="0" smtClean="0"/>
              <a:t>LVDT</a:t>
            </a:r>
            <a:endParaRPr lang="ar-EG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065195"/>
            <a:ext cx="8229600" cy="3277065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Linear variable differential transformers (LVDT</a:t>
            </a:r>
            <a:r>
              <a:rPr lang="en-US" sz="2400" dirty="0" smtClean="0"/>
              <a:t>) is used to measure </a:t>
            </a:r>
            <a:r>
              <a:rPr lang="en-US" sz="2400" dirty="0"/>
              <a:t>small </a:t>
            </a:r>
            <a:r>
              <a:rPr lang="en-US" sz="2400" dirty="0" smtClean="0"/>
              <a:t>displacements (±</a:t>
            </a:r>
            <a:r>
              <a:rPr lang="en-US" sz="2400" dirty="0"/>
              <a:t>1 mm to ±25 </a:t>
            </a:r>
            <a:r>
              <a:rPr lang="en-US" sz="2400" dirty="0" smtClean="0"/>
              <a:t>cm). </a:t>
            </a:r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They are more accurate and have longer life time compared to potentiometers, however, they are more expensive.</a:t>
            </a:r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The device consists of a primary coil </a:t>
            </a:r>
            <a:r>
              <a:rPr lang="en-US" sz="2400" dirty="0" smtClean="0"/>
              <a:t>and two </a:t>
            </a:r>
            <a:r>
              <a:rPr lang="en-US" sz="2400" dirty="0"/>
              <a:t>secondary windings, </a:t>
            </a:r>
            <a:r>
              <a:rPr lang="en-US" sz="2400" dirty="0" smtClean="0"/>
              <a:t>one on each side </a:t>
            </a:r>
            <a:r>
              <a:rPr lang="en-US" sz="2400" dirty="0"/>
              <a:t>of the primary. </a:t>
            </a:r>
            <a:r>
              <a:rPr lang="en-US" sz="2400" dirty="0" smtClean="0"/>
              <a:t>An AC voltage </a:t>
            </a:r>
            <a:r>
              <a:rPr lang="en-US" sz="2400" dirty="0"/>
              <a:t>is applied to the </a:t>
            </a:r>
            <a:r>
              <a:rPr lang="en-US" sz="2400" dirty="0" smtClean="0"/>
              <a:t>primary.</a:t>
            </a:r>
            <a:endParaRPr lang="ar-EG" sz="2400" dirty="0"/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776" y="4436389"/>
            <a:ext cx="6373992" cy="234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7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71503" y="896151"/>
            <a:ext cx="7919357" cy="5007108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A movable core, centrally placed in the primary, will give equal coupling to each secondary and so equal voltages are obtained from the secondary windings</a:t>
            </a:r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As the secondary are wired in series opposition, </a:t>
            </a:r>
            <a:r>
              <a:rPr lang="en-US" sz="2600" dirty="0" smtClean="0">
                <a:solidFill>
                  <a:srgbClr val="FF0000"/>
                </a:solidFill>
              </a:rPr>
              <a:t>the output voltage is zero. </a:t>
            </a:r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When the movable core travels away from the center, an output voltage proportional to displacement is obtained. </a:t>
            </a:r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The </a:t>
            </a:r>
            <a:r>
              <a:rPr lang="en-US" sz="2600" dirty="0"/>
              <a:t>transfer function is normally expressed in mV/mm.</a:t>
            </a:r>
            <a:endParaRPr lang="en-US" sz="2600" dirty="0" smtClean="0"/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4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74212" y="1485911"/>
            <a:ext cx="8114617" cy="4882238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Capacitance </a:t>
            </a:r>
            <a:r>
              <a:rPr lang="en-US" sz="2400" dirty="0"/>
              <a:t>variation is a very accurate method of measuring displacement, and is extensively </a:t>
            </a:r>
            <a:r>
              <a:rPr lang="en-US" sz="2400" dirty="0" smtClean="0"/>
              <a:t>used in </a:t>
            </a:r>
            <a:r>
              <a:rPr lang="en-US" sz="2400" dirty="0"/>
              <a:t>micromechanical devices where the distance is small, giving high capacitance per unit area. </a:t>
            </a:r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capacitance between two parallel plates is given by:</a:t>
            </a:r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Where </a:t>
            </a:r>
            <a:r>
              <a:rPr lang="en-US" sz="2400" i="1" dirty="0" smtClean="0"/>
              <a:t>K </a:t>
            </a:r>
            <a:r>
              <a:rPr lang="en-US" sz="2400" dirty="0" smtClean="0"/>
              <a:t>is the dielectric constant of the material between the plates, </a:t>
            </a:r>
            <a:r>
              <a:rPr lang="en-US" sz="2400" i="1" dirty="0" smtClean="0"/>
              <a:t>A</a:t>
            </a:r>
            <a:r>
              <a:rPr lang="en-US" sz="2400" dirty="0" smtClean="0"/>
              <a:t> is the area of the plates, and </a:t>
            </a:r>
            <a:r>
              <a:rPr lang="en-US" sz="2400" i="1" dirty="0" smtClean="0"/>
              <a:t>d</a:t>
            </a:r>
            <a:r>
              <a:rPr lang="en-US" sz="2400" dirty="0" smtClean="0"/>
              <a:t> is the distance between the plates.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73529" y="307296"/>
            <a:ext cx="8229600" cy="966336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dirty="0" smtClean="0"/>
              <a:t>Capacitive displacement sensor</a:t>
            </a:r>
            <a:endParaRPr lang="ar-EG" dirty="0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286028"/>
              </p:ext>
            </p:extLst>
          </p:nvPr>
        </p:nvGraphicFramePr>
        <p:xfrm>
          <a:off x="3637643" y="3838802"/>
          <a:ext cx="188595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3" imgW="1091880" imgH="393480" progId="Equation.3">
                  <p:embed/>
                </p:oleObj>
              </mc:Choice>
              <mc:Fallback>
                <p:oleObj name="Equation" r:id="rId3" imgW="10918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7643" y="3838802"/>
                        <a:ext cx="1885950" cy="67945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734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55174" y="473525"/>
            <a:ext cx="7984671" cy="5943600"/>
          </a:xfrm>
        </p:spPr>
        <p:txBody>
          <a:bodyPr/>
          <a:lstStyle/>
          <a:p>
            <a:pPr marL="0" indent="0" algn="l" rtl="0" eaLnBrk="1" hangingPunct="1">
              <a:buNone/>
            </a:pPr>
            <a:endParaRPr lang="en-CA" sz="2400" dirty="0" smtClean="0"/>
          </a:p>
          <a:p>
            <a:pPr marL="0" indent="0" algn="l" rtl="0" eaLnBrk="1" hangingPunct="1">
              <a:buNone/>
            </a:pPr>
            <a:endParaRPr lang="en-CA" sz="2400" dirty="0"/>
          </a:p>
          <a:p>
            <a:pPr marL="0" indent="0" algn="l" rtl="0" eaLnBrk="1" hangingPunct="1">
              <a:buNone/>
            </a:pPr>
            <a:endParaRPr lang="en-CA" sz="2400" dirty="0" smtClean="0"/>
          </a:p>
          <a:p>
            <a:pPr marL="0" indent="0" algn="l" rtl="0" eaLnBrk="1" hangingPunct="1">
              <a:buNone/>
            </a:pPr>
            <a:endParaRPr lang="en-CA" sz="2400" dirty="0"/>
          </a:p>
          <a:p>
            <a:pPr marL="0" indent="0" algn="l" rtl="0" eaLnBrk="1" hangingPunct="1">
              <a:buNone/>
            </a:pPr>
            <a:endParaRPr lang="en-CA" sz="2400" dirty="0" smtClean="0"/>
          </a:p>
          <a:p>
            <a:pPr marL="0" indent="0" algn="l" rtl="0" eaLnBrk="1" hangingPunct="1">
              <a:buNone/>
            </a:pPr>
            <a:endParaRPr lang="en-CA" sz="2400" dirty="0"/>
          </a:p>
          <a:p>
            <a:pPr marL="0" indent="0" algn="l" rtl="0" eaLnBrk="1" hangingPunct="1">
              <a:buNone/>
            </a:pPr>
            <a:endParaRPr lang="en-CA" sz="2400" dirty="0" smtClean="0"/>
          </a:p>
          <a:p>
            <a:pPr marL="0" indent="0" algn="l" rtl="0" eaLnBrk="1" hangingPunct="1">
              <a:buNone/>
            </a:pPr>
            <a:endParaRPr lang="en-CA" sz="2400" dirty="0"/>
          </a:p>
          <a:p>
            <a:pPr marL="0" indent="0" algn="l" rtl="0" eaLnBrk="1" hangingPunct="1">
              <a:buNone/>
            </a:pPr>
            <a:endParaRPr lang="en-CA" sz="2400" dirty="0" smtClean="0"/>
          </a:p>
          <a:p>
            <a:pPr marL="0" indent="0" algn="l" rtl="0" eaLnBrk="1" hangingPunct="1">
              <a:buNone/>
            </a:pPr>
            <a:endParaRPr lang="en-CA" sz="2400" dirty="0"/>
          </a:p>
          <a:p>
            <a:pPr marL="0" indent="0" algn="l" rtl="0" eaLnBrk="1" hangingPunct="1">
              <a:buNone/>
            </a:pPr>
            <a:r>
              <a:rPr lang="en-CA" sz="2400" dirty="0" smtClean="0"/>
              <a:t>Figure. </a:t>
            </a:r>
            <a:r>
              <a:rPr lang="en-CA" sz="2400" dirty="0"/>
              <a:t>Basic capacitance model of displacement sensors: (a</a:t>
            </a:r>
            <a:r>
              <a:rPr lang="en-CA" sz="2400" dirty="0" smtClean="0"/>
              <a:t>) </a:t>
            </a:r>
            <a:r>
              <a:rPr lang="en-CA" sz="2400" dirty="0"/>
              <a:t>variable area</a:t>
            </a:r>
            <a:r>
              <a:rPr lang="en-CA" sz="2400" dirty="0" smtClean="0"/>
              <a:t>, </a:t>
            </a:r>
            <a:r>
              <a:rPr lang="en-CA" sz="2400" dirty="0"/>
              <a:t>(b) movable </a:t>
            </a:r>
            <a:r>
              <a:rPr lang="en-CA" sz="2400" dirty="0" smtClean="0"/>
              <a:t>plate, </a:t>
            </a:r>
            <a:r>
              <a:rPr lang="en-CA" sz="2400" dirty="0"/>
              <a:t>and (c) movable </a:t>
            </a:r>
            <a:r>
              <a:rPr lang="en-CA" sz="2400" dirty="0" smtClean="0"/>
              <a:t>dielectric.</a:t>
            </a:r>
            <a:endParaRPr lang="en-US" sz="2400" dirty="0" smtClean="0"/>
          </a:p>
          <a:p>
            <a:pPr algn="l" rtl="0" eaLnBrk="1" hangingPunct="1"/>
            <a:endParaRPr lang="en-US" sz="2400" dirty="0"/>
          </a:p>
          <a:p>
            <a:pPr algn="l" rtl="0" eaLnBrk="1" hangingPunct="1"/>
            <a:endParaRPr lang="en-US" sz="2400" dirty="0" smtClean="0"/>
          </a:p>
          <a:p>
            <a:pPr algn="l" rtl="0" eaLnBrk="1" hangingPunct="1"/>
            <a:endParaRPr lang="en-US" sz="2400" dirty="0"/>
          </a:p>
          <a:p>
            <a:pPr algn="l" rtl="0" eaLnBrk="1" hangingPunct="1"/>
            <a:endParaRPr lang="en-US" sz="2400" dirty="0" smtClean="0"/>
          </a:p>
          <a:p>
            <a:pPr algn="l" rtl="0" eaLnBrk="1" hangingPunct="1"/>
            <a:endParaRPr lang="en-US" sz="2400" dirty="0" smtClean="0"/>
          </a:p>
          <a:p>
            <a:pPr algn="l" rtl="0" eaLnBrk="1" hangingPunct="1"/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EC566-D632-46FC-86C7-EFF4E7F81D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01" y="1583871"/>
            <a:ext cx="8292276" cy="224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14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8383</TotalTime>
  <Words>1150</Words>
  <Application>Microsoft Office PowerPoint</Application>
  <PresentationFormat>On-screen Show (4:3)</PresentationFormat>
  <Paragraphs>137</Paragraphs>
  <Slides>20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Equation</vt:lpstr>
      <vt:lpstr>CSE 323b:   Measurements &amp; Testing (1)b</vt:lpstr>
      <vt:lpstr>Topics to be covered:</vt:lpstr>
      <vt:lpstr>PowerPoint Presentation</vt:lpstr>
      <vt:lpstr>Motion Sensors</vt:lpstr>
      <vt:lpstr>Potentiometer </vt:lpstr>
      <vt:lpstr>LVDT</vt:lpstr>
      <vt:lpstr>PowerPoint Presentation</vt:lpstr>
      <vt:lpstr>Capacitive displacement sensor</vt:lpstr>
      <vt:lpstr>PowerPoint Presentation</vt:lpstr>
      <vt:lpstr>Ultrasonic displacement sensor</vt:lpstr>
      <vt:lpstr>Optical encoders</vt:lpstr>
      <vt:lpstr>Absolute Optical Encoder</vt:lpstr>
      <vt:lpstr>Incremental Optical Encoder</vt:lpstr>
      <vt:lpstr>Incremental Optical Encoder</vt:lpstr>
      <vt:lpstr>Incremental Encoder with 2 tracks</vt:lpstr>
      <vt:lpstr> Tachogenerator</vt:lpstr>
      <vt:lpstr>Infrared Proximity Sensor</vt:lpstr>
      <vt:lpstr>Pyroelectric Sensor </vt:lpstr>
      <vt:lpstr>Limit Switch</vt:lpstr>
      <vt:lpstr>Reed switch</vt:lpstr>
    </vt:vector>
  </TitlesOfParts>
  <Company>San Jose State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 106 Basic Electronics</dc:title>
  <dc:creator>Burford Furman</dc:creator>
  <cp:lastModifiedBy>Ahmed</cp:lastModifiedBy>
  <cp:revision>715</cp:revision>
  <cp:lastPrinted>2013-09-12T17:10:41Z</cp:lastPrinted>
  <dcterms:created xsi:type="dcterms:W3CDTF">2007-01-25T17:13:49Z</dcterms:created>
  <dcterms:modified xsi:type="dcterms:W3CDTF">2018-02-01T19:33:50Z</dcterms:modified>
</cp:coreProperties>
</file>