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266" r:id="rId4"/>
    <p:sldId id="285" r:id="rId5"/>
    <p:sldId id="267" r:id="rId6"/>
    <p:sldId id="269" r:id="rId7"/>
    <p:sldId id="272" r:id="rId8"/>
    <p:sldId id="274" r:id="rId9"/>
    <p:sldId id="275" r:id="rId10"/>
    <p:sldId id="287" r:id="rId11"/>
    <p:sldId id="296" r:id="rId12"/>
    <p:sldId id="298" r:id="rId13"/>
    <p:sldId id="293" r:id="rId14"/>
    <p:sldId id="279" r:id="rId15"/>
    <p:sldId id="292" r:id="rId16"/>
    <p:sldId id="281" r:id="rId17"/>
    <p:sldId id="283" r:id="rId18"/>
    <p:sldId id="289" r:id="rId19"/>
    <p:sldId id="297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011F45-A9A6-404F-B8D4-6B4172AA6192}" type="datetimeFigureOut">
              <a:rPr lang="ar-EG" smtClean="0"/>
              <a:t>28/06/1439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1AF795-C008-43AC-8A91-47F28297280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012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704-FE60-4AF5-9C03-88EE808E8A88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7276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2843-1F5B-4393-939B-500D3BC4F606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4358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EC35A-EC2A-4F3C-9498-79F5E2D449FB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6444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07E3-6BD2-4747-ABF1-2BE3FCF3B075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2138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E4387-2504-4628-A5A9-5FE1D069095F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3910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CF2A-2803-4FDD-93B3-2C48B15C306E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103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11D2-23EB-4164-89E1-EA908871646B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830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DBDB0-EE9F-46A1-93B1-F5071F61D016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945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661A-CC5B-4758-8E94-9DF30693F4AD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959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8DC2-C337-4328-96D9-2F594A4975C3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9260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4060-3987-44C4-9332-8D93B8027645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7788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19B21-29E4-4E2A-99EB-7526863C92C5}" type="datetime8">
              <a:rPr lang="ar-EG" smtClean="0"/>
              <a:t>15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206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sc-online.com/objects/ViewObject.aspx?ID=IAU3106" TargetMode="External"/><Relationship Id="rId2" Type="http://schemas.openxmlformats.org/officeDocument/2006/relationships/hyperlink" Target="http://www.lsis.com/support/download/detail.aspx?c=94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98775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(7)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Ladder Diagrams</a:t>
            </a:r>
            <a:endParaRPr lang="ar-EG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646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654"/>
            <a:ext cx="9144000" cy="778098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sz="3800" b="1" dirty="0" smtClean="0"/>
              <a:t>Latching Circuit with </a:t>
            </a:r>
            <a:r>
              <a:rPr lang="en-US" sz="3800" b="1" dirty="0" smtClean="0">
                <a:solidFill>
                  <a:srgbClr val="FF0000"/>
                </a:solidFill>
              </a:rPr>
              <a:t>Start and Stop </a:t>
            </a:r>
            <a:r>
              <a:rPr lang="en-US" sz="3800" b="1" dirty="0" smtClean="0"/>
              <a:t>Buttons</a:t>
            </a:r>
            <a:endParaRPr lang="ar-EG" sz="3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340768"/>
            <a:ext cx="813690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Arial" pitchFamily="34" charset="0"/>
              <a:buChar char="•"/>
            </a:pPr>
            <a:r>
              <a:rPr lang="en-US" sz="2400" dirty="0" smtClean="0"/>
              <a:t>To stop the motor, we add another push button (</a:t>
            </a:r>
            <a:r>
              <a:rPr lang="en-US" sz="2400" b="1" dirty="0" smtClean="0"/>
              <a:t>Stop</a:t>
            </a:r>
            <a:r>
              <a:rPr lang="en-US" sz="2400" dirty="0" smtClean="0"/>
              <a:t>) which is normally closed. </a:t>
            </a:r>
          </a:p>
          <a:p>
            <a:pPr marL="285750" indent="-285750" algn="l" rtl="0">
              <a:buFont typeface="Arial" pitchFamily="34" charset="0"/>
              <a:buChar char="•"/>
            </a:pPr>
            <a:r>
              <a:rPr lang="en-US" sz="2400" dirty="0" smtClean="0"/>
              <a:t>Pressing the </a:t>
            </a:r>
            <a:r>
              <a:rPr lang="en-US" sz="2400" b="1" dirty="0" smtClean="0"/>
              <a:t>Stop </a:t>
            </a:r>
            <a:r>
              <a:rPr lang="en-US" sz="2400" dirty="0" smtClean="0"/>
              <a:t>button disconnects </a:t>
            </a:r>
            <a:r>
              <a:rPr lang="en-US" sz="2400" dirty="0"/>
              <a:t>the power to </a:t>
            </a:r>
            <a:r>
              <a:rPr lang="en-US" sz="2400" dirty="0" smtClean="0"/>
              <a:t>the motor </a:t>
            </a:r>
            <a:r>
              <a:rPr lang="en-US" sz="2400" dirty="0"/>
              <a:t>and the holding contacts open. </a:t>
            </a:r>
            <a:r>
              <a:rPr lang="en-US" sz="2400" dirty="0" smtClean="0"/>
              <a:t>Thus, </a:t>
            </a:r>
            <a:r>
              <a:rPr lang="en-US" sz="2400" dirty="0"/>
              <a:t>when </a:t>
            </a:r>
            <a:r>
              <a:rPr lang="en-US" sz="2400" b="1" dirty="0" smtClean="0"/>
              <a:t>Stop</a:t>
            </a:r>
            <a:r>
              <a:rPr lang="en-US" sz="2400" dirty="0" smtClean="0"/>
              <a:t> is released</a:t>
            </a:r>
            <a:r>
              <a:rPr lang="en-US" sz="2400" dirty="0"/>
              <a:t>, </a:t>
            </a:r>
            <a:r>
              <a:rPr lang="en-US" sz="2400" dirty="0" smtClean="0"/>
              <a:t>there is no </a:t>
            </a:r>
            <a:r>
              <a:rPr lang="en-US" sz="2400" dirty="0"/>
              <a:t>power </a:t>
            </a:r>
            <a:r>
              <a:rPr lang="en-US" sz="2400" dirty="0" smtClean="0"/>
              <a:t>connected to </a:t>
            </a:r>
            <a:r>
              <a:rPr lang="en-US" sz="2400" dirty="0"/>
              <a:t>the motor. </a:t>
            </a:r>
            <a:endParaRPr lang="en-US" sz="2400" dirty="0" smtClean="0"/>
          </a:p>
          <a:p>
            <a:pPr marL="285750" indent="-285750" algn="l" rtl="0">
              <a:buFont typeface="Arial" pitchFamily="34" charset="0"/>
              <a:buChar char="•"/>
            </a:pPr>
            <a:r>
              <a:rPr lang="en-US" sz="2400" dirty="0" smtClean="0"/>
              <a:t>Now, the motor starts </a:t>
            </a:r>
            <a:r>
              <a:rPr lang="en-US" sz="2400" dirty="0"/>
              <a:t>by </a:t>
            </a:r>
            <a:r>
              <a:rPr lang="en-US" sz="2400" b="1" dirty="0" smtClean="0"/>
              <a:t>Start </a:t>
            </a:r>
            <a:r>
              <a:rPr lang="en-US" sz="2400" dirty="0" smtClean="0"/>
              <a:t>and </a:t>
            </a:r>
            <a:r>
              <a:rPr lang="en-US" sz="2400" dirty="0"/>
              <a:t>stopped by </a:t>
            </a:r>
            <a:r>
              <a:rPr lang="en-US" sz="2400" b="1" dirty="0" smtClean="0"/>
              <a:t>Stop </a:t>
            </a:r>
            <a:r>
              <a:rPr lang="en-US" sz="2400" dirty="0" smtClean="0"/>
              <a:t>push buttons.</a:t>
            </a:r>
            <a:endParaRPr lang="ar-EG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10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918" y="4077072"/>
            <a:ext cx="62674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81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926976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b="1" dirty="0" smtClean="0">
                <a:solidFill>
                  <a:srgbClr val="0070C0"/>
                </a:solidFill>
              </a:rPr>
              <a:t>Safe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Unsafe</a:t>
            </a:r>
            <a:r>
              <a:rPr lang="en-US" b="1" dirty="0" smtClean="0"/>
              <a:t> </a:t>
            </a:r>
            <a:r>
              <a:rPr lang="en-US" b="1" u="sng" dirty="0" smtClean="0"/>
              <a:t>Stop</a:t>
            </a:r>
            <a:r>
              <a:rPr lang="en-US" b="1" dirty="0" smtClean="0"/>
              <a:t> </a:t>
            </a:r>
            <a:r>
              <a:rPr lang="en-US" b="1" dirty="0"/>
              <a:t>S</a:t>
            </a:r>
            <a:r>
              <a:rPr lang="en-US" b="1" dirty="0" smtClean="0"/>
              <a:t>witches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992888" cy="4176464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electric circuits, "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" failures (open switch contacts, broken wire connections, open relay coils, blown fuses, etc.) are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statistically more likely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occur than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types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failure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previous circuit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stop switch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fails and becomes open permanently,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 cannot be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stopped. We say that the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switch is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unsafe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822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926976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b="1" dirty="0" smtClean="0">
                <a:solidFill>
                  <a:srgbClr val="0070C0"/>
                </a:solidFill>
              </a:rPr>
              <a:t>Safe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Unsafe</a:t>
            </a:r>
            <a:r>
              <a:rPr lang="en-US" b="1" dirty="0" smtClean="0"/>
              <a:t> </a:t>
            </a:r>
            <a:r>
              <a:rPr lang="en-US" b="1" u="sng" dirty="0" smtClean="0"/>
              <a:t>Stop</a:t>
            </a:r>
            <a:r>
              <a:rPr lang="en-US" b="1" dirty="0" smtClean="0"/>
              <a:t> </a:t>
            </a:r>
            <a:r>
              <a:rPr lang="en-US" b="1" dirty="0"/>
              <a:t>S</a:t>
            </a:r>
            <a:r>
              <a:rPr lang="en-US" b="1" dirty="0" smtClean="0"/>
              <a:t>witches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2448272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safe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operation, we must ensure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system will stop when the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switch fails.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To achieve this, it is better to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program the stop switch in the ladder program as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connect a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normally closed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stop switch to the PLC.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12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902" y="3789040"/>
            <a:ext cx="6267450" cy="2419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91680" y="6237312"/>
            <a:ext cx="597666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A safe stop switch (when </a:t>
            </a:r>
            <a:r>
              <a:rPr lang="en-US" b="1" dirty="0" smtClean="0">
                <a:solidFill>
                  <a:srgbClr val="FF0000"/>
                </a:solidFill>
              </a:rPr>
              <a:t>Stop</a:t>
            </a:r>
            <a:r>
              <a:rPr lang="en-US" b="1" dirty="0" smtClean="0"/>
              <a:t> button fails, the Motor stops)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100377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Special types of contacts and coils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There are special types of contacts and coils which are associated with whether the input variable or power flow is having a </a:t>
            </a:r>
            <a:r>
              <a:rPr lang="en-US" sz="2800" b="1" dirty="0" smtClean="0">
                <a:solidFill>
                  <a:srgbClr val="FF0000"/>
                </a:solidFill>
              </a:rPr>
              <a:t>+</a:t>
            </a:r>
            <a:r>
              <a:rPr lang="en-US" sz="2800" b="1" dirty="0" err="1" smtClean="0">
                <a:solidFill>
                  <a:srgbClr val="FF0000"/>
                </a:solidFill>
              </a:rPr>
              <a:t>ve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or </a:t>
            </a:r>
            <a:r>
              <a:rPr lang="en-US" sz="2800" b="1" dirty="0" smtClean="0">
                <a:solidFill>
                  <a:srgbClr val="FF0000"/>
                </a:solidFill>
              </a:rPr>
              <a:t>–</a:t>
            </a:r>
            <a:r>
              <a:rPr lang="en-US" sz="2800" b="1" dirty="0" err="1" smtClean="0">
                <a:solidFill>
                  <a:srgbClr val="FF0000"/>
                </a:solidFill>
              </a:rPr>
              <a:t>ve</a:t>
            </a:r>
            <a:r>
              <a:rPr lang="en-US" sz="2800" b="1" dirty="0" smtClean="0">
                <a:solidFill>
                  <a:srgbClr val="FF0000"/>
                </a:solidFill>
              </a:rPr>
              <a:t> edge </a:t>
            </a:r>
            <a:r>
              <a:rPr lang="en-US" sz="2800" dirty="0" smtClean="0"/>
              <a:t>changes.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They have the following symbols.</a:t>
            </a: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13</a:t>
            </a:fld>
            <a:endParaRPr lang="ar-EG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173" y="4128864"/>
            <a:ext cx="20097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528" y="4967064"/>
            <a:ext cx="2057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4306" y="4102968"/>
            <a:ext cx="2173998" cy="74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174" y="4967064"/>
            <a:ext cx="2113129" cy="720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58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Positive and Negative transition-sensing Contacts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788"/>
            <a:ext cx="6420860" cy="4752528"/>
          </a:xfrm>
        </p:spPr>
        <p:txBody>
          <a:bodyPr>
            <a:normAutofit/>
          </a:bodyPr>
          <a:lstStyle/>
          <a:p>
            <a:pPr algn="l" rtl="0"/>
            <a:endParaRPr lang="en-US" sz="2400" b="1" dirty="0" smtClean="0"/>
          </a:p>
          <a:p>
            <a:pPr marL="0" indent="0" algn="l" rtl="0">
              <a:buNone/>
            </a:pPr>
            <a:r>
              <a:rPr lang="en-US" sz="2400" b="1" dirty="0" smtClean="0"/>
              <a:t>Positive transition-sensing contact:</a:t>
            </a:r>
            <a:r>
              <a:rPr lang="en-US" sz="2400" dirty="0" smtClean="0"/>
              <a:t> </a:t>
            </a:r>
          </a:p>
          <a:p>
            <a:pPr marL="0" indent="0" algn="l" rtl="0">
              <a:buNone/>
            </a:pPr>
            <a:r>
              <a:rPr lang="en-US" sz="2400" dirty="0" smtClean="0"/>
              <a:t>when the associated </a:t>
            </a:r>
            <a:r>
              <a:rPr lang="en-US" sz="2400" dirty="0"/>
              <a:t>variable </a:t>
            </a:r>
            <a:r>
              <a:rPr lang="en-US" sz="2400" dirty="0" smtClean="0"/>
              <a:t>changes from </a:t>
            </a:r>
            <a:r>
              <a:rPr lang="en-US" sz="2400" dirty="0"/>
              <a:t>0 to </a:t>
            </a:r>
            <a:r>
              <a:rPr lang="en-US" sz="2400" dirty="0" smtClean="0"/>
              <a:t>1, </a:t>
            </a:r>
          </a:p>
          <a:p>
            <a:pPr marL="0" indent="0" algn="l" rtl="0">
              <a:buNone/>
            </a:pPr>
            <a:r>
              <a:rPr lang="en-US" sz="2400" i="1" u="sng" dirty="0" smtClean="0">
                <a:solidFill>
                  <a:srgbClr val="FF0000"/>
                </a:solidFill>
              </a:rPr>
              <a:t>power flows </a:t>
            </a:r>
            <a:r>
              <a:rPr lang="en-US" sz="2400" i="1" u="sng" dirty="0">
                <a:solidFill>
                  <a:srgbClr val="FF0000"/>
                </a:solidFill>
              </a:rPr>
              <a:t>for  one  ladder  rung  </a:t>
            </a:r>
            <a:r>
              <a:rPr lang="en-US" sz="2400" i="1" u="sng" dirty="0" smtClean="0">
                <a:solidFill>
                  <a:srgbClr val="FF0000"/>
                </a:solidFill>
              </a:rPr>
              <a:t>evaluation</a:t>
            </a:r>
            <a:r>
              <a:rPr lang="en-US" sz="2400" dirty="0" smtClean="0"/>
              <a:t>.</a:t>
            </a:r>
          </a:p>
          <a:p>
            <a:pPr algn="l" rtl="0"/>
            <a:endParaRPr lang="en-US" sz="2400" b="1" dirty="0" smtClean="0"/>
          </a:p>
          <a:p>
            <a:pPr algn="l" rtl="0"/>
            <a:endParaRPr lang="en-US" sz="2400" b="1" dirty="0" smtClean="0"/>
          </a:p>
          <a:p>
            <a:pPr marL="0" indent="0" algn="l" rtl="0">
              <a:buNone/>
            </a:pPr>
            <a:r>
              <a:rPr lang="en-US" sz="2400" b="1" dirty="0" smtClean="0"/>
              <a:t>Negative transition-sensing contact:</a:t>
            </a:r>
            <a:r>
              <a:rPr lang="en-US" sz="2400" dirty="0" smtClean="0"/>
              <a:t> </a:t>
            </a:r>
          </a:p>
          <a:p>
            <a:pPr marL="0" indent="0" algn="l" rtl="0">
              <a:buNone/>
            </a:pPr>
            <a:r>
              <a:rPr lang="en-US" sz="2400" dirty="0" smtClean="0"/>
              <a:t>when the associated </a:t>
            </a:r>
            <a:r>
              <a:rPr lang="en-US" sz="2400" dirty="0"/>
              <a:t>variable changes </a:t>
            </a:r>
            <a:r>
              <a:rPr lang="en-US" sz="2400" dirty="0" smtClean="0"/>
              <a:t>from </a:t>
            </a:r>
            <a:r>
              <a:rPr lang="en-US" sz="2400" dirty="0"/>
              <a:t>1 to </a:t>
            </a:r>
            <a:r>
              <a:rPr lang="en-US" sz="2400" dirty="0" smtClean="0"/>
              <a:t>0, </a:t>
            </a:r>
          </a:p>
          <a:p>
            <a:pPr marL="0" indent="0" algn="l" rtl="0">
              <a:buNone/>
            </a:pPr>
            <a:r>
              <a:rPr lang="en-US" sz="2400" i="1" u="sng" dirty="0" smtClean="0">
                <a:solidFill>
                  <a:srgbClr val="FF0000"/>
                </a:solidFill>
              </a:rPr>
              <a:t>power flows </a:t>
            </a:r>
            <a:r>
              <a:rPr lang="en-US" sz="2400" i="1" u="sng" dirty="0">
                <a:solidFill>
                  <a:srgbClr val="FF0000"/>
                </a:solidFill>
              </a:rPr>
              <a:t>for  one  ladder  rung  </a:t>
            </a:r>
            <a:r>
              <a:rPr lang="en-US" sz="2400" i="1" u="sng" dirty="0" smtClean="0">
                <a:solidFill>
                  <a:srgbClr val="FF0000"/>
                </a:solidFill>
              </a:rPr>
              <a:t>evaluation</a:t>
            </a:r>
            <a:r>
              <a:rPr lang="en-US" sz="24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14</a:t>
            </a:fld>
            <a:endParaRPr lang="ar-E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705" y="2060848"/>
            <a:ext cx="20097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060" y="4149080"/>
            <a:ext cx="2057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926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rtl="0"/>
            <a:r>
              <a:rPr lang="en-US" b="1" dirty="0" smtClean="0"/>
              <a:t>Positive and Negative transition-sensing coils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3788"/>
            <a:ext cx="6275040" cy="4752528"/>
          </a:xfrm>
        </p:spPr>
        <p:txBody>
          <a:bodyPr>
            <a:normAutofit/>
          </a:bodyPr>
          <a:lstStyle/>
          <a:p>
            <a:pPr algn="l" rtl="0"/>
            <a:endParaRPr lang="en-US" sz="2400" b="1" dirty="0" smtClean="0"/>
          </a:p>
          <a:p>
            <a:pPr marL="0" indent="0" algn="l" rtl="0">
              <a:buNone/>
            </a:pPr>
            <a:r>
              <a:rPr lang="en-US" sz="2400" b="1" dirty="0" smtClean="0"/>
              <a:t>Positive transition-sensing coil:</a:t>
            </a:r>
            <a:r>
              <a:rPr lang="en-US" sz="2400" dirty="0" smtClean="0"/>
              <a:t> </a:t>
            </a:r>
          </a:p>
          <a:p>
            <a:pPr marL="0" indent="0" algn="l" rtl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the power flow to it changes from </a:t>
            </a:r>
            <a:r>
              <a:rPr lang="en-US" sz="2400" dirty="0" smtClean="0"/>
              <a:t>off to on, </a:t>
            </a:r>
            <a:r>
              <a:rPr lang="en-US" sz="2400" dirty="0"/>
              <a:t>the output  is  set  on  </a:t>
            </a:r>
            <a:r>
              <a:rPr lang="en-US" sz="2400" i="1" u="sng" dirty="0">
                <a:solidFill>
                  <a:srgbClr val="FF0000"/>
                </a:solidFill>
              </a:rPr>
              <a:t>for  one  ladder  rung  evaluation</a:t>
            </a:r>
            <a:r>
              <a:rPr lang="en-US" sz="2400" dirty="0"/>
              <a:t>.</a:t>
            </a:r>
          </a:p>
          <a:p>
            <a:pPr marL="0" indent="0"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400" b="1" dirty="0" smtClean="0"/>
              <a:t>Negative transition-sensing coil:</a:t>
            </a:r>
            <a:r>
              <a:rPr lang="en-US" sz="2400" dirty="0" smtClean="0"/>
              <a:t> </a:t>
            </a:r>
          </a:p>
          <a:p>
            <a:pPr marL="0" indent="0" algn="l" rtl="0">
              <a:buNone/>
            </a:pPr>
            <a:r>
              <a:rPr lang="en-US" sz="2400" dirty="0" smtClean="0"/>
              <a:t>if </a:t>
            </a:r>
            <a:r>
              <a:rPr lang="en-US" sz="2400" dirty="0"/>
              <a:t>the power </a:t>
            </a:r>
            <a:r>
              <a:rPr lang="en-US" sz="2400" dirty="0" smtClean="0"/>
              <a:t>flow to </a:t>
            </a:r>
            <a:r>
              <a:rPr lang="en-US" sz="2400" dirty="0"/>
              <a:t>it changes from on to off, the output is set on </a:t>
            </a:r>
            <a:r>
              <a:rPr lang="en-US" sz="2400" i="1" u="sng" dirty="0">
                <a:solidFill>
                  <a:srgbClr val="FF0000"/>
                </a:solidFill>
              </a:rPr>
              <a:t>for one ladder rung evaluation</a:t>
            </a:r>
            <a:r>
              <a:rPr lang="en-US" sz="2400" dirty="0"/>
              <a:t>.</a:t>
            </a:r>
          </a:p>
          <a:p>
            <a:pPr marL="0" indent="0" algn="l" rtl="0">
              <a:buNone/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15</a:t>
            </a:fld>
            <a:endParaRPr lang="ar-E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498" y="2060848"/>
            <a:ext cx="2173998" cy="740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366" y="4221089"/>
            <a:ext cx="2113129" cy="720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278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Example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For the ladder rung shown, with  the  input  off  there  is  no  output.  When  the  input  switches  on, there is an output from the coil. </a:t>
            </a:r>
          </a:p>
          <a:p>
            <a:pPr algn="l" rtl="0"/>
            <a:r>
              <a:rPr lang="en-US" sz="2400" dirty="0"/>
              <a:t>However, the next and successive cycles of the  program  do  not  give  outputs  from  the  coil  even  though  the  switch remains on. The coil only gives an output for  </a:t>
            </a:r>
            <a:r>
              <a:rPr lang="en-US" sz="2400" i="1" dirty="0">
                <a:solidFill>
                  <a:srgbClr val="FF0000"/>
                </a:solidFill>
              </a:rPr>
              <a:t>one  ladder  rung  evaluation </a:t>
            </a:r>
            <a:r>
              <a:rPr lang="en-US" sz="2400" dirty="0"/>
              <a:t>the first time the switch is on. 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16</a:t>
            </a:fld>
            <a:endParaRPr lang="ar-EG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389132"/>
            <a:ext cx="8168623" cy="199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51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b="1" dirty="0" smtClean="0"/>
              <a:t>Example: On-off liquid level control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l" rtl="0"/>
            <a:r>
              <a:rPr lang="en-US" sz="2200" dirty="0" smtClean="0"/>
              <a:t>Consider the following tank filling process. It is required to keep the water level between two levels: </a:t>
            </a:r>
            <a:r>
              <a:rPr lang="en-US" sz="2200" b="1" dirty="0" smtClean="0"/>
              <a:t>L</a:t>
            </a:r>
            <a:r>
              <a:rPr lang="en-US" sz="2200" dirty="0" smtClean="0"/>
              <a:t> (Low) and </a:t>
            </a:r>
            <a:r>
              <a:rPr lang="en-US" sz="2200" b="1" dirty="0" smtClean="0"/>
              <a:t>H</a:t>
            </a:r>
            <a:r>
              <a:rPr lang="en-US" sz="2200" dirty="0" smtClean="0"/>
              <a:t> (High).</a:t>
            </a:r>
          </a:p>
          <a:p>
            <a:pPr algn="l" rtl="0"/>
            <a:r>
              <a:rPr lang="en-US" sz="2200" dirty="0" smtClean="0"/>
              <a:t>There are two sensors: one that gives 1 if the level is below </a:t>
            </a:r>
            <a:r>
              <a:rPr lang="en-US" sz="2200" b="1" dirty="0" smtClean="0"/>
              <a:t>L</a:t>
            </a:r>
            <a:r>
              <a:rPr lang="en-US" sz="2200" dirty="0" smtClean="0"/>
              <a:t> and the other gives 1 if the level is above </a:t>
            </a:r>
            <a:r>
              <a:rPr lang="en-US" sz="2200" b="1" dirty="0" smtClean="0"/>
              <a:t>H</a:t>
            </a:r>
            <a:r>
              <a:rPr lang="en-US" sz="2200" dirty="0" smtClean="0"/>
              <a:t>.</a:t>
            </a:r>
          </a:p>
          <a:p>
            <a:pPr algn="l" rtl="0"/>
            <a:r>
              <a:rPr lang="en-US" sz="2200" dirty="0" smtClean="0"/>
              <a:t>If the level is below </a:t>
            </a:r>
            <a:r>
              <a:rPr lang="en-US" sz="2200" b="1" dirty="0" smtClean="0"/>
              <a:t>L</a:t>
            </a:r>
            <a:r>
              <a:rPr lang="en-US" sz="2200" dirty="0" smtClean="0"/>
              <a:t>, the valve is opened to fill the tank till the level reaches </a:t>
            </a:r>
            <a:r>
              <a:rPr lang="en-US" sz="2200" b="1" dirty="0" smtClean="0"/>
              <a:t>H</a:t>
            </a:r>
            <a:r>
              <a:rPr lang="en-US" sz="2200" dirty="0" smtClean="0"/>
              <a:t> when the valve closes.</a:t>
            </a:r>
          </a:p>
          <a:p>
            <a:pPr algn="l" rtl="0"/>
            <a:r>
              <a:rPr lang="en-US" sz="2200" dirty="0" smtClean="0"/>
              <a:t>Design the ladder diagram for this control system.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17</a:t>
            </a:fld>
            <a:endParaRPr lang="ar-EG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49080"/>
            <a:ext cx="28098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299" y="4587205"/>
            <a:ext cx="40481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26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rtl="0"/>
            <a:r>
              <a:rPr lang="en-US" b="1" dirty="0" smtClean="0"/>
              <a:t>SR Flip-Flop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525963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You may have noted that </a:t>
            </a:r>
            <a:r>
              <a:rPr lang="en-US" sz="2400" dirty="0"/>
              <a:t>the previous example </a:t>
            </a:r>
            <a:r>
              <a:rPr lang="en-US" sz="2400" dirty="0" smtClean="0"/>
              <a:t>may be solved using the SR flip-flop memory action.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In ladder diagram, there is a function block implementing the SR Flip-flop function with following truth table.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81924"/>
              </p:ext>
            </p:extLst>
          </p:nvPr>
        </p:nvGraphicFramePr>
        <p:xfrm>
          <a:off x="971599" y="3666029"/>
          <a:ext cx="2232249" cy="2499275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744083"/>
                <a:gridCol w="744083"/>
                <a:gridCol w="744083"/>
              </a:tblGrid>
              <a:tr h="499855">
                <a:tc>
                  <a:txBody>
                    <a:bodyPr/>
                    <a:lstStyle/>
                    <a:p>
                      <a:pPr algn="ctr" rtl="0"/>
                      <a:r>
                        <a:rPr lang="en-US" sz="2400" b="1" dirty="0" smtClean="0"/>
                        <a:t>Q</a:t>
                      </a:r>
                      <a:r>
                        <a:rPr lang="en-US" sz="2400" b="1" baseline="-25000" dirty="0" smtClean="0"/>
                        <a:t>n</a:t>
                      </a:r>
                      <a:endParaRPr lang="ar-EG" sz="24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R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S</a:t>
                      </a:r>
                      <a:endParaRPr lang="ar-EG" sz="2400" b="1" dirty="0"/>
                    </a:p>
                  </a:txBody>
                  <a:tcPr/>
                </a:tc>
              </a:tr>
              <a:tr h="499855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Q</a:t>
                      </a:r>
                      <a:r>
                        <a:rPr lang="en-US" sz="2400" b="1" baseline="-25000" dirty="0" smtClean="0"/>
                        <a:t>n-1</a:t>
                      </a:r>
                      <a:endParaRPr lang="ar-EG" sz="24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0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0</a:t>
                      </a:r>
                      <a:endParaRPr lang="ar-EG" sz="2400" b="1" dirty="0"/>
                    </a:p>
                  </a:txBody>
                  <a:tcPr/>
                </a:tc>
              </a:tr>
              <a:tr h="499855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0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1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0</a:t>
                      </a:r>
                      <a:endParaRPr lang="ar-EG" sz="2400" b="1" dirty="0"/>
                    </a:p>
                  </a:txBody>
                  <a:tcPr/>
                </a:tc>
              </a:tr>
              <a:tr h="499855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1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0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1</a:t>
                      </a:r>
                      <a:endParaRPr lang="ar-EG" sz="2400" b="1" dirty="0"/>
                    </a:p>
                  </a:txBody>
                  <a:tcPr/>
                </a:tc>
              </a:tr>
              <a:tr h="499855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0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1</a:t>
                      </a:r>
                      <a:endParaRPr lang="ar-E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 smtClean="0"/>
                        <a:t>1</a:t>
                      </a:r>
                      <a:endParaRPr lang="ar-EG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717032"/>
            <a:ext cx="4824536" cy="2211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3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pPr rtl="0"/>
            <a:r>
              <a:rPr lang="en-US" b="1" dirty="0" smtClean="0"/>
              <a:t>Notes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136904" cy="4061048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nl-NL" sz="2200" b="1" dirty="0" smtClean="0"/>
              <a:t>The </a:t>
            </a:r>
            <a:r>
              <a:rPr lang="nl-NL" sz="2200" b="1" dirty="0"/>
              <a:t>software we are using is GMWIN </a:t>
            </a:r>
            <a:r>
              <a:rPr lang="nl-NL" sz="2200" b="1" dirty="0" smtClean="0"/>
              <a:t>(from LG). </a:t>
            </a:r>
            <a:r>
              <a:rPr lang="nl-NL" sz="2200" b="1" dirty="0"/>
              <a:t>You can download it at: </a:t>
            </a:r>
            <a:endParaRPr lang="nl-NL" sz="2200" b="1" dirty="0" smtClean="0"/>
          </a:p>
          <a:p>
            <a:pPr mar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sz="2200" b="1" dirty="0" smtClean="0">
                <a:hlinkClick r:id="rId2"/>
              </a:rPr>
              <a:t>http</a:t>
            </a:r>
            <a:r>
              <a:rPr lang="en-CA" sz="2200" b="1" dirty="0">
                <a:hlinkClick r:id="rId2"/>
              </a:rPr>
              <a:t>://www.lsis.com/support/download/detail.aspx?c=945</a:t>
            </a:r>
            <a:endParaRPr lang="en-CA" sz="2200" b="1" dirty="0"/>
          </a:p>
          <a:p>
            <a:pPr mar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nl-NL" sz="2200" b="1" dirty="0"/>
              <a:t>(the file we need is </a:t>
            </a:r>
            <a:r>
              <a:rPr lang="nl-NL" sz="2200" b="1" dirty="0" smtClean="0">
                <a:solidFill>
                  <a:srgbClr val="FF0000"/>
                </a:solidFill>
              </a:rPr>
              <a:t>GMWIN 417(ENG</a:t>
            </a:r>
            <a:r>
              <a:rPr lang="nl-NL" sz="2200" b="1" dirty="0">
                <a:solidFill>
                  <a:srgbClr val="FF0000"/>
                </a:solidFill>
              </a:rPr>
              <a:t>)_</a:t>
            </a:r>
            <a:r>
              <a:rPr lang="nl-NL" sz="2200" b="1" dirty="0" smtClean="0">
                <a:solidFill>
                  <a:srgbClr val="FF0000"/>
                </a:solidFill>
              </a:rPr>
              <a:t>080605.zip</a:t>
            </a:r>
            <a:r>
              <a:rPr lang="nl-NL" sz="2200" b="1" dirty="0" smtClean="0"/>
              <a:t>, </a:t>
            </a:r>
            <a:r>
              <a:rPr lang="nl-NL" sz="2200" b="1" dirty="0"/>
              <a:t>23.24MB)</a:t>
            </a:r>
            <a:endParaRPr lang="en-CA" sz="2200" b="1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 smtClean="0"/>
              <a:t>You can watch a nice tutorial on ladder diagram at: </a:t>
            </a:r>
          </a:p>
          <a:p>
            <a:pPr mar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200" b="1" dirty="0" smtClean="0">
                <a:hlinkClick r:id="rId3"/>
              </a:rPr>
              <a:t>http</a:t>
            </a:r>
            <a:r>
              <a:rPr lang="en-US" sz="2200" b="1" dirty="0">
                <a:hlinkClick r:id="rId3"/>
              </a:rPr>
              <a:t>://</a:t>
            </a:r>
            <a:r>
              <a:rPr lang="en-US" sz="2200" b="1" dirty="0" smtClean="0">
                <a:hlinkClick r:id="rId3"/>
              </a:rPr>
              <a:t>www.wisc-online.com/objects/ViewObject.aspx?ID=IAU3106</a:t>
            </a:r>
            <a:endParaRPr lang="en-US" sz="2200" b="1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CA" sz="2200" b="1" dirty="0" smtClean="0"/>
          </a:p>
          <a:p>
            <a:pPr mar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ar-EG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00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 example of a ladder diagram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</a:t>
            </a:fld>
            <a:endParaRPr lang="ar-EG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4"/>
            <a:ext cx="5184576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9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Logic functions</a:t>
            </a:r>
            <a:endParaRPr lang="ar-EG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55406"/>
            <a:ext cx="5616624" cy="2433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3</a:t>
            </a:fld>
            <a:endParaRPr lang="ar-EG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852" y="4403452"/>
            <a:ext cx="5236468" cy="21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1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Logic Operations</a:t>
            </a:r>
            <a:endParaRPr lang="ar-E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4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819" y="2686722"/>
            <a:ext cx="6574549" cy="32625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1589891"/>
            <a:ext cx="79928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Logic operations can also be performed in ladder diagram using dedicated blocks.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41011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001" y="332656"/>
            <a:ext cx="8229600" cy="72008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rtl="0"/>
            <a:r>
              <a:rPr lang="en-US" b="1" dirty="0" smtClean="0"/>
              <a:t>Example: 2-Handed </a:t>
            </a:r>
            <a:r>
              <a:rPr lang="en-US" b="1" dirty="0"/>
              <a:t>RUN </a:t>
            </a:r>
            <a:r>
              <a:rPr lang="en-US" b="1" dirty="0" smtClean="0"/>
              <a:t>Actuation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The use of some machineries can be very dangerous.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By law, a metal </a:t>
            </a:r>
            <a:r>
              <a:rPr lang="en-US" sz="2300" dirty="0"/>
              <a:t>cutter that slices sheets of metal </a:t>
            </a:r>
            <a:r>
              <a:rPr lang="en-US" sz="2300" dirty="0" smtClean="0"/>
              <a:t>must </a:t>
            </a:r>
            <a:r>
              <a:rPr lang="en-US" sz="2300" dirty="0"/>
              <a:t>have 2-handed RUN </a:t>
            </a:r>
            <a:r>
              <a:rPr lang="en-US" sz="2300" dirty="0" smtClean="0"/>
              <a:t>actuation.</a:t>
            </a:r>
            <a:r>
              <a:rPr lang="en-US" sz="2300" dirty="0"/>
              <a:t> </a:t>
            </a:r>
            <a:endParaRPr lang="en-US" sz="23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To turn the machine on, the operator  must press  two switches simultaneously. These switches are </a:t>
            </a:r>
            <a:r>
              <a:rPr lang="en-US" sz="2300" dirty="0"/>
              <a:t>separated by a distance such that both switches </a:t>
            </a:r>
            <a:r>
              <a:rPr lang="en-US" sz="2300" dirty="0" smtClean="0"/>
              <a:t>cannot be </a:t>
            </a:r>
            <a:r>
              <a:rPr lang="en-US" sz="2300" dirty="0"/>
              <a:t>pressed by one hand.  </a:t>
            </a:r>
            <a:endParaRPr lang="en-US" sz="23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300" dirty="0" smtClean="0"/>
              <a:t>This </a:t>
            </a:r>
            <a:r>
              <a:rPr lang="en-US" sz="2300" dirty="0"/>
              <a:t>assures that both of the operator’s hands will be on </a:t>
            </a:r>
            <a:r>
              <a:rPr lang="en-US" sz="2300" dirty="0" smtClean="0"/>
              <a:t>the switches </a:t>
            </a:r>
            <a:r>
              <a:rPr lang="en-US" sz="2300" dirty="0"/>
              <a:t>and not in the machine when it is </a:t>
            </a:r>
            <a:r>
              <a:rPr lang="en-US" sz="2300" dirty="0" smtClean="0"/>
              <a:t>on.  </a:t>
            </a:r>
            <a:endParaRPr lang="ar-EG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5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736142"/>
            <a:ext cx="5290195" cy="186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8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b="1" dirty="0" smtClean="0"/>
              <a:t>Multiple outputs</a:t>
            </a:r>
            <a:endParaRPr lang="ar-EG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2297410"/>
            <a:ext cx="5953125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587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Math Operations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In ladder programming, there are blocks to implement different types of mathematical operation such as </a:t>
            </a:r>
            <a:r>
              <a:rPr lang="en-US" sz="2800" b="1" dirty="0" smtClean="0"/>
              <a:t>addition</a:t>
            </a:r>
            <a:r>
              <a:rPr lang="en-US" sz="2800" dirty="0" smtClean="0"/>
              <a:t> and </a:t>
            </a:r>
            <a:r>
              <a:rPr lang="en-US" sz="2800" b="1" dirty="0" smtClean="0"/>
              <a:t>subtraction</a:t>
            </a:r>
            <a:r>
              <a:rPr lang="en-US" sz="2800" dirty="0" smtClean="0"/>
              <a:t>.</a:t>
            </a:r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7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127" y="3429000"/>
            <a:ext cx="4348137" cy="260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40966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Latching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7293"/>
            <a:ext cx="8229600" cy="4525963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There are often situations where it is necessary to hold an </a:t>
            </a:r>
            <a:r>
              <a:rPr lang="en-US" sz="2400" dirty="0" smtClean="0"/>
              <a:t>output energized</a:t>
            </a:r>
            <a:r>
              <a:rPr lang="en-US" sz="2400" dirty="0"/>
              <a:t>, even when the input ceases. </a:t>
            </a:r>
            <a:endParaRPr lang="en-US" sz="24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simple example </a:t>
            </a:r>
            <a:r>
              <a:rPr lang="en-US" sz="2400" dirty="0" smtClean="0"/>
              <a:t>is </a:t>
            </a:r>
            <a:r>
              <a:rPr lang="en-US" sz="2400" dirty="0"/>
              <a:t>a motor which is started by pressing a push button switch</a:t>
            </a:r>
            <a:r>
              <a:rPr lang="en-US" sz="2400" dirty="0" smtClean="0"/>
              <a:t>. Though </a:t>
            </a:r>
            <a:r>
              <a:rPr lang="en-US" sz="2400" dirty="0"/>
              <a:t>the switch contacts do not remain closed, the motor is required </a:t>
            </a:r>
            <a:r>
              <a:rPr lang="en-US" sz="2400" dirty="0" smtClean="0"/>
              <a:t>to continue </a:t>
            </a:r>
            <a:r>
              <a:rPr lang="en-US" sz="2400" dirty="0"/>
              <a:t>running until a stop push button switch is pressed</a:t>
            </a:r>
            <a:r>
              <a:rPr lang="en-US" sz="2400" dirty="0" smtClean="0"/>
              <a:t>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Latching </a:t>
            </a:r>
            <a:r>
              <a:rPr lang="en-US" sz="2400" dirty="0"/>
              <a:t>is </a:t>
            </a:r>
            <a:r>
              <a:rPr lang="en-US" sz="2400" dirty="0" smtClean="0"/>
              <a:t>useful </a:t>
            </a:r>
            <a:r>
              <a:rPr lang="en-US" sz="2400" dirty="0"/>
              <a:t>for making  a  </a:t>
            </a:r>
            <a:r>
              <a:rPr lang="en-US" sz="2400" b="1" dirty="0"/>
              <a:t>momentary  pushbutton  </a:t>
            </a:r>
            <a:r>
              <a:rPr lang="en-US" sz="2400" dirty="0"/>
              <a:t>switch  </a:t>
            </a:r>
            <a:r>
              <a:rPr lang="en-US" sz="2400" dirty="0" smtClean="0"/>
              <a:t>performs  </a:t>
            </a:r>
            <a:r>
              <a:rPr lang="en-US" sz="2400" dirty="0"/>
              <a:t>as  if  it  were  a  </a:t>
            </a:r>
            <a:r>
              <a:rPr lang="en-US" sz="2400" b="1" dirty="0"/>
              <a:t>maintained</a:t>
            </a:r>
            <a:r>
              <a:rPr lang="en-US" sz="2400" dirty="0"/>
              <a:t>  switch.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The </a:t>
            </a:r>
            <a:r>
              <a:rPr lang="en-US" sz="2400" b="1" i="1" dirty="0"/>
              <a:t>latch</a:t>
            </a:r>
            <a:r>
              <a:rPr lang="en-US" sz="2400" i="1" dirty="0"/>
              <a:t> circuit </a:t>
            </a:r>
            <a:r>
              <a:rPr lang="en-US" sz="2400" dirty="0"/>
              <a:t>is a </a:t>
            </a:r>
            <a:r>
              <a:rPr lang="en-US" sz="2400" b="1" dirty="0"/>
              <a:t>self-maintaining</a:t>
            </a:r>
            <a:r>
              <a:rPr lang="en-US" sz="2400" dirty="0"/>
              <a:t> circuit in that, after being energized, it maintains that state until another input is received</a:t>
            </a:r>
            <a:r>
              <a:rPr lang="en-US" sz="2400" dirty="0" smtClean="0"/>
              <a:t>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645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3600" b="1" dirty="0" smtClean="0"/>
              <a:t>Latching circuit with </a:t>
            </a:r>
            <a:r>
              <a:rPr lang="en-US" sz="3600" b="1" dirty="0" smtClean="0">
                <a:solidFill>
                  <a:srgbClr val="FF0000"/>
                </a:solidFill>
              </a:rPr>
              <a:t>Start</a:t>
            </a:r>
            <a:r>
              <a:rPr lang="en-US" sz="3600" b="1" dirty="0" smtClean="0"/>
              <a:t> button only</a:t>
            </a:r>
            <a:endParaRPr lang="ar-EG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731580"/>
            <a:ext cx="5688632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buFont typeface="Arial" pitchFamily="34" charset="0"/>
              <a:buChar char="•"/>
            </a:pPr>
            <a:r>
              <a:rPr lang="en-US" sz="2400" dirty="0" smtClean="0"/>
              <a:t>The circuit shown can be used to </a:t>
            </a:r>
            <a:r>
              <a:rPr lang="en-US" sz="2400" dirty="0"/>
              <a:t>start </a:t>
            </a:r>
            <a:r>
              <a:rPr lang="en-US" sz="2400" dirty="0" smtClean="0"/>
              <a:t>a </a:t>
            </a:r>
            <a:r>
              <a:rPr lang="en-US" sz="2400" dirty="0"/>
              <a:t>motor using </a:t>
            </a:r>
            <a:r>
              <a:rPr lang="en-US" sz="2400" dirty="0" smtClean="0"/>
              <a:t>the </a:t>
            </a:r>
            <a:r>
              <a:rPr lang="en-US" sz="2400" b="1" dirty="0"/>
              <a:t>Start </a:t>
            </a:r>
            <a:r>
              <a:rPr lang="en-US" sz="2400" dirty="0" smtClean="0"/>
              <a:t>push button. </a:t>
            </a:r>
          </a:p>
          <a:p>
            <a:pPr marL="285750" indent="-285750" algn="l" rtl="0"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 algn="l" rtl="0">
              <a:buFont typeface="Arial" pitchFamily="34" charset="0"/>
              <a:buChar char="•"/>
            </a:pPr>
            <a:r>
              <a:rPr lang="en-US" sz="2400" dirty="0" smtClean="0"/>
              <a:t>When </a:t>
            </a:r>
            <a:r>
              <a:rPr lang="en-US" sz="2400" b="1" dirty="0" smtClean="0"/>
              <a:t>Start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pressed, the motor </a:t>
            </a:r>
            <a:r>
              <a:rPr lang="en-US" sz="2400" dirty="0"/>
              <a:t>starts. </a:t>
            </a:r>
            <a:endParaRPr lang="en-US" sz="2400" dirty="0" smtClean="0"/>
          </a:p>
          <a:p>
            <a:pPr marL="285750" indent="-285750" algn="l" rtl="0">
              <a:buFont typeface="Arial" pitchFamily="34" charset="0"/>
              <a:buChar char="•"/>
            </a:pPr>
            <a:endParaRPr lang="en-US" sz="2400" dirty="0"/>
          </a:p>
          <a:p>
            <a:pPr marL="285750" indent="-285750" algn="l" rtl="0">
              <a:buFont typeface="Arial" pitchFamily="34" charset="0"/>
              <a:buChar char="•"/>
            </a:pPr>
            <a:r>
              <a:rPr lang="en-US" sz="2400" dirty="0" smtClean="0"/>
              <a:t>When </a:t>
            </a:r>
            <a:r>
              <a:rPr lang="en-US" sz="2400" b="1" dirty="0" smtClean="0"/>
              <a:t>Start</a:t>
            </a:r>
            <a:r>
              <a:rPr lang="en-US" sz="2400" dirty="0" smtClean="0"/>
              <a:t> </a:t>
            </a:r>
            <a:r>
              <a:rPr lang="en-US" sz="2400" dirty="0"/>
              <a:t>is released, </a:t>
            </a:r>
            <a:r>
              <a:rPr lang="en-US" sz="2400" dirty="0" smtClean="0"/>
              <a:t>the holding </a:t>
            </a:r>
            <a:r>
              <a:rPr lang="en-US" sz="2400" dirty="0"/>
              <a:t>contacts maintain the circuit and hence the power to the motor.</a:t>
            </a:r>
          </a:p>
          <a:p>
            <a:pPr marL="285750" indent="-285750" algn="l" rtl="0">
              <a:buFont typeface="Arial" pitchFamily="34" charset="0"/>
              <a:buChar char="•"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285750" indent="-285750" algn="l" rtl="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But how to stop the motor?</a:t>
            </a:r>
            <a:endParaRPr lang="ar-EG" sz="2400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9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561" y="2436860"/>
            <a:ext cx="2436490" cy="231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947</Words>
  <Application>Microsoft Office PowerPoint</Application>
  <PresentationFormat>On-screen Show (4:3)</PresentationFormat>
  <Paragraphs>108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(7)  Ladder Diagrams</vt:lpstr>
      <vt:lpstr>An example of a ladder diagram</vt:lpstr>
      <vt:lpstr>Logic functions</vt:lpstr>
      <vt:lpstr>Logic Operations</vt:lpstr>
      <vt:lpstr>Example: 2-Handed RUN Actuation</vt:lpstr>
      <vt:lpstr>Multiple outputs</vt:lpstr>
      <vt:lpstr>Math Operations</vt:lpstr>
      <vt:lpstr>Latching</vt:lpstr>
      <vt:lpstr>Latching circuit with Start button only</vt:lpstr>
      <vt:lpstr>Latching Circuit with Start and Stop Buttons</vt:lpstr>
      <vt:lpstr>Safe and Unsafe Stop Switches</vt:lpstr>
      <vt:lpstr>Safe and Unsafe Stop Switches</vt:lpstr>
      <vt:lpstr>Special types of contacts and coils</vt:lpstr>
      <vt:lpstr>Positive and Negative transition-sensing Contacts</vt:lpstr>
      <vt:lpstr>Positive and Negative transition-sensing coils</vt:lpstr>
      <vt:lpstr>Example</vt:lpstr>
      <vt:lpstr>Example: On-off liquid level control</vt:lpstr>
      <vt:lpstr>SR Flip-Flop</vt:lpstr>
      <vt:lpstr>Notes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ahmed</dc:creator>
  <cp:lastModifiedBy>Ahmed</cp:lastModifiedBy>
  <cp:revision>475</cp:revision>
  <dcterms:created xsi:type="dcterms:W3CDTF">2013-03-04T18:28:46Z</dcterms:created>
  <dcterms:modified xsi:type="dcterms:W3CDTF">2018-03-15T16:37:25Z</dcterms:modified>
</cp:coreProperties>
</file>