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4"/>
  </p:notesMasterIdLst>
  <p:handoutMasterIdLst>
    <p:handoutMasterId r:id="rId15"/>
  </p:handoutMasterIdLst>
  <p:sldIdLst>
    <p:sldId id="256" r:id="rId2"/>
    <p:sldId id="887" r:id="rId3"/>
    <p:sldId id="888" r:id="rId4"/>
    <p:sldId id="892" r:id="rId5"/>
    <p:sldId id="903" r:id="rId6"/>
    <p:sldId id="893" r:id="rId7"/>
    <p:sldId id="894" r:id="rId8"/>
    <p:sldId id="897" r:id="rId9"/>
    <p:sldId id="898" r:id="rId10"/>
    <p:sldId id="899" r:id="rId11"/>
    <p:sldId id="900" r:id="rId12"/>
    <p:sldId id="901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99CCFF"/>
    <a:srgbClr val="CCECFF"/>
    <a:srgbClr val="66FFFF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510" autoAdjust="0"/>
    <p:restoredTop sz="92007" autoAdjust="0"/>
  </p:normalViewPr>
  <p:slideViewPr>
    <p:cSldViewPr>
      <p:cViewPr>
        <p:scale>
          <a:sx n="60" d="100"/>
          <a:sy n="60" d="100"/>
        </p:scale>
        <p:origin x="-2292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167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Interior Routing Protocols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Chapter 15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C6142042-51DA-494A-92F2-76C094E15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90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886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Interior Routing Protocols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Chapter 15</a:t>
            </a: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268CAB57-B129-43FB-BF65-407333A81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6887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91E70B30-62FD-45A1-B44E-EEFE8D6EBAB7}" type="slidenum">
              <a:rPr lang="zh-CN" altLang="en-US" sz="1200" smtClean="0"/>
              <a:pPr eaLnBrk="1" hangingPunct="1">
                <a:defRPr/>
              </a:pPr>
              <a:t>1</a:t>
            </a:fld>
            <a:endParaRPr lang="en-US" altLang="zh-CN" sz="12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055"/>
          <p:cNvSpPr>
            <a:spLocks noChangeShapeType="1"/>
          </p:cNvSpPr>
          <p:nvPr/>
        </p:nvSpPr>
        <p:spPr bwMode="auto">
          <a:xfrm>
            <a:off x="457200" y="2514600"/>
            <a:ext cx="81534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CA"/>
          </a:p>
        </p:txBody>
      </p:sp>
      <p:sp>
        <p:nvSpPr>
          <p:cNvPr id="443394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914400" y="533400"/>
            <a:ext cx="7721600" cy="1905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43395" name="Rectangle 2051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028950"/>
            <a:ext cx="6400800" cy="1771650"/>
          </a:xfrm>
        </p:spPr>
        <p:txBody>
          <a:bodyPr/>
          <a:lstStyle>
            <a:lvl1pPr marL="0" indent="0">
              <a:buFontTx/>
              <a:buNone/>
              <a:defRPr>
                <a:latin typeface="Arial Black" pitchFamily="34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5" name="Rectangle 2052"/>
          <p:cNvSpPr>
            <a:spLocks noGrp="1" noChangeArrowheads="1"/>
          </p:cNvSpPr>
          <p:nvPr>
            <p:ph type="dt" sz="half" idx="10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05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205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75BA159A-BE53-49BF-8BEC-22626492F4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469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92A07-FFCD-4CF6-ADD8-9B1D0AF396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666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152400"/>
            <a:ext cx="2057400" cy="5905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152400"/>
            <a:ext cx="6019800" cy="5905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637C8-7245-40DF-977F-64CA248926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674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F10A6-67E1-44C2-9CB2-CFAD920AD4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703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0207A-2E2B-4F23-A95E-388ECF1068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93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132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371600"/>
            <a:ext cx="40132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EF32D-70EE-4A4D-8321-647A52688F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757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2575C-4DA8-4259-85DA-26AB86EE2D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505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9E423-D198-4881-9829-B1D14AA7E6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805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C9AF2-9308-4DA3-A7D1-072FA345A7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110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D9058-984D-407D-89E8-B047F24DFB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775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FB7D6-4D46-4FCC-911E-2867D63985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734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152400"/>
            <a:ext cx="8204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1788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Click to edit Master text styles</a:t>
            </a:r>
          </a:p>
          <a:p>
            <a:pPr lvl="1"/>
            <a:r>
              <a:rPr lang="en-GB" altLang="tr-TR" smtClean="0"/>
              <a:t>Second level</a:t>
            </a:r>
          </a:p>
          <a:p>
            <a:pPr lvl="2"/>
            <a:r>
              <a:rPr lang="en-GB" altLang="tr-TR" smtClean="0"/>
              <a:t>Third level</a:t>
            </a:r>
          </a:p>
          <a:p>
            <a:pPr lvl="3"/>
            <a:r>
              <a:rPr lang="en-GB" altLang="tr-TR" smtClean="0"/>
              <a:t>Fourth level</a:t>
            </a:r>
          </a:p>
          <a:p>
            <a:pPr lvl="4"/>
            <a:r>
              <a:rPr lang="en-GB" altLang="tr-TR" smtClean="0"/>
              <a:t>Fifth level</a:t>
            </a:r>
          </a:p>
        </p:txBody>
      </p:sp>
      <p:sp>
        <p:nvSpPr>
          <p:cNvPr id="4423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23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442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A86D16-3546-49CC-AB32-6149CEA483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57200" y="1295400"/>
            <a:ext cx="81534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3" r:id="rId1"/>
    <p:sldLayoutId id="2147485513" r:id="rId2"/>
    <p:sldLayoutId id="2147485514" r:id="rId3"/>
    <p:sldLayoutId id="2147485515" r:id="rId4"/>
    <p:sldLayoutId id="2147485516" r:id="rId5"/>
    <p:sldLayoutId id="2147485517" r:id="rId6"/>
    <p:sldLayoutId id="2147485518" r:id="rId7"/>
    <p:sldLayoutId id="2147485519" r:id="rId8"/>
    <p:sldLayoutId id="2147485520" r:id="rId9"/>
    <p:sldLayoutId id="2147485521" r:id="rId10"/>
    <p:sldLayoutId id="214748552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—"/>
        <a:defRPr kumimoji="1"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9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09600"/>
            <a:ext cx="8263762" cy="1905000"/>
          </a:xfrm>
        </p:spPr>
        <p:txBody>
          <a:bodyPr/>
          <a:lstStyle/>
          <a:p>
            <a:pPr marL="109728"/>
            <a:r>
              <a:rPr lang="en-US" sz="4000" b="1" dirty="0" smtClean="0"/>
              <a:t>Block </a:t>
            </a:r>
            <a:r>
              <a:rPr lang="en-US" sz="4000" b="1" dirty="0"/>
              <a:t>Diagrams of Discrete Systems </a:t>
            </a:r>
            <a:endParaRPr lang="en-US" altLang="zh-CN" sz="4000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028950"/>
            <a:ext cx="7848600" cy="1771650"/>
          </a:xfrm>
        </p:spPr>
        <p:txBody>
          <a:bodyPr/>
          <a:lstStyle/>
          <a:p>
            <a:pPr eaLnBrk="1" hangingPunct="1"/>
            <a:r>
              <a:rPr lang="en-US" altLang="zh-CN" sz="2400" smtClean="0">
                <a:ea typeface="SimSun" pitchFamily="2" charset="-122"/>
              </a:rPr>
              <a:t>CSE 421 </a:t>
            </a:r>
            <a:r>
              <a:rPr lang="en-US" sz="2400" smtClean="0"/>
              <a:t>Digital </a:t>
            </a:r>
            <a:r>
              <a:rPr lang="en-US" sz="2400" dirty="0"/>
              <a:t>Control </a:t>
            </a:r>
            <a:endParaRPr lang="en-US" altLang="zh-CN" sz="2400" dirty="0" smtClean="0">
              <a:ea typeface="SimSun" pitchFamily="2" charset="-122"/>
            </a:endParaRPr>
          </a:p>
          <a:p>
            <a:pPr eaLnBrk="1" hangingPunct="1"/>
            <a:r>
              <a:rPr lang="en-US" altLang="zh-CN" sz="2400" dirty="0" smtClean="0">
                <a:ea typeface="SimSun" pitchFamily="2" charset="-122"/>
              </a:rPr>
              <a:t>Lecture 6</a:t>
            </a:r>
          </a:p>
        </p:txBody>
      </p:sp>
      <p:sp>
        <p:nvSpPr>
          <p:cNvPr id="3077" name="Slide Number Placeholder 1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fld id="{916C9115-F9C4-406E-8F31-A9638A9C8A3D}" type="slidenum">
              <a:rPr lang="en-GB" sz="1400" smtClean="0">
                <a:solidFill>
                  <a:srgbClr val="5E574E"/>
                </a:solidFill>
                <a:latin typeface="Arial" charset="0"/>
              </a:rPr>
              <a:pPr>
                <a:defRPr/>
              </a:pPr>
              <a:t>1</a:t>
            </a:fld>
            <a:endParaRPr lang="en-GB" sz="1400" smtClean="0">
              <a:solidFill>
                <a:srgbClr val="5E574E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003" y="1371600"/>
            <a:ext cx="8324453" cy="2304257"/>
          </a:xfrm>
        </p:spPr>
        <p:txBody>
          <a:bodyPr>
            <a:noAutofit/>
          </a:bodyPr>
          <a:lstStyle/>
          <a:p>
            <a:r>
              <a:rPr lang="en-US" sz="2600" dirty="0"/>
              <a:t>Discrete system has higher overshoot. This indicates that the sampling process makes the system less stable.</a:t>
            </a:r>
            <a:endParaRPr lang="ar-EG" sz="2600" dirty="0"/>
          </a:p>
          <a:p>
            <a:r>
              <a:rPr lang="en-US" sz="2600" dirty="0" smtClean="0"/>
              <a:t>If we decrease the sampling interval to 0.5 and 0.1, the response of discrete-time system approaches continuous system response.</a:t>
            </a:r>
            <a:endParaRPr lang="en-US" sz="2600" dirty="0"/>
          </a:p>
          <a:p>
            <a:pPr rtl="0"/>
            <a:endParaRPr lang="ar-EG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10</a:t>
            </a:fld>
            <a:endParaRPr lang="ar-EG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9895" y="4033852"/>
            <a:ext cx="3257531" cy="24431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4155" y="4087857"/>
            <a:ext cx="3144349" cy="235826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415555" y="551848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 = 0.5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536329" y="551848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 = 0.1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5" y="4102292"/>
            <a:ext cx="3021568" cy="236182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547664" y="555209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 = 1.0</a:t>
            </a:r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95536" y="185936"/>
            <a:ext cx="856895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/>
              <a:t>Time response of continuous &amp; discrete systems</a:t>
            </a:r>
          </a:p>
        </p:txBody>
      </p:sp>
    </p:spTree>
    <p:extLst>
      <p:ext uri="{BB962C8B-B14F-4D97-AF65-F5344CB8AC3E}">
        <p14:creationId xmlns:p14="http://schemas.microsoft.com/office/powerpoint/2010/main" val="214853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5467672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100" b="1" dirty="0">
                <a:latin typeface="Cambria" pitchFamily="18" charset="0"/>
              </a:rPr>
              <a:t>The closed-loop step response of </a:t>
            </a:r>
            <a:r>
              <a:rPr lang="en-US" sz="2100" b="1" dirty="0" smtClean="0">
                <a:latin typeface="Cambria" pitchFamily="18" charset="0"/>
              </a:rPr>
              <a:t>continuous </a:t>
            </a:r>
            <a:r>
              <a:rPr lang="en-US" sz="2100" b="1" dirty="0">
                <a:latin typeface="Cambria" pitchFamily="18" charset="0"/>
              </a:rPr>
              <a:t>system is </a:t>
            </a:r>
          </a:p>
          <a:p>
            <a:endParaRPr lang="en-US" sz="2100" dirty="0">
              <a:latin typeface="Cambria" pitchFamily="18" charset="0"/>
            </a:endParaRPr>
          </a:p>
          <a:p>
            <a:endParaRPr lang="en-US" sz="2100" dirty="0" smtClean="0">
              <a:latin typeface="Cambria" pitchFamily="18" charset="0"/>
            </a:endParaRPr>
          </a:p>
          <a:p>
            <a:endParaRPr lang="en-US" sz="2100" dirty="0">
              <a:latin typeface="Cambria" pitchFamily="18" charset="0"/>
            </a:endParaRPr>
          </a:p>
          <a:p>
            <a:endParaRPr lang="en-US" sz="2100" dirty="0" smtClean="0">
              <a:latin typeface="Cambria" pitchFamily="18" charset="0"/>
            </a:endParaRPr>
          </a:p>
          <a:p>
            <a:pPr marL="0" indent="0">
              <a:buNone/>
            </a:pPr>
            <a:endParaRPr lang="en-US" sz="2100" b="1" dirty="0" smtClean="0">
              <a:latin typeface="Cambria" pitchFamily="18" charset="0"/>
            </a:endParaRPr>
          </a:p>
          <a:p>
            <a:pPr marL="0" indent="0">
              <a:buNone/>
            </a:pPr>
            <a:endParaRPr lang="en-US" sz="2100" b="1" dirty="0" smtClean="0">
              <a:latin typeface="Cambria" pitchFamily="18" charset="0"/>
            </a:endParaRPr>
          </a:p>
          <a:p>
            <a:pPr marL="0" indent="0">
              <a:buNone/>
            </a:pPr>
            <a:r>
              <a:rPr lang="en-US" sz="2100" b="1" dirty="0" smtClean="0">
                <a:latin typeface="Cambria" pitchFamily="18" charset="0"/>
              </a:rPr>
              <a:t>The </a:t>
            </a:r>
            <a:r>
              <a:rPr lang="en-US" sz="2100" b="1" dirty="0">
                <a:latin typeface="Cambria" pitchFamily="18" charset="0"/>
              </a:rPr>
              <a:t>closed-loop step response of </a:t>
            </a:r>
            <a:r>
              <a:rPr lang="en-US" sz="2100" b="1" dirty="0" smtClean="0">
                <a:latin typeface="Cambria" pitchFamily="18" charset="0"/>
              </a:rPr>
              <a:t>discrete system </a:t>
            </a:r>
            <a:r>
              <a:rPr lang="en-US" sz="2100" b="1" dirty="0">
                <a:latin typeface="Cambria" pitchFamily="18" charset="0"/>
              </a:rPr>
              <a:t>is </a:t>
            </a:r>
          </a:p>
          <a:p>
            <a:pPr algn="l" rtl="0"/>
            <a:endParaRPr lang="en-US" sz="2100" dirty="0">
              <a:latin typeface="Cambria" pitchFamily="18" charset="0"/>
            </a:endParaRPr>
          </a:p>
          <a:p>
            <a:pPr algn="l" rtl="0"/>
            <a:endParaRPr lang="en-US" sz="2100" dirty="0" smtClean="0">
              <a:latin typeface="Cambria" pitchFamily="18" charset="0"/>
            </a:endParaRPr>
          </a:p>
          <a:p>
            <a:pPr algn="l" rtl="0"/>
            <a:endParaRPr lang="en-US" sz="2100" dirty="0" smtClean="0">
              <a:latin typeface="Cambria" pitchFamily="18" charset="0"/>
            </a:endParaRPr>
          </a:p>
          <a:p>
            <a:pPr algn="l" rtl="0"/>
            <a:endParaRPr lang="en-US" sz="2100" dirty="0" smtClean="0">
              <a:latin typeface="Cambria" pitchFamily="18" charset="0"/>
            </a:endParaRPr>
          </a:p>
          <a:p>
            <a:pPr algn="l" rtl="0"/>
            <a:endParaRPr lang="en-US" sz="2100" dirty="0">
              <a:latin typeface="Cambria" pitchFamily="18" charset="0"/>
            </a:endParaRPr>
          </a:p>
          <a:p>
            <a:pPr algn="l" rtl="0"/>
            <a:endParaRPr lang="en-US" sz="2100" dirty="0" smtClean="0">
              <a:latin typeface="Cambria" pitchFamily="18" charset="0"/>
            </a:endParaRPr>
          </a:p>
          <a:p>
            <a:pPr algn="l" rtl="0"/>
            <a:endParaRPr lang="en-US" sz="2100" dirty="0">
              <a:latin typeface="Cambri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11</a:t>
            </a:fld>
            <a:endParaRPr lang="ar-EG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0545823"/>
              </p:ext>
            </p:extLst>
          </p:nvPr>
        </p:nvGraphicFramePr>
        <p:xfrm>
          <a:off x="105102" y="1066800"/>
          <a:ext cx="5722938" cy="163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24" name="Equation" r:id="rId3" imgW="3911400" imgH="1117440" progId="Equation.3">
                  <p:embed/>
                </p:oleObj>
              </mc:Choice>
              <mc:Fallback>
                <p:oleObj name="Equation" r:id="rId3" imgW="3911400" imgH="1117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102" y="1066800"/>
                        <a:ext cx="5722938" cy="16335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2449225"/>
              </p:ext>
            </p:extLst>
          </p:nvPr>
        </p:nvGraphicFramePr>
        <p:xfrm>
          <a:off x="304800" y="3965320"/>
          <a:ext cx="5410200" cy="2206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25" name="Equation" r:id="rId5" imgW="4038480" imgH="1650960" progId="Equation.3">
                  <p:embed/>
                </p:oleObj>
              </mc:Choice>
              <mc:Fallback>
                <p:oleObj name="Equation" r:id="rId5" imgW="4038480" imgH="1650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965320"/>
                        <a:ext cx="5410200" cy="220688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5943600" y="735728"/>
            <a:ext cx="3059832" cy="5100645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-22860">
              <a:buFont typeface="Arial" pitchFamily="34" charset="0"/>
              <a:buNone/>
            </a:pPr>
            <a:r>
              <a:rPr lang="en-US" sz="16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s = </a:t>
            </a:r>
            <a:r>
              <a:rPr lang="en-US" sz="1600" b="1" dirty="0" err="1" smtClean="0">
                <a:latin typeface="Arial" pitchFamily="34" charset="0"/>
                <a:ea typeface="Verdana" pitchFamily="34" charset="0"/>
                <a:cs typeface="Arial" pitchFamily="34" charset="0"/>
              </a:rPr>
              <a:t>tf</a:t>
            </a:r>
            <a:r>
              <a:rPr lang="en-US" sz="16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('s') </a:t>
            </a:r>
          </a:p>
          <a:p>
            <a:pPr marL="0" indent="-22860">
              <a:buFont typeface="Arial" pitchFamily="34" charset="0"/>
              <a:buNone/>
            </a:pPr>
            <a:r>
              <a:rPr lang="en-US" sz="1600" b="1" dirty="0">
                <a:latin typeface="Arial" pitchFamily="34" charset="0"/>
                <a:ea typeface="Verdana" pitchFamily="34" charset="0"/>
                <a:cs typeface="Arial" pitchFamily="34" charset="0"/>
              </a:rPr>
              <a:t>t</a:t>
            </a:r>
            <a:r>
              <a:rPr lang="en-US" sz="16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 = 0:0.1:35;</a:t>
            </a:r>
          </a:p>
          <a:p>
            <a:pPr marL="0" indent="-22860">
              <a:buFont typeface="Arial" pitchFamily="34" charset="0"/>
              <a:buNone/>
            </a:pPr>
            <a:endParaRPr lang="en-US" sz="1600" b="1" dirty="0" smtClean="0">
              <a:solidFill>
                <a:srgbClr val="FF0000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pPr marL="0" indent="-22860">
              <a:buFont typeface="Arial" pitchFamily="34" charset="0"/>
              <a:buNone/>
            </a:pPr>
            <a:r>
              <a:rPr lang="en-US" sz="1600" b="1" dirty="0" smtClean="0">
                <a:solidFill>
                  <a:srgbClr val="FF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% The continuous system</a:t>
            </a:r>
          </a:p>
          <a:p>
            <a:pPr marL="0" indent="-22860">
              <a:buFont typeface="Arial" pitchFamily="34" charset="0"/>
              <a:buNone/>
            </a:pPr>
            <a:r>
              <a:rPr lang="en-US" sz="16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G = 1/(s^2+s);	</a:t>
            </a:r>
          </a:p>
          <a:p>
            <a:pPr marL="0" indent="-22860">
              <a:buFont typeface="Arial" pitchFamily="34" charset="0"/>
              <a:buNone/>
            </a:pPr>
            <a:r>
              <a:rPr lang="en-US" sz="1600" b="1" dirty="0" err="1" smtClean="0">
                <a:latin typeface="Arial" pitchFamily="34" charset="0"/>
                <a:ea typeface="Verdana" pitchFamily="34" charset="0"/>
                <a:cs typeface="Arial" pitchFamily="34" charset="0"/>
              </a:rPr>
              <a:t>Gcl</a:t>
            </a:r>
            <a:r>
              <a:rPr lang="en-US" sz="16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 = G/(1+G)</a:t>
            </a:r>
          </a:p>
          <a:p>
            <a:pPr marL="0" indent="-22860">
              <a:buFont typeface="Arial" pitchFamily="34" charset="0"/>
              <a:buNone/>
            </a:pPr>
            <a:r>
              <a:rPr lang="en-US" sz="1600" b="1" dirty="0">
                <a:latin typeface="Arial" pitchFamily="34" charset="0"/>
                <a:ea typeface="Verdana" pitchFamily="34" charset="0"/>
                <a:cs typeface="Arial" pitchFamily="34" charset="0"/>
              </a:rPr>
              <a:t>y</a:t>
            </a:r>
            <a:r>
              <a:rPr lang="en-US" sz="16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 = step(</a:t>
            </a:r>
            <a:r>
              <a:rPr lang="en-US" sz="1600" b="1" dirty="0" err="1" smtClean="0">
                <a:latin typeface="Arial" pitchFamily="34" charset="0"/>
                <a:ea typeface="Verdana" pitchFamily="34" charset="0"/>
                <a:cs typeface="Arial" pitchFamily="34" charset="0"/>
              </a:rPr>
              <a:t>Gcl,t</a:t>
            </a:r>
            <a:r>
              <a:rPr lang="en-US" sz="16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)</a:t>
            </a:r>
          </a:p>
          <a:p>
            <a:pPr marL="0" indent="-22860">
              <a:buFont typeface="Arial" pitchFamily="34" charset="0"/>
              <a:buNone/>
            </a:pPr>
            <a:r>
              <a:rPr lang="en-US" sz="16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plot(t,y,'LineWidth',2.5), </a:t>
            </a:r>
          </a:p>
          <a:p>
            <a:pPr marL="0" indent="-22860">
              <a:buFont typeface="Arial" pitchFamily="34" charset="0"/>
              <a:buNone/>
            </a:pPr>
            <a:r>
              <a:rPr lang="en-US" sz="16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hold on</a:t>
            </a:r>
          </a:p>
          <a:p>
            <a:pPr marL="0" indent="-22860">
              <a:buFont typeface="Arial" pitchFamily="34" charset="0"/>
              <a:buNone/>
            </a:pPr>
            <a:endParaRPr lang="en-US" sz="1600" b="1" dirty="0" smtClean="0">
              <a:solidFill>
                <a:srgbClr val="FF0000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pPr marL="0" indent="-22860">
              <a:buFont typeface="Arial" pitchFamily="34" charset="0"/>
              <a:buNone/>
            </a:pPr>
            <a:r>
              <a:rPr lang="en-US" sz="1600" b="1" dirty="0" smtClean="0">
                <a:solidFill>
                  <a:srgbClr val="FF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% The discrete system</a:t>
            </a:r>
          </a:p>
          <a:p>
            <a:pPr marL="0" indent="-22860">
              <a:buFont typeface="Arial" pitchFamily="34" charset="0"/>
              <a:buNone/>
            </a:pPr>
            <a:r>
              <a:rPr lang="en-US" sz="16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T = 1; </a:t>
            </a:r>
            <a:r>
              <a:rPr lang="en-US" sz="1600" b="1" dirty="0" smtClean="0">
                <a:solidFill>
                  <a:srgbClr val="FF000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% sampling interval </a:t>
            </a:r>
          </a:p>
          <a:p>
            <a:pPr marL="0" indent="-22860">
              <a:buFont typeface="Arial" pitchFamily="34" charset="0"/>
              <a:buNone/>
            </a:pPr>
            <a:r>
              <a:rPr lang="en-US" sz="1600" b="1" dirty="0" err="1" smtClean="0">
                <a:latin typeface="Arial" pitchFamily="34" charset="0"/>
                <a:ea typeface="Verdana" pitchFamily="34" charset="0"/>
                <a:cs typeface="Arial" pitchFamily="34" charset="0"/>
              </a:rPr>
              <a:t>Gd</a:t>
            </a:r>
            <a:r>
              <a:rPr lang="en-US" sz="16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 = c2d(G,T);	</a:t>
            </a:r>
          </a:p>
          <a:p>
            <a:pPr marL="0" indent="-22860">
              <a:buFont typeface="Arial" pitchFamily="34" charset="0"/>
              <a:buNone/>
            </a:pPr>
            <a:r>
              <a:rPr lang="en-US" sz="1600" b="1" dirty="0" err="1" smtClean="0">
                <a:latin typeface="Arial" pitchFamily="34" charset="0"/>
                <a:ea typeface="Verdana" pitchFamily="34" charset="0"/>
                <a:cs typeface="Arial" pitchFamily="34" charset="0"/>
              </a:rPr>
              <a:t>Gcld</a:t>
            </a:r>
            <a:r>
              <a:rPr lang="en-US" sz="16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 = </a:t>
            </a:r>
            <a:r>
              <a:rPr lang="en-US" sz="1600" b="1" dirty="0" err="1" smtClean="0">
                <a:latin typeface="Arial" pitchFamily="34" charset="0"/>
                <a:ea typeface="Verdana" pitchFamily="34" charset="0"/>
                <a:cs typeface="Arial" pitchFamily="34" charset="0"/>
              </a:rPr>
              <a:t>Gd</a:t>
            </a:r>
            <a:r>
              <a:rPr lang="en-US" sz="16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/(1+Gd);</a:t>
            </a:r>
          </a:p>
          <a:p>
            <a:pPr marL="0" indent="-22860">
              <a:buFont typeface="Arial" pitchFamily="34" charset="0"/>
              <a:buNone/>
            </a:pPr>
            <a:r>
              <a:rPr lang="en-US" sz="16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[y,t1] = step(</a:t>
            </a:r>
            <a:r>
              <a:rPr lang="en-US" sz="1600" b="1" dirty="0" err="1" smtClean="0">
                <a:latin typeface="Arial" pitchFamily="34" charset="0"/>
                <a:ea typeface="Verdana" pitchFamily="34" charset="0"/>
                <a:cs typeface="Arial" pitchFamily="34" charset="0"/>
              </a:rPr>
              <a:t>Gcld</a:t>
            </a:r>
            <a:r>
              <a:rPr lang="en-US" sz="16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)</a:t>
            </a:r>
          </a:p>
          <a:p>
            <a:pPr marL="0" indent="-22860">
              <a:buFont typeface="Arial" pitchFamily="34" charset="0"/>
              <a:buNone/>
            </a:pPr>
            <a:r>
              <a:rPr lang="en-US" sz="16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plot(t1,y,'*r','LineWidth',2.5)</a:t>
            </a:r>
          </a:p>
          <a:p>
            <a:pPr marL="0" indent="-22860">
              <a:buFont typeface="Arial" pitchFamily="34" charset="0"/>
              <a:buNone/>
            </a:pPr>
            <a:r>
              <a:rPr lang="pt-BR" sz="16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axis([0 20 0 1.5])</a:t>
            </a:r>
            <a:endParaRPr lang="pt-BR" sz="1600" b="1" dirty="0"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43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41132"/>
            <a:ext cx="8229600" cy="634082"/>
          </a:xfrm>
        </p:spPr>
        <p:txBody>
          <a:bodyPr>
            <a:noAutofit/>
          </a:bodyPr>
          <a:lstStyle/>
          <a:p>
            <a:r>
              <a:rPr lang="en-US" sz="4400" b="1" dirty="0" smtClean="0"/>
              <a:t>Sample period selection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098" y="1325002"/>
            <a:ext cx="8367464" cy="5040560"/>
          </a:xfrm>
        </p:spPr>
        <p:txBody>
          <a:bodyPr>
            <a:noAutofit/>
          </a:bodyPr>
          <a:lstStyle/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300" dirty="0">
                <a:ea typeface="+mn-ea"/>
                <a:cs typeface="+mn-cs"/>
              </a:rPr>
              <a:t>Large sampling interval has destabilizing effects on the system as the controller has no information about what is going on for the process output between samples. 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300" dirty="0">
                <a:ea typeface="+mn-ea"/>
                <a:cs typeface="+mn-cs"/>
              </a:rPr>
              <a:t>In practice, a sampling interval of 1 second is </a:t>
            </a:r>
            <a:r>
              <a:rPr lang="en-US" sz="2300" dirty="0" smtClean="0">
                <a:ea typeface="+mn-ea"/>
                <a:cs typeface="+mn-cs"/>
              </a:rPr>
              <a:t>short </a:t>
            </a:r>
            <a:r>
              <a:rPr lang="en-US" sz="2300" dirty="0">
                <a:ea typeface="+mn-ea"/>
                <a:cs typeface="+mn-cs"/>
              </a:rPr>
              <a:t>enough for e.g. pressure, temperature and ﬂow control.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300" dirty="0">
                <a:ea typeface="+mn-ea"/>
                <a:cs typeface="+mn-cs"/>
              </a:rPr>
              <a:t>Faster electromechanical systems (e.g. motors) require much shorter sampling </a:t>
            </a:r>
            <a:r>
              <a:rPr lang="en-US" sz="2300" dirty="0" smtClean="0">
                <a:ea typeface="+mn-ea"/>
                <a:cs typeface="+mn-cs"/>
              </a:rPr>
              <a:t>intervals in </a:t>
            </a:r>
            <a:r>
              <a:rPr lang="en-US" sz="2300" dirty="0">
                <a:ea typeface="+mn-ea"/>
                <a:cs typeface="+mn-cs"/>
              </a:rPr>
              <a:t>the order </a:t>
            </a:r>
            <a:r>
              <a:rPr lang="en-US" sz="2300" dirty="0" smtClean="0">
                <a:ea typeface="+mn-ea"/>
                <a:cs typeface="+mn-cs"/>
              </a:rPr>
              <a:t>of milliseconds</a:t>
            </a:r>
            <a:r>
              <a:rPr lang="en-US" sz="2300" dirty="0">
                <a:ea typeface="+mn-ea"/>
                <a:cs typeface="+mn-cs"/>
              </a:rPr>
              <a:t>.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300" dirty="0">
                <a:ea typeface="+mn-ea"/>
                <a:cs typeface="+mn-cs"/>
              </a:rPr>
              <a:t>Some empirical rules for selecting sampling interval:</a:t>
            </a:r>
          </a:p>
          <a:p>
            <a:pPr marL="742950" lvl="2" indent="-34290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300" dirty="0" smtClean="0"/>
              <a:t>If the plant has dominant time constant </a:t>
            </a:r>
            <a:r>
              <a:rPr lang="el-GR" sz="2600" b="1" dirty="0" smtClean="0"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sz="2300" dirty="0" smtClean="0"/>
              <a:t>, then choose sampling interval T  &lt; </a:t>
            </a:r>
            <a:r>
              <a:rPr lang="el-GR" sz="2400" b="1">
                <a:latin typeface="Times New Roman" pitchFamily="18" charset="0"/>
                <a:cs typeface="Times New Roman" pitchFamily="18" charset="0"/>
              </a:rPr>
              <a:t>τ </a:t>
            </a:r>
            <a:r>
              <a:rPr lang="en-US" sz="2300" smtClean="0"/>
              <a:t>/</a:t>
            </a:r>
            <a:r>
              <a:rPr lang="en-US" sz="2300" dirty="0" smtClean="0"/>
              <a:t>10.</a:t>
            </a:r>
          </a:p>
          <a:p>
            <a:pPr marL="742950" lvl="2" indent="-34290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300" dirty="0" smtClean="0"/>
              <a:t>The </a:t>
            </a:r>
            <a:r>
              <a:rPr lang="en-US" sz="2300" dirty="0"/>
              <a:t>sampling frequency should be 6-20 times larger than the bandwidth of the plant.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12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2276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618" y="452006"/>
            <a:ext cx="7620000" cy="782960"/>
          </a:xfrm>
        </p:spPr>
        <p:txBody>
          <a:bodyPr/>
          <a:lstStyle/>
          <a:p>
            <a:pPr algn="l"/>
            <a:r>
              <a:rPr lang="en-US" sz="4000" dirty="0" smtClean="0"/>
              <a:t>Example 1</a:t>
            </a:r>
            <a:endParaRPr lang="ar-E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664" y="1358052"/>
            <a:ext cx="8258170" cy="5042748"/>
          </a:xfrm>
        </p:spPr>
        <p:txBody>
          <a:bodyPr>
            <a:noAutofit/>
          </a:bodyPr>
          <a:lstStyle/>
          <a:p>
            <a:r>
              <a:rPr lang="en-US" dirty="0"/>
              <a:t>Derive an expression for the transfer function of the following </a:t>
            </a:r>
            <a:r>
              <a:rPr lang="en-US" b="1" dirty="0"/>
              <a:t>discrete-time</a:t>
            </a:r>
            <a:r>
              <a:rPr lang="en-US" dirty="0"/>
              <a:t> system.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Where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</a:t>
            </a:fld>
            <a:endParaRPr lang="ar-EG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5834" y="2514600"/>
            <a:ext cx="684143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3400697"/>
              </p:ext>
            </p:extLst>
          </p:nvPr>
        </p:nvGraphicFramePr>
        <p:xfrm>
          <a:off x="3050034" y="4800600"/>
          <a:ext cx="3484562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7" name="Equation" r:id="rId4" imgW="1663560" imgH="393480" progId="Equation.3">
                  <p:embed/>
                </p:oleObj>
              </mc:Choice>
              <mc:Fallback>
                <p:oleObj name="Equation" r:id="rId4" imgW="166356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0034" y="4800600"/>
                        <a:ext cx="3484562" cy="8255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596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53204"/>
            <a:ext cx="8229600" cy="4800600"/>
          </a:xfrm>
        </p:spPr>
        <p:txBody>
          <a:bodyPr>
            <a:noAutofit/>
          </a:bodyPr>
          <a:lstStyle/>
          <a:p>
            <a:r>
              <a:rPr lang="en-US" dirty="0"/>
              <a:t>The </a:t>
            </a:r>
            <a:r>
              <a:rPr lang="en-US" dirty="0" smtClean="0"/>
              <a:t>output of the system can be found as: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Where </a:t>
            </a:r>
          </a:p>
          <a:p>
            <a:endParaRPr lang="en-US" dirty="0"/>
          </a:p>
          <a:p>
            <a:r>
              <a:rPr lang="en-US" dirty="0" smtClean="0"/>
              <a:t>Hence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3</a:t>
            </a:fld>
            <a:endParaRPr lang="ar-EG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0546185"/>
              </p:ext>
            </p:extLst>
          </p:nvPr>
        </p:nvGraphicFramePr>
        <p:xfrm>
          <a:off x="2514600" y="3048000"/>
          <a:ext cx="5186362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29" name="Equation" r:id="rId3" imgW="2476440" imgH="393480" progId="Equation.3">
                  <p:embed/>
                </p:oleObj>
              </mc:Choice>
              <mc:Fallback>
                <p:oleObj name="Equation" r:id="rId3" imgW="24764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048000"/>
                        <a:ext cx="5186362" cy="8255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965657"/>
              </p:ext>
            </p:extLst>
          </p:nvPr>
        </p:nvGraphicFramePr>
        <p:xfrm>
          <a:off x="2971800" y="4876800"/>
          <a:ext cx="3670300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30" name="Equation" r:id="rId5" imgW="1752480" imgH="444240" progId="Equation.3">
                  <p:embed/>
                </p:oleObj>
              </mc:Choice>
              <mc:Fallback>
                <p:oleObj name="Equation" r:id="rId5" imgW="175248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876800"/>
                        <a:ext cx="3670300" cy="9334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92618" y="452006"/>
            <a:ext cx="8217982" cy="782960"/>
          </a:xfrm>
        </p:spPr>
        <p:txBody>
          <a:bodyPr/>
          <a:lstStyle/>
          <a:p>
            <a:pPr algn="l"/>
            <a:r>
              <a:rPr lang="en-US" sz="4000" dirty="0" smtClean="0"/>
              <a:t>Solution </a:t>
            </a:r>
            <a:endParaRPr lang="ar-EG" sz="40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5736381"/>
              </p:ext>
            </p:extLst>
          </p:nvPr>
        </p:nvGraphicFramePr>
        <p:xfrm>
          <a:off x="2667000" y="2057400"/>
          <a:ext cx="3916675" cy="5759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31" name="Equation" r:id="rId7" imgW="1473120" imgH="215640" progId="Equation.3">
                  <p:embed/>
                </p:oleObj>
              </mc:Choice>
              <mc:Fallback>
                <p:oleObj name="Equation" r:id="rId7" imgW="147312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057400"/>
                        <a:ext cx="3916675" cy="57598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974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44642"/>
            <a:ext cx="8229600" cy="706090"/>
          </a:xfrm>
        </p:spPr>
        <p:txBody>
          <a:bodyPr>
            <a:normAutofit/>
          </a:bodyPr>
          <a:lstStyle/>
          <a:p>
            <a:r>
              <a:rPr lang="en-US" sz="3600" b="1" dirty="0"/>
              <a:t>Example </a:t>
            </a:r>
            <a:r>
              <a:rPr lang="en-US" sz="3600" b="1" dirty="0" smtClean="0"/>
              <a:t>2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034" y="1355834"/>
            <a:ext cx="8229600" cy="5001419"/>
          </a:xfrm>
        </p:spPr>
        <p:txBody>
          <a:bodyPr>
            <a:normAutofit/>
          </a:bodyPr>
          <a:lstStyle/>
          <a:p>
            <a:pPr marL="109728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dirty="0" smtClean="0"/>
              <a:t>Calculate </a:t>
            </a:r>
            <a:r>
              <a:rPr lang="en-US" dirty="0"/>
              <a:t>the response of the </a:t>
            </a:r>
            <a:r>
              <a:rPr lang="en-US" dirty="0" smtClean="0"/>
              <a:t>following system  to </a:t>
            </a:r>
            <a:r>
              <a:rPr lang="en-US" sz="2800" dirty="0" smtClean="0">
                <a:solidFill>
                  <a:schemeClr val="tx1"/>
                </a:solidFill>
              </a:rPr>
              <a:t>a </a:t>
            </a:r>
            <a:r>
              <a:rPr lang="en-US" sz="2800" dirty="0">
                <a:solidFill>
                  <a:schemeClr val="tx1"/>
                </a:solidFill>
              </a:rPr>
              <a:t>unit </a:t>
            </a:r>
            <a:r>
              <a:rPr lang="en-US" sz="2800" dirty="0" smtClean="0">
                <a:solidFill>
                  <a:schemeClr val="tx1"/>
                </a:solidFill>
              </a:rPr>
              <a:t>step, </a:t>
            </a:r>
            <a:r>
              <a:rPr lang="en-US" sz="2800" dirty="0" smtClean="0"/>
              <a:t>Assuming </a:t>
            </a:r>
            <a:r>
              <a:rPr lang="en-US" sz="2800" dirty="0"/>
              <a:t>a sampling period of </a:t>
            </a:r>
            <a:r>
              <a:rPr lang="en-US" sz="2800" i="1" dirty="0"/>
              <a:t>T </a:t>
            </a:r>
            <a:r>
              <a:rPr lang="en-US" sz="2800" dirty="0"/>
              <a:t>= </a:t>
            </a:r>
            <a:r>
              <a:rPr lang="en-US" sz="2800" dirty="0" smtClean="0"/>
              <a:t>1.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973836" lvl="1" indent="-571500" algn="l" rtl="0">
              <a:spcBef>
                <a:spcPts val="1200"/>
              </a:spcBef>
              <a:spcAft>
                <a:spcPts val="1200"/>
              </a:spcAft>
              <a:buAutoNum type="romanLcParenBoth"/>
            </a:pPr>
            <a:endParaRPr lang="en-US" sz="2800" dirty="0"/>
          </a:p>
          <a:p>
            <a:pPr marL="109728" indent="0">
              <a:spcBef>
                <a:spcPts val="1200"/>
              </a:spcBef>
              <a:spcAft>
                <a:spcPts val="1200"/>
              </a:spcAft>
              <a:buNone/>
            </a:pPr>
            <a:endParaRPr lang="en-US" b="1" dirty="0">
              <a:latin typeface="Cambria" pitchFamily="18" charset="0"/>
            </a:endParaRPr>
          </a:p>
          <a:p>
            <a:pPr marL="973836" lvl="1" indent="-571500" algn="l" rtl="0">
              <a:spcBef>
                <a:spcPts val="1200"/>
              </a:spcBef>
              <a:spcAft>
                <a:spcPts val="1200"/>
              </a:spcAft>
              <a:buAutoNum type="romanLcParenBoth"/>
            </a:pPr>
            <a:endParaRPr lang="ar-EG" sz="2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4</a:t>
            </a:fld>
            <a:endParaRPr lang="ar-EG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3581400"/>
            <a:ext cx="6465291" cy="1337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95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Solution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there </a:t>
            </a:r>
            <a:r>
              <a:rPr lang="en-US" dirty="0"/>
              <a:t>is no sampler between </a:t>
            </a:r>
            <a:r>
              <a:rPr lang="en-US" dirty="0" smtClean="0"/>
              <a:t>G</a:t>
            </a:r>
            <a:r>
              <a:rPr lang="en-US" baseline="-25000" dirty="0" smtClean="0"/>
              <a:t>1</a:t>
            </a:r>
            <a:r>
              <a:rPr lang="en-US" dirty="0" smtClean="0"/>
              <a:t> (the ZOH) </a:t>
            </a:r>
            <a:r>
              <a:rPr lang="en-US" dirty="0"/>
              <a:t>and </a:t>
            </a:r>
            <a:r>
              <a:rPr lang="en-US" dirty="0" smtClean="0"/>
              <a:t>G</a:t>
            </a:r>
            <a:r>
              <a:rPr lang="en-US" baseline="-25000" dirty="0" smtClean="0"/>
              <a:t>2</a:t>
            </a:r>
            <a:r>
              <a:rPr lang="en-US" dirty="0" smtClean="0"/>
              <a:t>, the output is obtained as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Where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3199748"/>
              </p:ext>
            </p:extLst>
          </p:nvPr>
        </p:nvGraphicFramePr>
        <p:xfrm>
          <a:off x="1752600" y="3902075"/>
          <a:ext cx="5991225" cy="189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8" name="Equation" r:id="rId3" imgW="2806560" imgH="888840" progId="Equation.3">
                  <p:embed/>
                </p:oleObj>
              </mc:Choice>
              <mc:Fallback>
                <p:oleObj name="Equation" r:id="rId3" imgW="2806560" imgH="8888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902075"/>
                        <a:ext cx="5991225" cy="18938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4906166"/>
              </p:ext>
            </p:extLst>
          </p:nvPr>
        </p:nvGraphicFramePr>
        <p:xfrm>
          <a:off x="2819400" y="2743200"/>
          <a:ext cx="36099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9" name="Equation" r:id="rId5" imgW="1282680" imgH="215640" progId="Equation.3">
                  <p:embed/>
                </p:oleObj>
              </mc:Choice>
              <mc:Fallback>
                <p:oleObj name="Equation" r:id="rId5" imgW="1282680" imgH="215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743200"/>
                        <a:ext cx="3609975" cy="6096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770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234" y="1341726"/>
            <a:ext cx="8071048" cy="791874"/>
          </a:xfrm>
        </p:spPr>
        <p:txBody>
          <a:bodyPr>
            <a:normAutofit/>
          </a:bodyPr>
          <a:lstStyle/>
          <a:p>
            <a:r>
              <a:rPr lang="en-US" sz="2600" dirty="0" smtClean="0"/>
              <a:t>For </a:t>
            </a:r>
            <a:r>
              <a:rPr lang="en-US" sz="2600" dirty="0"/>
              <a:t>a unit step input, the </a:t>
            </a:r>
            <a:r>
              <a:rPr lang="en-US" sz="2600" dirty="0" smtClean="0"/>
              <a:t>output </a:t>
            </a:r>
            <a:r>
              <a:rPr lang="en-US" sz="2600" dirty="0"/>
              <a:t>is given by</a:t>
            </a:r>
          </a:p>
          <a:p>
            <a:endParaRPr lang="en-US" sz="2600" dirty="0" smtClean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600" dirty="0"/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sz="2600" dirty="0"/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sz="2600" dirty="0" smtClean="0"/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ar-EG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6</a:t>
            </a:fld>
            <a:endParaRPr lang="ar-EG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9257966"/>
              </p:ext>
            </p:extLst>
          </p:nvPr>
        </p:nvGraphicFramePr>
        <p:xfrm>
          <a:off x="1629650" y="1981200"/>
          <a:ext cx="6093538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3" name="Equation" r:id="rId3" imgW="3162240" imgH="685800" progId="Equation.3">
                  <p:embed/>
                </p:oleObj>
              </mc:Choice>
              <mc:Fallback>
                <p:oleObj name="Equation" r:id="rId3" imgW="316224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9650" y="1981200"/>
                        <a:ext cx="6093538" cy="13208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>
          <a:xfrm>
            <a:off x="6172200" y="3579912"/>
            <a:ext cx="2895600" cy="205888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s =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tf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('s');</a:t>
            </a:r>
          </a:p>
          <a:p>
            <a:pPr marL="114300" indent="0"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G = 1/(s+1);</a:t>
            </a:r>
          </a:p>
          <a:p>
            <a:pPr marL="114300" indent="0">
              <a:buNone/>
            </a:pPr>
            <a:r>
              <a:rPr lang="en-US" sz="1800" dirty="0" err="1">
                <a:latin typeface="Consolas" pitchFamily="49" charset="0"/>
                <a:cs typeface="Consolas" pitchFamily="49" charset="0"/>
              </a:rPr>
              <a:t>Gd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= c2d(G,1,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’zoh’);  </a:t>
            </a:r>
            <a:endParaRPr lang="en-US" sz="1800" b="1" dirty="0">
              <a:latin typeface="Consolas" pitchFamily="49" charset="0"/>
              <a:cs typeface="Consolas" pitchFamily="49" charset="0"/>
            </a:endParaRPr>
          </a:p>
          <a:p>
            <a:pPr marL="114300" indent="0"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t = 0:1:10;</a:t>
            </a:r>
          </a:p>
          <a:p>
            <a:pPr marL="114300" indent="0"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y = step(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Gd,t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 marL="114300" indent="0"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plot(t,y,'o',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t,y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)</a:t>
            </a:r>
            <a:endParaRPr lang="en-US" sz="1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81000" y="3551526"/>
            <a:ext cx="5867400" cy="2773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–"/>
              <a:defRPr kumimoji="1"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Y= {0, 0.6321, 0.8647, 0.9502, 0.9817, 0.9933, …}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The following </a:t>
            </a:r>
            <a:r>
              <a:rPr lang="en-US" dirty="0" err="1" smtClean="0"/>
              <a:t>Matlab</a:t>
            </a:r>
            <a:r>
              <a:rPr lang="en-US" dirty="0" smtClean="0"/>
              <a:t> code can be used to solve this example. </a:t>
            </a:r>
          </a:p>
        </p:txBody>
      </p:sp>
    </p:spTree>
    <p:extLst>
      <p:ext uri="{BB962C8B-B14F-4D97-AF65-F5344CB8AC3E}">
        <p14:creationId xmlns:p14="http://schemas.microsoft.com/office/powerpoint/2010/main" val="148872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49564" y="373286"/>
            <a:ext cx="7620000" cy="922114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MATLAB command </a:t>
            </a:r>
            <a:r>
              <a:rPr lang="en-US" sz="4000" b="1" dirty="0" err="1" smtClean="0">
                <a:solidFill>
                  <a:srgbClr val="FF0000"/>
                </a:solidFill>
              </a:rPr>
              <a:t>dlsim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464" y="1340768"/>
            <a:ext cx="8568952" cy="5256584"/>
          </a:xfrm>
        </p:spPr>
        <p:txBody>
          <a:bodyPr>
            <a:noAutofit/>
          </a:bodyPr>
          <a:lstStyle/>
          <a:p>
            <a:pPr marL="457200"/>
            <a:r>
              <a:rPr lang="en-US" sz="2400" dirty="0" smtClean="0"/>
              <a:t>The command </a:t>
            </a:r>
            <a:r>
              <a:rPr lang="en-US" sz="2400" b="1" dirty="0" err="1" smtClean="0"/>
              <a:t>dlsim</a:t>
            </a:r>
            <a:r>
              <a:rPr lang="en-US" sz="2400" dirty="0" smtClean="0"/>
              <a:t> can be used to simulate the response of discrete systems to different kinds of input signals. </a:t>
            </a:r>
          </a:p>
          <a:p>
            <a:pPr marL="457200"/>
            <a:r>
              <a:rPr lang="en-US" sz="2400" dirty="0" smtClean="0"/>
              <a:t>For example, to find the step response of the following system:</a:t>
            </a:r>
          </a:p>
          <a:p>
            <a:pPr marL="457200"/>
            <a:endParaRPr lang="en-US" sz="2400" dirty="0"/>
          </a:p>
          <a:p>
            <a:pPr marL="457200"/>
            <a:endParaRPr lang="en-US" sz="2400" dirty="0" smtClean="0"/>
          </a:p>
          <a:p>
            <a:pPr marL="457200"/>
            <a:endParaRPr lang="en-US" sz="2400" dirty="0" smtClean="0"/>
          </a:p>
          <a:p>
            <a:pPr marL="114300" indent="0">
              <a:buNone/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u = ones(size(0:10));    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% input is step</a:t>
            </a:r>
            <a:endParaRPr lang="en-US" sz="1700" dirty="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  <a:p>
            <a:pPr marL="114300" indent="0">
              <a:buNone/>
            </a:pPr>
            <a:r>
              <a:rPr lang="en-US" sz="1700" dirty="0" err="1">
                <a:latin typeface="Consolas" pitchFamily="49" charset="0"/>
                <a:cs typeface="Consolas" pitchFamily="49" charset="0"/>
              </a:rPr>
              <a:t>num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= [0  0.1813]; 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7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% Numerator coefficients of z</a:t>
            </a:r>
          </a:p>
          <a:p>
            <a:pPr marL="114300" indent="0">
              <a:buNone/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den = [1  -0.8187]; 	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% Denominator coefficients of z</a:t>
            </a:r>
          </a:p>
          <a:p>
            <a:pPr marL="114300" indent="0">
              <a:buNone/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y =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dlsim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num,den,u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); </a:t>
            </a:r>
          </a:p>
          <a:p>
            <a:pPr marL="114300" indent="0">
              <a:buNone/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plot(0:10,y,’o’,0:10,y);   </a:t>
            </a:r>
            <a:r>
              <a:rPr lang="en-US" sz="17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% </a:t>
            </a:r>
            <a:r>
              <a:rPr lang="en-US" sz="17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Plot samples as "o" connected by lines</a:t>
            </a:r>
          </a:p>
          <a:p>
            <a:pPr marL="457200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7</a:t>
            </a:fld>
            <a:endParaRPr lang="ar-EG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2216237"/>
              </p:ext>
            </p:extLst>
          </p:nvPr>
        </p:nvGraphicFramePr>
        <p:xfrm>
          <a:off x="2819400" y="3276600"/>
          <a:ext cx="3250202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3" name="Equation" r:id="rId3" imgW="1777680" imgH="393480" progId="Equation.3">
                  <p:embed/>
                </p:oleObj>
              </mc:Choice>
              <mc:Fallback>
                <p:oleObj name="Equation" r:id="rId3" imgW="17776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276600"/>
                        <a:ext cx="3250202" cy="72008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054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004" y="616650"/>
            <a:ext cx="8229600" cy="634082"/>
          </a:xfrm>
        </p:spPr>
        <p:txBody>
          <a:bodyPr>
            <a:noAutofit/>
          </a:bodyPr>
          <a:lstStyle/>
          <a:p>
            <a:pPr algn="l"/>
            <a:r>
              <a:rPr lang="en-US" b="1" dirty="0"/>
              <a:t>Example 3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398" y="1341437"/>
            <a:ext cx="8484065" cy="4525963"/>
          </a:xfrm>
        </p:spPr>
        <p:txBody>
          <a:bodyPr>
            <a:normAutofit/>
          </a:bodyPr>
          <a:lstStyle/>
          <a:p>
            <a:pPr marL="109728" indent="0" algn="l" rtl="0">
              <a:buNone/>
            </a:pPr>
            <a:r>
              <a:rPr lang="en-US" sz="2400" dirty="0" smtClean="0"/>
              <a:t>Derive the </a:t>
            </a:r>
            <a:r>
              <a:rPr lang="en-US" sz="2400" dirty="0"/>
              <a:t>transfer function of </a:t>
            </a:r>
            <a:r>
              <a:rPr lang="en-US" sz="2400" dirty="0" smtClean="0"/>
              <a:t>the following closed-loop </a:t>
            </a:r>
            <a:r>
              <a:rPr lang="en-US" sz="2400" dirty="0"/>
              <a:t>sampled data </a:t>
            </a:r>
            <a:r>
              <a:rPr lang="en-US" sz="2400" dirty="0" smtClean="0"/>
              <a:t>control system</a:t>
            </a:r>
            <a:r>
              <a:rPr lang="en-US" sz="2400" dirty="0"/>
              <a:t>.</a:t>
            </a:r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8</a:t>
            </a:fld>
            <a:endParaRPr lang="ar-EG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286000"/>
            <a:ext cx="7005657" cy="1847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4162041"/>
            <a:ext cx="5252545" cy="1999458"/>
          </a:xfrm>
          <a:prstGeom prst="rect">
            <a:avLst/>
          </a:prstGeom>
          <a:solidFill>
            <a:schemeClr val="accent1"/>
          </a:solidFill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3552103"/>
              </p:ext>
            </p:extLst>
          </p:nvPr>
        </p:nvGraphicFramePr>
        <p:xfrm>
          <a:off x="304800" y="4729970"/>
          <a:ext cx="303847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81" name="Equation" r:id="rId5" imgW="1473120" imgH="419040" progId="Equation.3">
                  <p:embed/>
                </p:oleObj>
              </mc:Choice>
              <mc:Fallback>
                <p:oleObj name="Equation" r:id="rId5" imgW="14731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729970"/>
                        <a:ext cx="3038475" cy="8636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2876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828" y="517634"/>
            <a:ext cx="7848872" cy="720080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4000" b="1" dirty="0" smtClean="0"/>
              <a:t>Effect of </a:t>
            </a:r>
            <a:r>
              <a:rPr lang="en-US" sz="4000" b="1" dirty="0"/>
              <a:t>sampling interval</a:t>
            </a:r>
            <a:endParaRPr lang="ar-EG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848" y="1393308"/>
            <a:ext cx="8320752" cy="5236092"/>
          </a:xfrm>
        </p:spPr>
        <p:txBody>
          <a:bodyPr>
            <a:normAutofit/>
          </a:bodyPr>
          <a:lstStyle/>
          <a:p>
            <a:pPr marL="457200">
              <a:spcAft>
                <a:spcPts val="600"/>
              </a:spcAft>
            </a:pPr>
            <a:r>
              <a:rPr lang="en-US" dirty="0" smtClean="0"/>
              <a:t>Consider the following </a:t>
            </a:r>
            <a:r>
              <a:rPr lang="en-US" dirty="0" smtClean="0">
                <a:solidFill>
                  <a:srgbClr val="FF0000"/>
                </a:solidFill>
              </a:rPr>
              <a:t>continuous-time system</a:t>
            </a:r>
            <a:r>
              <a:rPr lang="en-US" dirty="0" smtClean="0"/>
              <a:t>. </a:t>
            </a:r>
          </a:p>
          <a:p>
            <a:pPr marL="457200">
              <a:spcAft>
                <a:spcPts val="600"/>
              </a:spcAft>
            </a:pPr>
            <a:r>
              <a:rPr lang="en-US" dirty="0" smtClean="0"/>
              <a:t>Let </a:t>
            </a:r>
            <a:r>
              <a:rPr lang="en-US" dirty="0"/>
              <a:t>us add a sampler (A/D converter) and a </a:t>
            </a:r>
            <a:r>
              <a:rPr lang="en-US" dirty="0" smtClean="0"/>
              <a:t>ZOH (</a:t>
            </a:r>
            <a:r>
              <a:rPr lang="en-US" dirty="0"/>
              <a:t>D/A converter)  to </a:t>
            </a:r>
            <a:r>
              <a:rPr lang="en-US" dirty="0" smtClean="0"/>
              <a:t>this system </a:t>
            </a:r>
            <a:r>
              <a:rPr lang="en-US" dirty="0"/>
              <a:t>to form an </a:t>
            </a:r>
            <a:r>
              <a:rPr lang="en-US" dirty="0" smtClean="0"/>
              <a:t>discrete-time </a:t>
            </a:r>
            <a:r>
              <a:rPr lang="en-US" dirty="0"/>
              <a:t>system.</a:t>
            </a:r>
          </a:p>
          <a:p>
            <a:pPr marL="457200">
              <a:spcAft>
                <a:spcPts val="600"/>
              </a:spcAft>
            </a:pPr>
            <a:r>
              <a:rPr lang="en-US" dirty="0" smtClean="0"/>
              <a:t>Let us compare step </a:t>
            </a:r>
            <a:r>
              <a:rPr lang="en-US" dirty="0"/>
              <a:t>responses of both </a:t>
            </a:r>
            <a:r>
              <a:rPr lang="en-US" dirty="0" smtClean="0"/>
              <a:t>systems.</a:t>
            </a:r>
            <a:endParaRPr lang="ar-EG" dirty="0"/>
          </a:p>
          <a:p>
            <a:pPr>
              <a:spcAft>
                <a:spcPts val="600"/>
              </a:spcAft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9</a:t>
            </a:fld>
            <a:endParaRPr lang="ar-EG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7970" y="4343400"/>
            <a:ext cx="4267200" cy="1368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10" y="4519176"/>
            <a:ext cx="4114800" cy="1172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521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llingsCNwIT">
  <a:themeElements>
    <a:clrScheme name="StallingsCNw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StallingsCNwIT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chemeClr val="tx1"/>
          </a:solidFill>
          <a:round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noFill/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allingsCNw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llingsCNw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llingsCNw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Settings\pullina\Application Data\Microsoft\Templates\StallingsCNwIT.pot</Template>
  <TotalTime>19292</TotalTime>
  <Words>471</Words>
  <Application>Microsoft Office PowerPoint</Application>
  <PresentationFormat>On-screen Show (4:3)</PresentationFormat>
  <Paragraphs>114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StallingsCNwIT</vt:lpstr>
      <vt:lpstr>Equation</vt:lpstr>
      <vt:lpstr>Block Diagrams of Discrete Systems </vt:lpstr>
      <vt:lpstr>Example 1</vt:lpstr>
      <vt:lpstr>Solution </vt:lpstr>
      <vt:lpstr>Example 2</vt:lpstr>
      <vt:lpstr>Solution </vt:lpstr>
      <vt:lpstr>PowerPoint Presentation</vt:lpstr>
      <vt:lpstr>MATLAB command dlsim</vt:lpstr>
      <vt:lpstr>Example 3</vt:lpstr>
      <vt:lpstr>Effect of sampling interval</vt:lpstr>
      <vt:lpstr>PowerPoint Presentation</vt:lpstr>
      <vt:lpstr>PowerPoint Presentation</vt:lpstr>
      <vt:lpstr>Sample period selection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11&amp;12 Routing</dc:title>
  <dc:creator>DELL</dc:creator>
  <cp:lastModifiedBy>Ahmed</cp:lastModifiedBy>
  <cp:revision>1596</cp:revision>
  <cp:lastPrinted>1601-01-01T00:00:00Z</cp:lastPrinted>
  <dcterms:created xsi:type="dcterms:W3CDTF">2001-08-26T16:57:20Z</dcterms:created>
  <dcterms:modified xsi:type="dcterms:W3CDTF">2019-10-19T15:36:34Z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