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329" r:id="rId3"/>
    <p:sldId id="298" r:id="rId4"/>
    <p:sldId id="321" r:id="rId5"/>
    <p:sldId id="314" r:id="rId6"/>
    <p:sldId id="257" r:id="rId7"/>
    <p:sldId id="260" r:id="rId8"/>
    <p:sldId id="324" r:id="rId9"/>
    <p:sldId id="325" r:id="rId10"/>
    <p:sldId id="306" r:id="rId11"/>
    <p:sldId id="271" r:id="rId12"/>
    <p:sldId id="276" r:id="rId13"/>
    <p:sldId id="330" r:id="rId14"/>
    <p:sldId id="278" r:id="rId15"/>
    <p:sldId id="282" r:id="rId16"/>
    <p:sldId id="283" r:id="rId17"/>
    <p:sldId id="284" r:id="rId18"/>
    <p:sldId id="285" r:id="rId19"/>
    <p:sldId id="287" r:id="rId20"/>
    <p:sldId id="328" r:id="rId21"/>
    <p:sldId id="29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387" autoAdjust="0"/>
  </p:normalViewPr>
  <p:slideViewPr>
    <p:cSldViewPr>
      <p:cViewPr>
        <p:scale>
          <a:sx n="70" d="100"/>
          <a:sy n="70" d="100"/>
        </p:scale>
        <p:origin x="-114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31C45-B688-4E8F-8C1C-5FD758F66A0B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2A36A-A5FC-4473-BF4B-AB116C860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85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5994C-7F30-4EC3-B8B4-448D20EA98F9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0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FF72-5CA1-4B93-AA2E-BECA91E74B0D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3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D2CDA-A7DF-4D7D-9429-2F51FB899E23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7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9768-D025-4B46-A646-FB4CE3B76FAF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2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2CBB6-0466-4F2B-905D-04413303F6B6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6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CD6-2F07-42B1-BF47-879FF1686AA8}" type="datetime1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6260-6F6C-427D-9AA5-8FAFF7861AE6}" type="datetime1">
              <a:rPr lang="en-US" smtClean="0"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1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4F03B-3DE4-48FE-B0D4-D142E4BEF9C1}" type="datetime1">
              <a:rPr lang="en-US" smtClean="0"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8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60BA4-21E4-4B4E-B9DC-3A7B24247840}" type="datetime1">
              <a:rPr lang="en-US" smtClean="0"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7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D0E6-EC85-4664-9226-3833F9C5D04D}" type="datetime1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1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E245E-A370-4ABE-A3D8-1D0167C0ADEF}" type="datetime1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5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BD42-6EEB-43FE-963C-4175D8581210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6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5577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(5)</a:t>
            </a:r>
            <a:br>
              <a:rPr lang="en-US" sz="5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Serial Interfaces</a:t>
            </a:r>
            <a:endParaRPr lang="en-US" sz="5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1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pPr algn="l"/>
            <a:r>
              <a:rPr lang="en-US" b="1" dirty="0" smtClean="0"/>
              <a:t>Example 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Assume that the bit rate is 9600 bit/sec (bps).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many bytes can be sent in one second if there is one start and one stop bits?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Answer: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Interval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one bit = 1/9600 = 104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sec.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each 8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(one byte) of data,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transmit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additional 1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start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+ 1 stop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bit. This is a total of 10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bits.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Hence,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can send 9600/10 = 960 Byte/sec.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8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1335744"/>
            <a:ext cx="6172200" cy="32932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+mj-lt"/>
                <a:cs typeface="+mj-cs"/>
              </a:rPr>
              <a:t>int</a:t>
            </a:r>
            <a:r>
              <a:rPr lang="en-US" sz="1600" dirty="0" smtClean="0">
                <a:latin typeface="+mj-lt"/>
                <a:cs typeface="+mj-cs"/>
              </a:rPr>
              <a:t> </a:t>
            </a:r>
            <a:r>
              <a:rPr lang="en-US" sz="1600" dirty="0" err="1">
                <a:latin typeface="+mj-lt"/>
                <a:cs typeface="+mj-cs"/>
              </a:rPr>
              <a:t>incomingByte</a:t>
            </a:r>
            <a:r>
              <a:rPr lang="en-US" sz="1600" dirty="0">
                <a:latin typeface="+mj-lt"/>
                <a:cs typeface="+mj-cs"/>
              </a:rPr>
              <a:t> = 0;  </a:t>
            </a:r>
            <a:r>
              <a:rPr lang="en-US" sz="1600" dirty="0" smtClean="0">
                <a:latin typeface="+mj-lt"/>
                <a:cs typeface="+mj-cs"/>
              </a:rPr>
              <a:t>        </a:t>
            </a:r>
            <a:r>
              <a:rPr lang="en-US" sz="1600" dirty="0">
                <a:solidFill>
                  <a:srgbClr val="FF0000"/>
                </a:solidFill>
                <a:latin typeface="+mj-lt"/>
                <a:cs typeface="+mj-cs"/>
              </a:rPr>
              <a:t>// for incoming serial data</a:t>
            </a:r>
            <a:r>
              <a:rPr lang="en-US" sz="1600" dirty="0">
                <a:latin typeface="+mj-lt"/>
                <a:cs typeface="+mj-cs"/>
              </a:rPr>
              <a:t/>
            </a:r>
            <a:br>
              <a:rPr lang="en-US" sz="1600" dirty="0">
                <a:latin typeface="+mj-lt"/>
                <a:cs typeface="+mj-cs"/>
              </a:rPr>
            </a:br>
            <a:r>
              <a:rPr lang="en-US" sz="1600" dirty="0" smtClean="0">
                <a:latin typeface="+mj-lt"/>
                <a:cs typeface="+mj-cs"/>
              </a:rPr>
              <a:t>void </a:t>
            </a:r>
            <a:r>
              <a:rPr lang="en-US" sz="1600" dirty="0">
                <a:latin typeface="+mj-lt"/>
                <a:cs typeface="+mj-cs"/>
              </a:rPr>
              <a:t>setup</a:t>
            </a:r>
            <a:r>
              <a:rPr lang="en-US" sz="1600" dirty="0" smtClean="0">
                <a:latin typeface="+mj-lt"/>
                <a:cs typeface="+mj-cs"/>
              </a:rPr>
              <a:t>( )  {</a:t>
            </a:r>
            <a:r>
              <a:rPr lang="en-US" sz="1600" dirty="0">
                <a:latin typeface="+mj-lt"/>
                <a:cs typeface="+mj-cs"/>
              </a:rPr>
              <a:t/>
            </a:r>
            <a:br>
              <a:rPr lang="en-US" sz="1600" dirty="0">
                <a:latin typeface="+mj-lt"/>
                <a:cs typeface="+mj-cs"/>
              </a:rPr>
            </a:br>
            <a:r>
              <a:rPr lang="en-US" sz="1600" dirty="0">
                <a:latin typeface="+mj-lt"/>
                <a:cs typeface="+mj-cs"/>
              </a:rPr>
              <a:t>        </a:t>
            </a:r>
            <a:r>
              <a:rPr lang="en-US" sz="1600" dirty="0" err="1">
                <a:latin typeface="+mj-lt"/>
                <a:cs typeface="+mj-cs"/>
              </a:rPr>
              <a:t>Serial.begin</a:t>
            </a:r>
            <a:r>
              <a:rPr lang="en-US" sz="1600" dirty="0">
                <a:latin typeface="+mj-lt"/>
                <a:cs typeface="+mj-cs"/>
              </a:rPr>
              <a:t>(9600);   </a:t>
            </a:r>
            <a:r>
              <a:rPr lang="en-US" sz="1600" dirty="0" smtClean="0">
                <a:latin typeface="+mj-lt"/>
                <a:cs typeface="+mj-cs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+mj-cs"/>
              </a:rPr>
              <a:t>// </a:t>
            </a:r>
            <a:r>
              <a:rPr lang="en-US" sz="1600" dirty="0">
                <a:solidFill>
                  <a:srgbClr val="FF0000"/>
                </a:solidFill>
                <a:latin typeface="+mj-lt"/>
                <a:cs typeface="+mj-cs"/>
              </a:rPr>
              <a:t>opens serial port, sets data rate to 9600 bps</a:t>
            </a:r>
            <a:br>
              <a:rPr lang="en-US" sz="1600" dirty="0">
                <a:solidFill>
                  <a:srgbClr val="FF0000"/>
                </a:solidFill>
                <a:latin typeface="+mj-lt"/>
                <a:cs typeface="+mj-cs"/>
              </a:rPr>
            </a:br>
            <a:r>
              <a:rPr lang="en-US" sz="1600" dirty="0">
                <a:latin typeface="+mj-lt"/>
                <a:cs typeface="+mj-cs"/>
              </a:rPr>
              <a:t>}</a:t>
            </a:r>
            <a:br>
              <a:rPr lang="en-US" sz="1600" dirty="0">
                <a:latin typeface="+mj-lt"/>
                <a:cs typeface="+mj-cs"/>
              </a:rPr>
            </a:br>
            <a:r>
              <a:rPr lang="en-US" sz="1600" dirty="0" smtClean="0">
                <a:latin typeface="+mj-lt"/>
                <a:cs typeface="+mj-cs"/>
              </a:rPr>
              <a:t>void </a:t>
            </a:r>
            <a:r>
              <a:rPr lang="en-US" sz="1600" dirty="0">
                <a:latin typeface="+mj-lt"/>
                <a:cs typeface="+mj-cs"/>
              </a:rPr>
              <a:t>loop</a:t>
            </a:r>
            <a:r>
              <a:rPr lang="en-US" sz="1600" dirty="0" smtClean="0">
                <a:latin typeface="+mj-lt"/>
                <a:cs typeface="+mj-cs"/>
              </a:rPr>
              <a:t>( )   </a:t>
            </a:r>
            <a:r>
              <a:rPr lang="en-US" sz="1600" dirty="0">
                <a:latin typeface="+mj-lt"/>
                <a:cs typeface="+mj-cs"/>
              </a:rPr>
              <a:t>{</a:t>
            </a:r>
            <a:br>
              <a:rPr lang="en-US" sz="1600" dirty="0">
                <a:latin typeface="+mj-lt"/>
                <a:cs typeface="+mj-cs"/>
              </a:rPr>
            </a:br>
            <a:r>
              <a:rPr lang="en-US" sz="1600" dirty="0">
                <a:latin typeface="+mj-lt"/>
                <a:cs typeface="+mj-cs"/>
              </a:rPr>
              <a:t>        </a:t>
            </a:r>
            <a:r>
              <a:rPr lang="en-US" sz="1600" dirty="0" smtClean="0">
                <a:latin typeface="+mj-lt"/>
                <a:cs typeface="+mj-cs"/>
              </a:rPr>
              <a:t>if </a:t>
            </a:r>
            <a:r>
              <a:rPr lang="en-US" sz="1600" dirty="0">
                <a:latin typeface="+mj-lt"/>
                <a:cs typeface="+mj-cs"/>
              </a:rPr>
              <a:t>(</a:t>
            </a:r>
            <a:r>
              <a:rPr lang="en-US" sz="1600" dirty="0" err="1">
                <a:latin typeface="+mj-lt"/>
                <a:cs typeface="+mj-cs"/>
              </a:rPr>
              <a:t>Serial.available</a:t>
            </a:r>
            <a:r>
              <a:rPr lang="en-US" sz="1600" dirty="0">
                <a:latin typeface="+mj-lt"/>
                <a:cs typeface="+mj-cs"/>
              </a:rPr>
              <a:t>() &gt; 0</a:t>
            </a:r>
            <a:r>
              <a:rPr lang="en-US" sz="1600" dirty="0" smtClean="0">
                <a:latin typeface="+mj-lt"/>
                <a:cs typeface="+mj-cs"/>
              </a:rPr>
              <a:t>) </a:t>
            </a:r>
            <a:r>
              <a:rPr lang="en-US" sz="1600" dirty="0">
                <a:latin typeface="+mj-lt"/>
                <a:cs typeface="+mj-cs"/>
              </a:rPr>
              <a:t>  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+mj-cs"/>
              </a:rPr>
              <a:t>// </a:t>
            </a:r>
            <a:r>
              <a:rPr lang="en-US" sz="1600" dirty="0">
                <a:solidFill>
                  <a:srgbClr val="FF0000"/>
                </a:solidFill>
                <a:latin typeface="+mj-lt"/>
                <a:cs typeface="+mj-cs"/>
              </a:rPr>
              <a:t>send data only when you receive data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+mj-cs"/>
              </a:rPr>
              <a:t>:</a:t>
            </a:r>
            <a:endParaRPr lang="en-US" sz="1600" dirty="0" smtClean="0">
              <a:latin typeface="+mj-lt"/>
              <a:cs typeface="+mj-cs"/>
            </a:endParaRPr>
          </a:p>
          <a:p>
            <a:r>
              <a:rPr lang="en-US" sz="1600" dirty="0">
                <a:latin typeface="+mj-lt"/>
                <a:cs typeface="+mj-cs"/>
              </a:rPr>
              <a:t> </a:t>
            </a:r>
            <a:r>
              <a:rPr lang="en-US" sz="1600" dirty="0" smtClean="0">
                <a:latin typeface="+mj-lt"/>
                <a:cs typeface="+mj-cs"/>
              </a:rPr>
              <a:t>       {</a:t>
            </a:r>
            <a:r>
              <a:rPr lang="en-US" sz="1600" dirty="0">
                <a:latin typeface="+mj-lt"/>
                <a:cs typeface="+mj-cs"/>
              </a:rPr>
              <a:t/>
            </a:r>
            <a:br>
              <a:rPr lang="en-US" sz="1600" dirty="0">
                <a:latin typeface="+mj-lt"/>
                <a:cs typeface="+mj-cs"/>
              </a:rPr>
            </a:br>
            <a:r>
              <a:rPr lang="en-US" sz="1600" dirty="0">
                <a:latin typeface="+mj-lt"/>
                <a:cs typeface="+mj-cs"/>
              </a:rPr>
              <a:t>                </a:t>
            </a:r>
            <a:r>
              <a:rPr lang="en-US" sz="1600" dirty="0" smtClean="0">
                <a:latin typeface="+mj-lt"/>
                <a:cs typeface="+mj-cs"/>
              </a:rPr>
              <a:t>    </a:t>
            </a:r>
            <a:r>
              <a:rPr lang="en-US" sz="1600" dirty="0" err="1" smtClean="0">
                <a:latin typeface="+mj-lt"/>
                <a:cs typeface="+mj-cs"/>
              </a:rPr>
              <a:t>incomingByte</a:t>
            </a:r>
            <a:r>
              <a:rPr lang="en-US" sz="1600" dirty="0" smtClean="0">
                <a:latin typeface="+mj-lt"/>
                <a:cs typeface="+mj-cs"/>
              </a:rPr>
              <a:t> </a:t>
            </a:r>
            <a:r>
              <a:rPr lang="en-US" sz="1600" dirty="0">
                <a:latin typeface="+mj-lt"/>
                <a:cs typeface="+mj-cs"/>
              </a:rPr>
              <a:t>= </a:t>
            </a:r>
            <a:r>
              <a:rPr lang="en-US" sz="1600" dirty="0" err="1">
                <a:latin typeface="+mj-lt"/>
                <a:cs typeface="+mj-cs"/>
              </a:rPr>
              <a:t>Serial.read</a:t>
            </a:r>
            <a:r>
              <a:rPr lang="en-US" sz="1600" dirty="0" smtClean="0">
                <a:latin typeface="+mj-lt"/>
                <a:cs typeface="+mj-cs"/>
              </a:rPr>
              <a:t>(); </a:t>
            </a:r>
            <a:r>
              <a:rPr lang="en-US" sz="1600" dirty="0">
                <a:latin typeface="+mj-lt"/>
                <a:cs typeface="+mj-cs"/>
              </a:rPr>
              <a:t> </a:t>
            </a:r>
            <a:r>
              <a:rPr lang="en-US" sz="1600" dirty="0" smtClean="0">
                <a:latin typeface="+mj-lt"/>
                <a:cs typeface="+mj-cs"/>
              </a:rPr>
              <a:t>          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+mj-cs"/>
              </a:rPr>
              <a:t>// </a:t>
            </a:r>
            <a:r>
              <a:rPr lang="en-US" sz="1600" dirty="0">
                <a:solidFill>
                  <a:srgbClr val="FF0000"/>
                </a:solidFill>
                <a:latin typeface="+mj-lt"/>
                <a:cs typeface="+mj-cs"/>
              </a:rPr>
              <a:t>read the incoming 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+mj-cs"/>
              </a:rPr>
              <a:t>byte</a:t>
            </a:r>
            <a:r>
              <a:rPr lang="en-US" sz="1600" dirty="0">
                <a:latin typeface="+mj-lt"/>
                <a:cs typeface="+mj-cs"/>
              </a:rPr>
              <a:t/>
            </a:r>
            <a:br>
              <a:rPr lang="en-US" sz="1600" dirty="0">
                <a:latin typeface="+mj-lt"/>
                <a:cs typeface="+mj-cs"/>
              </a:rPr>
            </a:br>
            <a:r>
              <a:rPr lang="en-US" sz="1600" dirty="0">
                <a:latin typeface="+mj-lt"/>
                <a:cs typeface="+mj-cs"/>
              </a:rPr>
              <a:t>                    </a:t>
            </a:r>
            <a:r>
              <a:rPr lang="en-US" sz="1600" dirty="0" err="1" smtClean="0">
                <a:latin typeface="+mj-lt"/>
                <a:cs typeface="+mj-cs"/>
              </a:rPr>
              <a:t>Serial.print</a:t>
            </a:r>
            <a:r>
              <a:rPr lang="en-US" sz="1600" dirty="0">
                <a:latin typeface="+mj-lt"/>
                <a:cs typeface="+mj-cs"/>
              </a:rPr>
              <a:t>("I received: ");</a:t>
            </a:r>
            <a:br>
              <a:rPr lang="en-US" sz="1600" dirty="0">
                <a:latin typeface="+mj-lt"/>
                <a:cs typeface="+mj-cs"/>
              </a:rPr>
            </a:br>
            <a:r>
              <a:rPr lang="en-US" sz="1600" dirty="0">
                <a:latin typeface="+mj-lt"/>
                <a:cs typeface="+mj-cs"/>
              </a:rPr>
              <a:t>        </a:t>
            </a:r>
            <a:r>
              <a:rPr lang="en-US" sz="1600" dirty="0" smtClean="0">
                <a:latin typeface="+mj-lt"/>
                <a:cs typeface="+mj-cs"/>
              </a:rPr>
              <a:t>            </a:t>
            </a:r>
            <a:r>
              <a:rPr lang="en-US" sz="1600" dirty="0" err="1" smtClean="0">
                <a:latin typeface="+mj-lt"/>
                <a:cs typeface="+mj-cs"/>
              </a:rPr>
              <a:t>Serial.println</a:t>
            </a:r>
            <a:r>
              <a:rPr lang="en-US" sz="1600" dirty="0" smtClean="0">
                <a:latin typeface="+mj-lt"/>
                <a:cs typeface="+mj-cs"/>
              </a:rPr>
              <a:t>(</a:t>
            </a:r>
            <a:r>
              <a:rPr lang="en-US" sz="1600" dirty="0" err="1" smtClean="0">
                <a:latin typeface="+mj-lt"/>
                <a:cs typeface="+mj-cs"/>
              </a:rPr>
              <a:t>incomingByte</a:t>
            </a:r>
            <a:r>
              <a:rPr lang="en-US" sz="1600" dirty="0" smtClean="0">
                <a:latin typeface="+mj-lt"/>
                <a:cs typeface="+mj-cs"/>
              </a:rPr>
              <a:t>);            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+mj-cs"/>
              </a:rPr>
              <a:t>// </a:t>
            </a:r>
            <a:r>
              <a:rPr lang="en-US" sz="1600" dirty="0">
                <a:solidFill>
                  <a:srgbClr val="FF0000"/>
                </a:solidFill>
                <a:latin typeface="+mj-lt"/>
                <a:cs typeface="+mj-cs"/>
              </a:rPr>
              <a:t>say what you </a:t>
            </a:r>
            <a:r>
              <a:rPr lang="en-US" sz="1600" dirty="0" smtClean="0">
                <a:solidFill>
                  <a:srgbClr val="FF0000"/>
                </a:solidFill>
                <a:latin typeface="+mj-lt"/>
                <a:cs typeface="+mj-cs"/>
              </a:rPr>
              <a:t>got</a:t>
            </a:r>
            <a:r>
              <a:rPr lang="en-US" sz="1600" dirty="0">
                <a:solidFill>
                  <a:srgbClr val="FF0000"/>
                </a:solidFill>
                <a:latin typeface="+mj-lt"/>
                <a:cs typeface="+mj-cs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+mj-lt"/>
                <a:cs typeface="+mj-cs"/>
              </a:rPr>
            </a:br>
            <a:r>
              <a:rPr lang="en-US" sz="1600" dirty="0">
                <a:latin typeface="+mj-lt"/>
                <a:cs typeface="+mj-cs"/>
              </a:rPr>
              <a:t/>
            </a:r>
            <a:br>
              <a:rPr lang="en-US" sz="1600" dirty="0">
                <a:latin typeface="+mj-lt"/>
                <a:cs typeface="+mj-cs"/>
              </a:rPr>
            </a:br>
            <a:r>
              <a:rPr lang="en-US" sz="1600" dirty="0">
                <a:latin typeface="+mj-lt"/>
                <a:cs typeface="+mj-cs"/>
              </a:rPr>
              <a:t>        </a:t>
            </a:r>
            <a:r>
              <a:rPr lang="en-US" sz="1600" dirty="0" smtClean="0">
                <a:latin typeface="+mj-lt"/>
                <a:cs typeface="+mj-cs"/>
              </a:rPr>
              <a:t>}</a:t>
            </a:r>
            <a:r>
              <a:rPr lang="en-US" sz="1600" dirty="0">
                <a:latin typeface="+mj-lt"/>
                <a:cs typeface="+mj-cs"/>
              </a:rPr>
              <a:t/>
            </a:r>
            <a:br>
              <a:rPr lang="en-US" sz="1600" dirty="0">
                <a:latin typeface="+mj-lt"/>
                <a:cs typeface="+mj-cs"/>
              </a:rPr>
            </a:br>
            <a:r>
              <a:rPr lang="en-US" sz="1600" dirty="0" smtClean="0">
                <a:latin typeface="+mj-lt"/>
                <a:cs typeface="+mj-cs"/>
              </a:rPr>
              <a:t>}</a:t>
            </a:r>
            <a:endParaRPr lang="en-US" sz="1600" dirty="0">
              <a:latin typeface="+mj-lt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569893"/>
            <a:ext cx="4953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mbria" pitchFamily="18" charset="0"/>
              </a:rPr>
              <a:t>Example: </a:t>
            </a:r>
            <a:r>
              <a:rPr lang="en-US" sz="2800" b="1" dirty="0" err="1" smtClean="0">
                <a:latin typeface="Cambria" pitchFamily="18" charset="0"/>
              </a:rPr>
              <a:t>Arduino</a:t>
            </a:r>
            <a:r>
              <a:rPr lang="en-US" sz="2800" b="1" dirty="0" smtClean="0">
                <a:latin typeface="Cambria" pitchFamily="18" charset="0"/>
              </a:rPr>
              <a:t> Serial Port</a:t>
            </a:r>
            <a:endParaRPr lang="en-US" sz="2800" b="1" dirty="0">
              <a:latin typeface="Cambria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4784903"/>
            <a:ext cx="4420860" cy="1913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18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1" y="1447800"/>
            <a:ext cx="7772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/>
              <a:t>SPI </a:t>
            </a:r>
            <a:r>
              <a:rPr lang="en-US" sz="2600" dirty="0"/>
              <a:t>is a </a:t>
            </a:r>
            <a:r>
              <a:rPr lang="en-US" sz="2600" dirty="0" smtClean="0">
                <a:solidFill>
                  <a:srgbClr val="FF0000"/>
                </a:solidFill>
              </a:rPr>
              <a:t>4-wire </a:t>
            </a:r>
            <a:r>
              <a:rPr lang="en-US" sz="2600" dirty="0" smtClean="0"/>
              <a:t>interface </a:t>
            </a:r>
            <a:r>
              <a:rPr lang="en-US" sz="2600" dirty="0" smtClean="0"/>
              <a:t>used </a:t>
            </a:r>
            <a:r>
              <a:rPr lang="en-US" sz="2600" dirty="0"/>
              <a:t>by many </a:t>
            </a:r>
            <a:r>
              <a:rPr lang="en-US" sz="2600" dirty="0" smtClean="0"/>
              <a:t>µp and µc </a:t>
            </a:r>
            <a:r>
              <a:rPr lang="en-US" sz="2600" dirty="0"/>
              <a:t>to connect to </a:t>
            </a:r>
            <a:r>
              <a:rPr lang="en-US" sz="2600" dirty="0" smtClean="0"/>
              <a:t>devices </a:t>
            </a:r>
            <a:r>
              <a:rPr lang="en-US" sz="2600" dirty="0"/>
              <a:t>such as </a:t>
            </a:r>
            <a:r>
              <a:rPr lang="en-US" sz="2600" dirty="0" smtClean="0"/>
              <a:t>ADC, </a:t>
            </a:r>
            <a:r>
              <a:rPr lang="en-US" sz="2600" dirty="0"/>
              <a:t>memory modules, </a:t>
            </a:r>
            <a:r>
              <a:rPr lang="en-US" sz="2600" dirty="0" smtClean="0"/>
              <a:t>sensors, </a:t>
            </a:r>
            <a:r>
              <a:rPr lang="en-US" sz="2600" dirty="0"/>
              <a:t>or </a:t>
            </a:r>
            <a:r>
              <a:rPr lang="en-US" sz="2600" dirty="0" smtClean="0"/>
              <a:t>other </a:t>
            </a:r>
            <a:r>
              <a:rPr lang="en-US" sz="2600" dirty="0"/>
              <a:t>µp and </a:t>
            </a:r>
            <a:r>
              <a:rPr lang="en-US" sz="2600" dirty="0" smtClean="0"/>
              <a:t>µc.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/>
              <a:t>Speed </a:t>
            </a:r>
            <a:r>
              <a:rPr lang="en-US" sz="2600" dirty="0" smtClean="0"/>
              <a:t>up </a:t>
            </a:r>
            <a:r>
              <a:rPr lang="en-US" sz="2600" dirty="0"/>
              <a:t>to </a:t>
            </a:r>
            <a:r>
              <a:rPr lang="en-US" sz="2600" dirty="0" smtClean="0"/>
              <a:t> 10Mbps. </a:t>
            </a:r>
            <a:endParaRPr lang="en-US" sz="2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/>
              <a:t>Full </a:t>
            </a:r>
            <a:r>
              <a:rPr lang="en-US" sz="2600" dirty="0"/>
              <a:t>duplex.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/>
              <a:t>Synchronous </a:t>
            </a:r>
            <a:r>
              <a:rPr lang="en-US" sz="2600" dirty="0" smtClean="0"/>
              <a:t>type.</a:t>
            </a:r>
            <a:endParaRPr lang="en-US" sz="2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381001"/>
            <a:ext cx="7772400" cy="9144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SPI Interface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4572000"/>
            <a:ext cx="7467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SPI 4 wires are: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Serial Clock (SCLK) - </a:t>
            </a:r>
            <a:r>
              <a:rPr lang="en-US" sz="2400" i="1" dirty="0">
                <a:solidFill>
                  <a:srgbClr val="FF0000"/>
                </a:solidFill>
              </a:rPr>
              <a:t>generated by the Master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400" dirty="0" smtClean="0"/>
              <a:t>Master Out Slave In (MOSI)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400" dirty="0" smtClean="0"/>
              <a:t>Master In Slave Out (MISO)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400" dirty="0" smtClean="0"/>
              <a:t>Slave Select (SS) 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837" y="3148296"/>
            <a:ext cx="5066163" cy="1584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43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295400"/>
            <a:ext cx="8610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CA" sz="2400" dirty="0"/>
              <a:t>A master can communicate with multiple slaves (however only one at a time</a:t>
            </a:r>
            <a:r>
              <a:rPr lang="en-CA" sz="2400" dirty="0" smtClean="0"/>
              <a:t>).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CA" sz="2400" dirty="0" smtClean="0"/>
              <a:t>You </a:t>
            </a:r>
            <a:r>
              <a:rPr lang="en-CA" sz="2400" dirty="0"/>
              <a:t>need </a:t>
            </a:r>
            <a:r>
              <a:rPr lang="en-CA" sz="2400" dirty="0" smtClean="0"/>
              <a:t>one </a:t>
            </a:r>
            <a:r>
              <a:rPr lang="en-CA" sz="2400" b="1" dirty="0" smtClean="0"/>
              <a:t>SS</a:t>
            </a:r>
            <a:r>
              <a:rPr lang="en-CA" sz="2400" dirty="0" smtClean="0"/>
              <a:t> line for </a:t>
            </a:r>
            <a:r>
              <a:rPr lang="en-CA" sz="2400" dirty="0"/>
              <a:t>each </a:t>
            </a:r>
            <a:r>
              <a:rPr lang="en-CA" sz="2400" dirty="0" smtClean="0"/>
              <a:t>slave.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CA" sz="2400" dirty="0" smtClean="0"/>
              <a:t>The master asserts </a:t>
            </a:r>
            <a:r>
              <a:rPr lang="en-CA" sz="2400" dirty="0"/>
              <a:t>SS for one slave and de-asserting it for </a:t>
            </a:r>
            <a:r>
              <a:rPr lang="en-CA" sz="2400" dirty="0" smtClean="0"/>
              <a:t>all the </a:t>
            </a:r>
            <a:r>
              <a:rPr lang="en-CA" sz="2400" dirty="0"/>
              <a:t>others. </a:t>
            </a:r>
            <a:r>
              <a:rPr lang="en-CA" sz="2400" dirty="0" smtClean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457200"/>
            <a:ext cx="7848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mbria" pitchFamily="18" charset="0"/>
              </a:rPr>
              <a:t>SPI &amp; multiple slaves 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650" y="3429000"/>
            <a:ext cx="4508500" cy="321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26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602462"/>
            <a:ext cx="7848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To begin communication, the bus master configures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clock with a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frequency supported by the slave device, typically up to a few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MHz.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master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desired slave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by pulling the line (SS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low.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transfer is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preformed using shift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register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 both transmitter and receiver.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there are no more data to be transmitted, the master stops its clock.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457200"/>
            <a:ext cx="78486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SPI protocol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0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508641"/>
            <a:ext cx="73914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Advantages: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Full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duplex communication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Slaves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use the master's clock, and don't need precision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oscillators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 overhead (information other than the data) needs to be sent.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Disadvantage: 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Requires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more pins on IC packages than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I²C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81000"/>
            <a:ext cx="91440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400" b="1" dirty="0" smtClean="0">
                <a:latin typeface="Cambria" pitchFamily="18" charset="0"/>
              </a:rPr>
              <a:t>Pros </a:t>
            </a:r>
            <a:r>
              <a:rPr lang="en-US" sz="4400" b="1" dirty="0" smtClean="0">
                <a:latin typeface="Cambria" pitchFamily="18" charset="0"/>
              </a:rPr>
              <a:t>and cons </a:t>
            </a:r>
            <a:endParaRPr lang="ar-EG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0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05336"/>
            <a:ext cx="8305800" cy="60016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 smtClean="0"/>
              <a:t>#</a:t>
            </a:r>
            <a:r>
              <a:rPr lang="en-US" sz="1600" b="1" dirty="0"/>
              <a:t>include "</a:t>
            </a:r>
            <a:r>
              <a:rPr lang="en-US" sz="1600" b="1" dirty="0" err="1"/>
              <a:t>SPI.h</a:t>
            </a:r>
            <a:r>
              <a:rPr lang="en-US" sz="1600" b="1" dirty="0"/>
              <a:t>" </a:t>
            </a:r>
            <a:r>
              <a:rPr lang="en-US" sz="1600" b="1" dirty="0" smtClean="0"/>
              <a:t>               </a:t>
            </a:r>
            <a:r>
              <a:rPr lang="en-US" sz="1600" b="1" dirty="0" smtClean="0">
                <a:solidFill>
                  <a:srgbClr val="FF0000"/>
                </a:solidFill>
              </a:rPr>
              <a:t>// </a:t>
            </a:r>
            <a:r>
              <a:rPr lang="en-US" sz="1600" b="1" dirty="0">
                <a:solidFill>
                  <a:srgbClr val="FF0000"/>
                </a:solidFill>
              </a:rPr>
              <a:t>necessary library</a:t>
            </a:r>
          </a:p>
          <a:p>
            <a:r>
              <a:rPr lang="en-US" sz="1600" b="1" dirty="0"/>
              <a:t> </a:t>
            </a:r>
          </a:p>
          <a:p>
            <a:r>
              <a:rPr lang="en-US" sz="1600" b="1" dirty="0"/>
              <a:t>void setup()</a:t>
            </a:r>
          </a:p>
          <a:p>
            <a:r>
              <a:rPr lang="en-US" sz="1600" b="1" dirty="0"/>
              <a:t>{</a:t>
            </a:r>
          </a:p>
          <a:p>
            <a:r>
              <a:rPr lang="en-US" sz="1600" b="1" dirty="0"/>
              <a:t>  </a:t>
            </a:r>
            <a:r>
              <a:rPr lang="en-US" sz="1600" b="1" dirty="0" err="1" smtClean="0"/>
              <a:t>pinMode</a:t>
            </a:r>
            <a:r>
              <a:rPr lang="en-US" sz="1600" b="1" dirty="0" smtClean="0"/>
              <a:t>(10, </a:t>
            </a:r>
            <a:r>
              <a:rPr lang="en-US" sz="1600" b="1" dirty="0"/>
              <a:t>OUTPUT); </a:t>
            </a:r>
            <a:r>
              <a:rPr lang="en-US" sz="1600" b="1" dirty="0" smtClean="0"/>
              <a:t>                  </a:t>
            </a:r>
            <a:r>
              <a:rPr lang="en-US" sz="1600" b="1" dirty="0" smtClean="0">
                <a:solidFill>
                  <a:srgbClr val="FF0000"/>
                </a:solidFill>
              </a:rPr>
              <a:t>// </a:t>
            </a:r>
            <a:r>
              <a:rPr lang="en-US" sz="1600" b="1" dirty="0">
                <a:solidFill>
                  <a:srgbClr val="FF0000"/>
                </a:solidFill>
              </a:rPr>
              <a:t>we use this for SS pin</a:t>
            </a:r>
          </a:p>
          <a:p>
            <a:r>
              <a:rPr lang="en-US" sz="1600" b="1" dirty="0"/>
              <a:t>  </a:t>
            </a:r>
            <a:r>
              <a:rPr lang="en-US" sz="1600" b="1" dirty="0" err="1"/>
              <a:t>SPI.begin</a:t>
            </a:r>
            <a:r>
              <a:rPr lang="en-US" sz="1600" b="1" dirty="0"/>
              <a:t>(); </a:t>
            </a:r>
            <a:r>
              <a:rPr lang="en-US" sz="1600" b="1" dirty="0" smtClean="0"/>
              <a:t>                                        </a:t>
            </a:r>
            <a:r>
              <a:rPr lang="en-US" sz="1600" b="1" dirty="0" smtClean="0">
                <a:solidFill>
                  <a:srgbClr val="FF0000"/>
                </a:solidFill>
              </a:rPr>
              <a:t>// </a:t>
            </a:r>
            <a:r>
              <a:rPr lang="en-US" sz="1600" b="1" dirty="0">
                <a:solidFill>
                  <a:srgbClr val="FF0000"/>
                </a:solidFill>
              </a:rPr>
              <a:t>wake up the SPI </a:t>
            </a:r>
            <a:r>
              <a:rPr lang="en-US" sz="1600" b="1" dirty="0" smtClean="0">
                <a:solidFill>
                  <a:srgbClr val="FF0000"/>
                </a:solidFill>
              </a:rPr>
              <a:t>bus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b="1" dirty="0"/>
              <a:t>  </a:t>
            </a:r>
            <a:r>
              <a:rPr lang="en-US" sz="1600" b="1" dirty="0" err="1"/>
              <a:t>SPI.setBitOrder</a:t>
            </a:r>
            <a:r>
              <a:rPr lang="en-US" sz="1600" b="1" dirty="0"/>
              <a:t>(MSBFIRST</a:t>
            </a:r>
            <a:r>
              <a:rPr lang="en-US" sz="1600" b="1" dirty="0" smtClean="0"/>
              <a:t>);           </a:t>
            </a:r>
            <a:r>
              <a:rPr lang="en-US" sz="1600" b="1" dirty="0" smtClean="0">
                <a:solidFill>
                  <a:srgbClr val="FF0000"/>
                </a:solidFill>
              </a:rPr>
              <a:t>// MSB bit first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b="1" dirty="0"/>
              <a:t>}</a:t>
            </a:r>
          </a:p>
          <a:p>
            <a:r>
              <a:rPr lang="en-US" sz="1600" b="1" dirty="0"/>
              <a:t> </a:t>
            </a:r>
          </a:p>
          <a:p>
            <a:r>
              <a:rPr lang="en-US" sz="1600" b="1" dirty="0"/>
              <a:t>void </a:t>
            </a:r>
            <a:r>
              <a:rPr lang="en-US" sz="1600" b="1" dirty="0" err="1"/>
              <a:t>setValue</a:t>
            </a:r>
            <a:r>
              <a:rPr lang="en-US" sz="1600" b="1" dirty="0"/>
              <a:t>(</a:t>
            </a:r>
            <a:r>
              <a:rPr lang="en-US" sz="1600" b="1" dirty="0" err="1"/>
              <a:t>int</a:t>
            </a:r>
            <a:r>
              <a:rPr lang="en-US" sz="1600" b="1" dirty="0"/>
              <a:t> value)</a:t>
            </a:r>
          </a:p>
          <a:p>
            <a:r>
              <a:rPr lang="en-US" sz="1600" b="1" dirty="0"/>
              <a:t>{</a:t>
            </a:r>
          </a:p>
          <a:p>
            <a:r>
              <a:rPr lang="en-US" sz="1600" b="1" dirty="0"/>
              <a:t>  </a:t>
            </a:r>
            <a:r>
              <a:rPr lang="en-US" sz="1600" b="1" dirty="0" err="1" smtClean="0"/>
              <a:t>digitalWrite</a:t>
            </a:r>
            <a:r>
              <a:rPr lang="en-US" sz="1600" b="1" dirty="0" smtClean="0"/>
              <a:t>(10, </a:t>
            </a:r>
            <a:r>
              <a:rPr lang="en-US" sz="1600" b="1" dirty="0"/>
              <a:t>LOW</a:t>
            </a:r>
            <a:r>
              <a:rPr lang="en-US" sz="1600" b="1" dirty="0" smtClean="0"/>
              <a:t>);                     </a:t>
            </a:r>
            <a:r>
              <a:rPr lang="en-US" sz="1600" b="1" dirty="0" smtClean="0">
                <a:solidFill>
                  <a:srgbClr val="FF0000"/>
                </a:solidFill>
              </a:rPr>
              <a:t>// </a:t>
            </a:r>
            <a:r>
              <a:rPr lang="en-US" sz="1600" b="1" dirty="0">
                <a:solidFill>
                  <a:srgbClr val="FF0000"/>
                </a:solidFill>
              </a:rPr>
              <a:t>using digital pin 10 for SPI slave </a:t>
            </a:r>
            <a:r>
              <a:rPr lang="en-US" sz="1600" b="1" dirty="0" smtClean="0">
                <a:solidFill>
                  <a:srgbClr val="FF0000"/>
                </a:solidFill>
              </a:rPr>
              <a:t>select</a:t>
            </a:r>
            <a:endParaRPr lang="en-US" sz="1600" b="1" dirty="0"/>
          </a:p>
          <a:p>
            <a:r>
              <a:rPr lang="en-US" sz="1600" b="1" dirty="0" smtClean="0"/>
              <a:t>  </a:t>
            </a:r>
            <a:r>
              <a:rPr lang="en-US" sz="1600" b="1" dirty="0" err="1" smtClean="0"/>
              <a:t>SPI.transfer</a:t>
            </a:r>
            <a:r>
              <a:rPr lang="en-US" sz="1600" b="1" dirty="0" smtClean="0"/>
              <a:t>(value</a:t>
            </a:r>
            <a:r>
              <a:rPr lang="en-US" sz="1600" b="1" dirty="0"/>
              <a:t>); </a:t>
            </a:r>
            <a:r>
              <a:rPr lang="en-US" sz="1600" b="1" dirty="0" smtClean="0"/>
              <a:t>                         </a:t>
            </a:r>
            <a:r>
              <a:rPr lang="en-US" sz="1600" b="1" dirty="0" smtClean="0">
                <a:solidFill>
                  <a:srgbClr val="FF0000"/>
                </a:solidFill>
              </a:rPr>
              <a:t>// </a:t>
            </a:r>
            <a:r>
              <a:rPr lang="en-US" sz="1600" b="1" dirty="0">
                <a:solidFill>
                  <a:srgbClr val="FF0000"/>
                </a:solidFill>
              </a:rPr>
              <a:t>send value (0~255)</a:t>
            </a:r>
          </a:p>
          <a:p>
            <a:r>
              <a:rPr lang="en-US" sz="1600" b="1" dirty="0"/>
              <a:t>  </a:t>
            </a:r>
            <a:r>
              <a:rPr lang="en-US" sz="1600" b="1" dirty="0" err="1"/>
              <a:t>digitalWrite</a:t>
            </a:r>
            <a:r>
              <a:rPr lang="en-US" sz="1600" b="1" dirty="0"/>
              <a:t>(</a:t>
            </a:r>
            <a:r>
              <a:rPr lang="en-US" sz="1600" b="1" dirty="0" err="1"/>
              <a:t>ss</a:t>
            </a:r>
            <a:r>
              <a:rPr lang="en-US" sz="1600" b="1" dirty="0"/>
              <a:t>, HIGH);</a:t>
            </a:r>
          </a:p>
          <a:p>
            <a:r>
              <a:rPr lang="en-US" sz="1600" b="1" dirty="0"/>
              <a:t>}</a:t>
            </a:r>
          </a:p>
          <a:p>
            <a:r>
              <a:rPr lang="en-US" sz="1600" b="1" dirty="0"/>
              <a:t> </a:t>
            </a:r>
          </a:p>
          <a:p>
            <a:r>
              <a:rPr lang="en-US" sz="1600" b="1" dirty="0"/>
              <a:t>void loop()</a:t>
            </a:r>
          </a:p>
          <a:p>
            <a:r>
              <a:rPr lang="en-US" sz="1600" b="1" dirty="0"/>
              <a:t>{</a:t>
            </a:r>
          </a:p>
          <a:p>
            <a:r>
              <a:rPr lang="en-US" sz="1600" b="1" dirty="0" smtClean="0"/>
              <a:t>for </a:t>
            </a:r>
            <a:r>
              <a:rPr lang="en-US" sz="1600" b="1" dirty="0"/>
              <a:t>(</a:t>
            </a:r>
            <a:r>
              <a:rPr lang="en-US" sz="1600" b="1" dirty="0" err="1"/>
              <a:t>int</a:t>
            </a:r>
            <a:r>
              <a:rPr lang="en-US" sz="1600" b="1" dirty="0"/>
              <a:t> </a:t>
            </a:r>
            <a:r>
              <a:rPr lang="en-US" sz="1600" b="1" dirty="0" smtClean="0"/>
              <a:t>a=0; a&lt;=255; a++)</a:t>
            </a:r>
            <a:endParaRPr lang="en-US" sz="1600" b="1" dirty="0"/>
          </a:p>
          <a:p>
            <a:r>
              <a:rPr lang="en-US" sz="1600" b="1" dirty="0"/>
              <a:t>  {</a:t>
            </a:r>
          </a:p>
          <a:p>
            <a:r>
              <a:rPr lang="en-US" sz="1600" b="1" dirty="0"/>
              <a:t>    </a:t>
            </a:r>
            <a:r>
              <a:rPr lang="en-US" sz="1600" b="1" dirty="0" err="1"/>
              <a:t>setValue</a:t>
            </a:r>
            <a:r>
              <a:rPr lang="en-US" sz="1600" b="1" dirty="0"/>
              <a:t>(a);</a:t>
            </a:r>
          </a:p>
          <a:p>
            <a:r>
              <a:rPr lang="en-US" sz="1600" b="1" dirty="0"/>
              <a:t>    delay(del);</a:t>
            </a:r>
          </a:p>
          <a:p>
            <a:r>
              <a:rPr lang="en-US" sz="1600" b="1" dirty="0"/>
              <a:t>  }</a:t>
            </a:r>
          </a:p>
          <a:p>
            <a:r>
              <a:rPr lang="en-US" sz="1600" b="1" dirty="0"/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05336"/>
            <a:ext cx="1676400" cy="34236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295400"/>
            <a:ext cx="2514600" cy="762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3002280"/>
            <a:ext cx="2514600" cy="762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81600" y="4079319"/>
            <a:ext cx="3429000" cy="2092881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2600" b="1" dirty="0" smtClean="0">
                <a:latin typeface="Cambria" pitchFamily="18" charset="0"/>
              </a:rPr>
              <a:t>SPI in </a:t>
            </a:r>
            <a:r>
              <a:rPr lang="en-US" sz="2600" b="1" dirty="0" err="1" smtClean="0">
                <a:latin typeface="Cambria" pitchFamily="18" charset="0"/>
              </a:rPr>
              <a:t>Arduino</a:t>
            </a:r>
            <a:r>
              <a:rPr lang="en-US" sz="2600" b="1" dirty="0" smtClean="0">
                <a:latin typeface="Cambria" pitchFamily="18" charset="0"/>
              </a:rPr>
              <a:t> Uno:</a:t>
            </a:r>
          </a:p>
          <a:p>
            <a:pPr lvl="1"/>
            <a:r>
              <a:rPr lang="en-US" sz="2600" dirty="0" smtClean="0">
                <a:latin typeface="Cambria" pitchFamily="18" charset="0"/>
              </a:rPr>
              <a:t>Pin 11 -&gt; MOSI</a:t>
            </a:r>
          </a:p>
          <a:p>
            <a:pPr lvl="1"/>
            <a:r>
              <a:rPr lang="en-US" sz="2600" dirty="0" smtClean="0">
                <a:latin typeface="Cambria" pitchFamily="18" charset="0"/>
              </a:rPr>
              <a:t>Pin 12 -&gt; MISO</a:t>
            </a:r>
          </a:p>
          <a:p>
            <a:pPr lvl="1"/>
            <a:r>
              <a:rPr lang="en-US" sz="2600" dirty="0" smtClean="0">
                <a:latin typeface="Cambria" pitchFamily="18" charset="0"/>
              </a:rPr>
              <a:t>Pin 13 -&gt; SCK</a:t>
            </a:r>
          </a:p>
          <a:p>
            <a:pPr lvl="1"/>
            <a:r>
              <a:rPr lang="en-US" sz="2600" dirty="0" smtClean="0">
                <a:latin typeface="Cambria" pitchFamily="18" charset="0"/>
              </a:rPr>
              <a:t>Pin 10 -&gt; SS (slave) </a:t>
            </a:r>
            <a:endParaRPr lang="ar-EG" sz="2600" dirty="0">
              <a:latin typeface="Cambria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0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346299"/>
            <a:ext cx="78486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I²C 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2-wire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bus widely used 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serial communication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between integrated circuits on the same circuit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board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to attach low-speed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peripheral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devices, sensors,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components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embedded systems. </a:t>
            </a:r>
          </a:p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 has two bi-directional lines: Serial Data line (SDA) and Serial Clock line (SCL).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57200"/>
            <a:ext cx="9144000" cy="609600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Cambria" pitchFamily="18" charset="0"/>
              </a:rPr>
              <a:t>Inter Integrated Circuits (</a:t>
            </a:r>
            <a:r>
              <a:rPr lang="en-US" sz="3600" b="1" dirty="0" smtClean="0">
                <a:latin typeface="Cambria" pitchFamily="18" charset="0"/>
              </a:rPr>
              <a:t>I</a:t>
            </a:r>
            <a:r>
              <a:rPr lang="en-US" sz="3600" b="1" baseline="30000" dirty="0" smtClean="0">
                <a:latin typeface="Cambria" pitchFamily="18" charset="0"/>
              </a:rPr>
              <a:t>2</a:t>
            </a:r>
            <a:r>
              <a:rPr lang="en-US" sz="3600" b="1" dirty="0" smtClean="0">
                <a:latin typeface="Cambria" pitchFamily="18" charset="0"/>
              </a:rPr>
              <a:t>C) Interface</a:t>
            </a:r>
            <a:endParaRPr lang="en-US" sz="3600" b="1" dirty="0">
              <a:latin typeface="Cambria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4267200"/>
            <a:ext cx="5341196" cy="1916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26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633240"/>
            <a:ext cx="82296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en-US" sz="2600" dirty="0">
                <a:solidFill>
                  <a:srgbClr val="FF0000"/>
                </a:solidFill>
              </a:rPr>
              <a:t>Only two devices </a:t>
            </a:r>
            <a:r>
              <a:rPr lang="en-US" sz="2600" dirty="0"/>
              <a:t>exchange data during one </a:t>
            </a:r>
            <a:r>
              <a:rPr lang="en-US" sz="2600" dirty="0" smtClean="0"/>
              <a:t>conversation.</a:t>
            </a:r>
            <a:endParaRPr lang="en-US" sz="2600" dirty="0"/>
          </a:p>
          <a:p>
            <a:pPr marL="342900" indent="-342900">
              <a:spcBef>
                <a:spcPts val="60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en-US" sz="2600" dirty="0" smtClean="0"/>
              <a:t>The </a:t>
            </a:r>
            <a:r>
              <a:rPr lang="en-US" sz="2600" dirty="0"/>
              <a:t>device that initiates communication is called </a:t>
            </a:r>
            <a:r>
              <a:rPr lang="en-US" sz="2600" b="1" dirty="0"/>
              <a:t>MASTER</a:t>
            </a:r>
            <a:r>
              <a:rPr lang="en-US" sz="2600" dirty="0"/>
              <a:t>, </a:t>
            </a:r>
            <a:r>
              <a:rPr lang="en-US" sz="2600" dirty="0" smtClean="0"/>
              <a:t>and the </a:t>
            </a:r>
            <a:r>
              <a:rPr lang="en-US" sz="2600" dirty="0"/>
              <a:t>device being addressed by the Master is called </a:t>
            </a:r>
            <a:r>
              <a:rPr lang="en-US" sz="2600" b="1" dirty="0" smtClean="0"/>
              <a:t>SLAVE</a:t>
            </a:r>
            <a:r>
              <a:rPr lang="en-US" sz="2600" dirty="0" smtClean="0"/>
              <a:t>.</a:t>
            </a:r>
          </a:p>
          <a:p>
            <a:pPr marL="342900" indent="-342900">
              <a:spcBef>
                <a:spcPts val="60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en-US" sz="2600" dirty="0" smtClean="0"/>
              <a:t>The </a:t>
            </a:r>
            <a:r>
              <a:rPr lang="en-US" sz="2600" b="1" dirty="0" smtClean="0"/>
              <a:t>Master</a:t>
            </a:r>
            <a:r>
              <a:rPr lang="en-US" sz="2600" dirty="0" smtClean="0"/>
              <a:t> generates </a:t>
            </a:r>
            <a:r>
              <a:rPr lang="en-US" sz="2600" dirty="0"/>
              <a:t>the </a:t>
            </a:r>
            <a:r>
              <a:rPr lang="en-US" sz="2600" b="1" dirty="0"/>
              <a:t>clock</a:t>
            </a:r>
            <a:r>
              <a:rPr lang="en-US" sz="2600" dirty="0"/>
              <a:t>.</a:t>
            </a:r>
          </a:p>
          <a:p>
            <a:pPr marL="342900" indent="-342900">
              <a:spcBef>
                <a:spcPts val="60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en-US" sz="2600" dirty="0" smtClean="0"/>
              <a:t>I²C </a:t>
            </a:r>
            <a:r>
              <a:rPr lang="en-US" sz="2600" dirty="0"/>
              <a:t>has a 7-bit address space with 16 reserved addresses, which makes the maximum number of nodes 112. </a:t>
            </a:r>
          </a:p>
          <a:p>
            <a:pPr marL="342900" indent="-342900">
              <a:spcBef>
                <a:spcPts val="60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en-US" sz="2600" b="1" dirty="0" smtClean="0"/>
              <a:t>I²C </a:t>
            </a:r>
            <a:r>
              <a:rPr lang="en-US" sz="2600" b="1" dirty="0"/>
              <a:t>bus is a multi-master </a:t>
            </a:r>
            <a:r>
              <a:rPr lang="en-US" sz="2600" b="1" dirty="0" smtClean="0"/>
              <a:t>bus</a:t>
            </a:r>
            <a:r>
              <a:rPr lang="en-US" sz="2600" dirty="0" smtClean="0"/>
              <a:t>: any of the devices on the bus can initiate </a:t>
            </a:r>
            <a:r>
              <a:rPr lang="en-US" sz="2600" dirty="0"/>
              <a:t>data </a:t>
            </a:r>
            <a:r>
              <a:rPr lang="en-US" sz="2600" dirty="0" smtClean="0"/>
              <a:t>transfer.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405825"/>
            <a:ext cx="76962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I</a:t>
            </a:r>
            <a:r>
              <a:rPr lang="en-US" sz="4400" b="1" baseline="30000" dirty="0"/>
              <a:t>2</a:t>
            </a:r>
            <a:r>
              <a:rPr lang="en-US" sz="4400" b="1" dirty="0"/>
              <a:t>C Bus </a:t>
            </a:r>
            <a:r>
              <a:rPr lang="en-US" sz="4400" b="1" dirty="0" smtClean="0"/>
              <a:t>interface</a:t>
            </a:r>
            <a:endParaRPr lang="en-US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9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1"/>
            <a:ext cx="8610600" cy="3276600"/>
          </a:xfrm>
        </p:spPr>
        <p:txBody>
          <a:bodyPr>
            <a:noAutofit/>
          </a:bodyPr>
          <a:lstStyle/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MASTER </a:t>
            </a:r>
            <a:r>
              <a:rPr lang="en-US" sz="2200" b="1" dirty="0" smtClean="0"/>
              <a:t>waits</a:t>
            </a:r>
            <a:r>
              <a:rPr lang="en-US" sz="2200" dirty="0" smtClean="0"/>
              <a:t> </a:t>
            </a:r>
            <a:r>
              <a:rPr lang="en-US" sz="2200" dirty="0"/>
              <a:t>until it sees </a:t>
            </a:r>
            <a:r>
              <a:rPr lang="en-US" sz="2200" b="1" i="1" dirty="0"/>
              <a:t>no activity </a:t>
            </a:r>
            <a:r>
              <a:rPr lang="en-US" sz="2200" dirty="0"/>
              <a:t>on the </a:t>
            </a:r>
            <a:r>
              <a:rPr lang="en-US" sz="2200" dirty="0" smtClean="0"/>
              <a:t>bus (SDA &amp; SCL HIGH). </a:t>
            </a:r>
            <a:endParaRPr lang="en-US" sz="22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Master </a:t>
            </a:r>
            <a:r>
              <a:rPr lang="en-US" sz="2200" b="1" dirty="0" smtClean="0"/>
              <a:t>STARTs</a:t>
            </a:r>
            <a:r>
              <a:rPr lang="en-US" sz="2200" dirty="0" smtClean="0"/>
              <a:t> using </a:t>
            </a:r>
            <a:r>
              <a:rPr lang="en-US" sz="2200" dirty="0"/>
              <a:t>the </a:t>
            </a:r>
            <a:r>
              <a:rPr lang="en-US" sz="2200" dirty="0" smtClean="0"/>
              <a:t>bus. 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Slave </a:t>
            </a:r>
            <a:r>
              <a:rPr lang="en-US" sz="2200" dirty="0"/>
              <a:t>devices </a:t>
            </a:r>
            <a:r>
              <a:rPr lang="en-US" sz="2200" dirty="0" smtClean="0"/>
              <a:t>start </a:t>
            </a:r>
            <a:r>
              <a:rPr lang="en-US" sz="2200" b="1" dirty="0" smtClean="0"/>
              <a:t>listening</a:t>
            </a:r>
            <a:r>
              <a:rPr lang="en-US" sz="2200" dirty="0" smtClean="0"/>
              <a:t> </a:t>
            </a:r>
            <a:r>
              <a:rPr lang="en-US" sz="2200" dirty="0"/>
              <a:t>on </a:t>
            </a:r>
            <a:r>
              <a:rPr lang="en-US" sz="2200" dirty="0" smtClean="0"/>
              <a:t>SDA line.</a:t>
            </a:r>
            <a:endParaRPr lang="en-US" sz="22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Master </a:t>
            </a:r>
            <a:r>
              <a:rPr lang="en-US" sz="2200" dirty="0"/>
              <a:t>p</a:t>
            </a:r>
            <a:r>
              <a:rPr lang="en-US" sz="2200" dirty="0" smtClean="0"/>
              <a:t>rovides </a:t>
            </a:r>
            <a:r>
              <a:rPr lang="en-US" sz="2200" b="1" dirty="0" smtClean="0"/>
              <a:t>clock</a:t>
            </a:r>
            <a:r>
              <a:rPr lang="en-US" sz="2200" dirty="0" smtClean="0"/>
              <a:t>, </a:t>
            </a:r>
            <a:r>
              <a:rPr lang="en-US" sz="2200" b="1" dirty="0" smtClean="0"/>
              <a:t>address</a:t>
            </a:r>
            <a:r>
              <a:rPr lang="en-US" sz="2200" dirty="0" smtClean="0"/>
              <a:t> </a:t>
            </a:r>
            <a:r>
              <a:rPr lang="en-US" sz="2200" dirty="0"/>
              <a:t>of </a:t>
            </a:r>
            <a:r>
              <a:rPr lang="en-US" sz="2200" dirty="0" smtClean="0"/>
              <a:t>target slave, and one-bit </a:t>
            </a:r>
            <a:r>
              <a:rPr lang="en-US" sz="2200" b="1" dirty="0" smtClean="0"/>
              <a:t>R/W</a:t>
            </a:r>
            <a:r>
              <a:rPr lang="en-US" sz="2200" dirty="0" smtClean="0"/>
              <a:t>. 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b="1" dirty="0" smtClean="0"/>
              <a:t>Target Slave </a:t>
            </a:r>
            <a:r>
              <a:rPr lang="en-US" sz="2200" dirty="0" smtClean="0"/>
              <a:t>responds </a:t>
            </a:r>
            <a:r>
              <a:rPr lang="en-US" sz="2200" dirty="0" smtClean="0"/>
              <a:t>with </a:t>
            </a:r>
            <a:r>
              <a:rPr lang="en-US" sz="2200" b="1" dirty="0" smtClean="0"/>
              <a:t>acknowledgement</a:t>
            </a:r>
            <a:r>
              <a:rPr lang="en-US" sz="2200" dirty="0" smtClean="0"/>
              <a:t>. 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Master transmits/receives </a:t>
            </a:r>
            <a:r>
              <a:rPr lang="en-US" sz="2200" b="1" dirty="0"/>
              <a:t>8-bits of data </a:t>
            </a:r>
            <a:r>
              <a:rPr lang="en-US" sz="2200" dirty="0" smtClean="0"/>
              <a:t>to/from slave, </a:t>
            </a:r>
            <a:r>
              <a:rPr lang="en-US" sz="2200" dirty="0"/>
              <a:t>which replies with a 1-bit </a:t>
            </a:r>
            <a:r>
              <a:rPr lang="en-US" sz="2200" b="1" dirty="0"/>
              <a:t>acknowledgement</a:t>
            </a:r>
            <a:r>
              <a:rPr lang="en-US" sz="2200" dirty="0"/>
              <a:t> and so </a:t>
            </a:r>
            <a:r>
              <a:rPr lang="en-US" sz="2200" dirty="0" smtClean="0"/>
              <a:t>on.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When communication </a:t>
            </a:r>
            <a:r>
              <a:rPr lang="en-US" sz="2200" dirty="0"/>
              <a:t>is complete, </a:t>
            </a:r>
            <a:r>
              <a:rPr lang="en-US" sz="2200" dirty="0" smtClean="0"/>
              <a:t>Master </a:t>
            </a:r>
            <a:r>
              <a:rPr lang="en-US" sz="2200" dirty="0"/>
              <a:t>issues a </a:t>
            </a:r>
            <a:r>
              <a:rPr lang="en-US" sz="2200" b="1" dirty="0"/>
              <a:t>stop</a:t>
            </a:r>
            <a:r>
              <a:rPr lang="en-US" sz="2200" dirty="0"/>
              <a:t> </a:t>
            </a:r>
            <a:r>
              <a:rPr lang="en-US" sz="2200" dirty="0" smtClean="0"/>
              <a:t>condition to free </a:t>
            </a:r>
            <a:r>
              <a:rPr lang="en-US" sz="2200" dirty="0"/>
              <a:t>up the bus. 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52400"/>
            <a:ext cx="9144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I</a:t>
            </a:r>
            <a:r>
              <a:rPr lang="en-US" sz="4000" b="1" baseline="30000" dirty="0"/>
              <a:t>2</a:t>
            </a:r>
            <a:r>
              <a:rPr lang="en-US" sz="4000" b="1" dirty="0"/>
              <a:t>C </a:t>
            </a:r>
            <a:r>
              <a:rPr lang="en-US" sz="4000" b="1" dirty="0" smtClean="0"/>
              <a:t>interface protocol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104968"/>
            <a:ext cx="5943600" cy="252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19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Communications are needed to </a:t>
            </a:r>
            <a:r>
              <a:rPr lang="en-US" sz="2800" dirty="0" smtClean="0"/>
              <a:t>connect computers, microcontrollers, sensors, etc.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There </a:t>
            </a:r>
            <a:r>
              <a:rPr lang="en-US" sz="2800" dirty="0"/>
              <a:t>are two types of communications: parallel and serial.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Parallel communications have higher transmission rates but requires more lines than serial communications. </a:t>
            </a:r>
            <a:endParaRPr lang="ar-EG" sz="2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Introduction</a:t>
            </a:r>
            <a:endParaRPr lang="ar-EG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2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923395"/>
            <a:ext cx="75438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Pros: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wires -&gt; 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educes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cost &amp; complexity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circuit - well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suited for boards with many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devices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bus.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Cons: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Overhead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addressing and acknowledgments.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be inefficient in simple configurations and a direct-link interface such as SPI might be preferred.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863025"/>
            <a:ext cx="75438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 smtClean="0">
                <a:latin typeface="Cambria" pitchFamily="18" charset="0"/>
              </a:rPr>
              <a:t>I</a:t>
            </a:r>
            <a:r>
              <a:rPr lang="en-US" sz="3200" b="1" baseline="30000" dirty="0" smtClean="0">
                <a:latin typeface="Cambria" pitchFamily="18" charset="0"/>
              </a:rPr>
              <a:t>2</a:t>
            </a:r>
            <a:r>
              <a:rPr lang="en-US" sz="3200" b="1" dirty="0" smtClean="0">
                <a:latin typeface="Cambria" pitchFamily="18" charset="0"/>
              </a:rPr>
              <a:t>C </a:t>
            </a:r>
            <a:r>
              <a:rPr lang="en-US" sz="3200" b="1" dirty="0" smtClean="0">
                <a:latin typeface="Cambria" pitchFamily="18" charset="0"/>
              </a:rPr>
              <a:t>pros and cons</a:t>
            </a:r>
            <a:r>
              <a:rPr lang="en-US" sz="3200" b="1" dirty="0" smtClean="0">
                <a:latin typeface="Cambria" pitchFamily="18" charset="0"/>
              </a:rPr>
              <a:t> </a:t>
            </a:r>
            <a:endParaRPr lang="ar-EG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8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523286"/>
            <a:ext cx="8077200" cy="480131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#include </a:t>
            </a:r>
            <a:r>
              <a:rPr lang="en-US" dirty="0"/>
              <a:t>"</a:t>
            </a:r>
            <a:r>
              <a:rPr lang="en-US" dirty="0" err="1"/>
              <a:t>Wire.h</a:t>
            </a:r>
            <a:r>
              <a:rPr lang="en-US" dirty="0"/>
              <a:t>"</a:t>
            </a:r>
          </a:p>
          <a:p>
            <a:endParaRPr lang="en-US" dirty="0" smtClean="0"/>
          </a:p>
          <a:p>
            <a:r>
              <a:rPr lang="en-US" dirty="0" smtClean="0"/>
              <a:t>void </a:t>
            </a:r>
            <a:r>
              <a:rPr lang="en-US" dirty="0"/>
              <a:t>setup()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Wire.begin</a:t>
            </a:r>
            <a:r>
              <a:rPr lang="en-US" dirty="0" smtClean="0"/>
              <a:t>();</a:t>
            </a:r>
            <a:endParaRPr lang="en-US" dirty="0"/>
          </a:p>
          <a:p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void </a:t>
            </a:r>
            <a:r>
              <a:rPr lang="en-US" dirty="0"/>
              <a:t>loop()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 for (</a:t>
            </a:r>
            <a:r>
              <a:rPr lang="en-US" dirty="0" err="1" smtClean="0"/>
              <a:t>val</a:t>
            </a:r>
            <a:r>
              <a:rPr lang="en-US" dirty="0" smtClean="0"/>
              <a:t>=0</a:t>
            </a:r>
            <a:r>
              <a:rPr lang="en-US" dirty="0"/>
              <a:t>; </a:t>
            </a:r>
            <a:r>
              <a:rPr lang="en-US" dirty="0" err="1" smtClean="0"/>
              <a:t>val</a:t>
            </a:r>
            <a:r>
              <a:rPr lang="en-US" dirty="0" smtClean="0"/>
              <a:t>&lt;128</a:t>
            </a:r>
            <a:r>
              <a:rPr lang="en-US" dirty="0"/>
              <a:t>; </a:t>
            </a:r>
            <a:r>
              <a:rPr lang="en-US" dirty="0" err="1" smtClean="0"/>
              <a:t>val</a:t>
            </a:r>
            <a:r>
              <a:rPr lang="en-US" dirty="0"/>
              <a:t>++)</a:t>
            </a:r>
          </a:p>
          <a:p>
            <a:r>
              <a:rPr lang="en-US" dirty="0" smtClean="0"/>
              <a:t>    {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Wire.beginTransmission</a:t>
            </a:r>
            <a:r>
              <a:rPr lang="en-US" dirty="0" smtClean="0"/>
              <a:t>(address</a:t>
            </a:r>
            <a:r>
              <a:rPr lang="en-US" dirty="0"/>
              <a:t>);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Wire.send</a:t>
            </a:r>
            <a:r>
              <a:rPr lang="en-US" dirty="0" smtClean="0"/>
              <a:t>(</a:t>
            </a:r>
            <a:r>
              <a:rPr lang="en-US" dirty="0" err="1" smtClean="0"/>
              <a:t>val</a:t>
            </a:r>
            <a:r>
              <a:rPr lang="en-US" dirty="0"/>
              <a:t>);</a:t>
            </a:r>
          </a:p>
          <a:p>
            <a:r>
              <a:rPr lang="en-US" dirty="0"/>
              <a:t>  </a:t>
            </a:r>
            <a:r>
              <a:rPr lang="en-US" dirty="0" smtClean="0"/>
              <a:t>      </a:t>
            </a:r>
            <a:r>
              <a:rPr lang="en-US" dirty="0" err="1" smtClean="0"/>
              <a:t>Wire.endTransmission</a:t>
            </a:r>
            <a:r>
              <a:rPr lang="en-US" dirty="0"/>
              <a:t>();</a:t>
            </a:r>
          </a:p>
          <a:p>
            <a:r>
              <a:rPr lang="en-US" dirty="0"/>
              <a:t>  </a:t>
            </a:r>
            <a:r>
              <a:rPr lang="en-US" dirty="0" smtClean="0"/>
              <a:t>      delay(</a:t>
            </a:r>
            <a:r>
              <a:rPr lang="en-US" dirty="0" err="1" smtClean="0"/>
              <a:t>dt</a:t>
            </a:r>
            <a:r>
              <a:rPr lang="en-US" dirty="0"/>
              <a:t>);</a:t>
            </a:r>
          </a:p>
          <a:p>
            <a:r>
              <a:rPr lang="en-US" dirty="0" smtClean="0"/>
              <a:t>     }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8640" y="1523286"/>
            <a:ext cx="1965960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8640" y="2661047"/>
            <a:ext cx="1935480" cy="29718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4604147"/>
            <a:ext cx="3962400" cy="10668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7800" y="457200"/>
            <a:ext cx="6629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3600" dirty="0" smtClean="0">
                <a:latin typeface="Cambria" pitchFamily="18" charset="0"/>
              </a:rPr>
              <a:t>I2C in </a:t>
            </a:r>
            <a:r>
              <a:rPr lang="en-US" sz="3600" dirty="0" err="1" smtClean="0">
                <a:latin typeface="Cambria" pitchFamily="18" charset="0"/>
              </a:rPr>
              <a:t>Arduino</a:t>
            </a:r>
            <a:r>
              <a:rPr lang="en-US" sz="3600" dirty="0" smtClean="0">
                <a:latin typeface="Cambria" pitchFamily="18" charset="0"/>
              </a:rPr>
              <a:t>  </a:t>
            </a:r>
            <a:endParaRPr lang="ar-EG" sz="3600" dirty="0">
              <a:latin typeface="Cambr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800" y="4928442"/>
            <a:ext cx="3276600" cy="129266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2600" b="1" dirty="0" smtClean="0">
                <a:latin typeface="Cambria" pitchFamily="18" charset="0"/>
              </a:rPr>
              <a:t>I2C in </a:t>
            </a:r>
            <a:r>
              <a:rPr lang="en-US" sz="2600" b="1" dirty="0" err="1" smtClean="0">
                <a:latin typeface="Cambria" pitchFamily="18" charset="0"/>
              </a:rPr>
              <a:t>Arduino</a:t>
            </a:r>
            <a:r>
              <a:rPr lang="en-US" sz="2600" b="1" dirty="0" smtClean="0">
                <a:latin typeface="Cambria" pitchFamily="18" charset="0"/>
              </a:rPr>
              <a:t> Uno:</a:t>
            </a:r>
          </a:p>
          <a:p>
            <a:pPr lvl="1"/>
            <a:r>
              <a:rPr lang="en-US" sz="2600" dirty="0" smtClean="0">
                <a:latin typeface="Cambria" pitchFamily="18" charset="0"/>
              </a:rPr>
              <a:t>Pin A4 -&gt; SDA</a:t>
            </a:r>
          </a:p>
          <a:p>
            <a:pPr lvl="1"/>
            <a:r>
              <a:rPr lang="en-US" sz="2600" dirty="0" smtClean="0">
                <a:latin typeface="Cambria" pitchFamily="18" charset="0"/>
              </a:rPr>
              <a:t>Pin A5 -&gt; SCL</a:t>
            </a:r>
            <a:endParaRPr lang="ar-EG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15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Objectives 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648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serial communications, explain the difference between the following modes: </a:t>
            </a:r>
          </a:p>
          <a:p>
            <a:pPr lvl="2" indent="-342900"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half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full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duplex</a:t>
            </a:r>
            <a:r>
              <a:rPr lang="en-US" dirty="0" smtClean="0"/>
              <a:t>.</a:t>
            </a:r>
          </a:p>
          <a:p>
            <a:pPr lvl="2" indent="-342900">
              <a:buFont typeface="Wingdings" pitchFamily="2" charset="2"/>
              <a:buChar char="§"/>
            </a:pPr>
            <a:r>
              <a:rPr lang="en-US" dirty="0">
                <a:solidFill>
                  <a:srgbClr val="FF0000"/>
                </a:solidFill>
              </a:rPr>
              <a:t>synchronous</a:t>
            </a:r>
            <a:r>
              <a:rPr lang="en-US" dirty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asynchronous</a:t>
            </a:r>
            <a:r>
              <a:rPr lang="en-US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Recognize the following three serial </a:t>
            </a:r>
            <a:r>
              <a:rPr lang="en-US" sz="2800" dirty="0"/>
              <a:t>interfaces:</a:t>
            </a:r>
          </a:p>
          <a:p>
            <a:pPr marL="1257300" lvl="2" indent="-457200">
              <a:buFont typeface="Wingdings" pitchFamily="2" charset="2"/>
              <a:buChar char="§"/>
            </a:pPr>
            <a:r>
              <a:rPr lang="en-US" dirty="0" smtClean="0"/>
              <a:t>Standard RS-232. </a:t>
            </a:r>
            <a:endParaRPr lang="en-US" dirty="0"/>
          </a:p>
          <a:p>
            <a:pPr marL="1257300" lvl="2" indent="-457200">
              <a:buFont typeface="Wingdings" pitchFamily="2" charset="2"/>
              <a:buChar char="§"/>
            </a:pPr>
            <a:r>
              <a:rPr lang="en-US" b="1" dirty="0" smtClean="0"/>
              <a:t>SPI </a:t>
            </a:r>
            <a:r>
              <a:rPr lang="en-US" b="1" dirty="0"/>
              <a:t>(Serial peripheral interface). </a:t>
            </a:r>
          </a:p>
          <a:p>
            <a:pPr marL="1257300" lvl="2" indent="-457200">
              <a:buFont typeface="Wingdings" pitchFamily="2" charset="2"/>
              <a:buChar char="§"/>
            </a:pPr>
            <a:r>
              <a:rPr lang="en-US" b="1" dirty="0" smtClean="0"/>
              <a:t>I2C </a:t>
            </a:r>
            <a:r>
              <a:rPr lang="en-US" b="1" dirty="0"/>
              <a:t>(Inter-integrated </a:t>
            </a:r>
            <a:r>
              <a:rPr lang="en-US" b="1" dirty="0" smtClean="0"/>
              <a:t>circuits).</a:t>
            </a:r>
            <a:endParaRPr lang="en-US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Right Brace 4"/>
          <p:cNvSpPr/>
          <p:nvPr/>
        </p:nvSpPr>
        <p:spPr>
          <a:xfrm>
            <a:off x="5867400" y="4953000"/>
            <a:ext cx="457200" cy="6858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6" name="TextBox 5"/>
          <p:cNvSpPr txBox="1"/>
          <p:nvPr/>
        </p:nvSpPr>
        <p:spPr>
          <a:xfrm>
            <a:off x="6512256" y="4697104"/>
            <a:ext cx="188214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en-US" dirty="0" smtClean="0"/>
              <a:t>Very important </a:t>
            </a:r>
            <a:r>
              <a:rPr lang="en-US" dirty="0"/>
              <a:t>in embedded system interfacing</a:t>
            </a:r>
            <a:r>
              <a:rPr lang="en-US" dirty="0" smtClean="0"/>
              <a:t>.</a:t>
            </a:r>
            <a:endParaRPr lang="ar-E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mbria" pitchFamily="18" charset="0"/>
              </a:rPr>
              <a:t>Half &amp; full duplex</a:t>
            </a:r>
            <a:endParaRPr lang="ar-EG" b="1" dirty="0"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8077200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One-way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data sent in one direction only. </a:t>
            </a:r>
          </a:p>
          <a:p>
            <a:pPr lvl="0"/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Half-duplex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two-way transfer, but only in one direction at a time. </a:t>
            </a:r>
          </a:p>
          <a:p>
            <a:pPr lvl="0"/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Full-duplex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send and receive data simultaneously. </a:t>
            </a:r>
          </a:p>
          <a:p>
            <a:pPr lvl="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RS-232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SPI is full-duplex.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half-duplex.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2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ambria" pitchFamily="18" charset="0"/>
              </a:rPr>
              <a:t>Synchronous vs. Asynchronous</a:t>
            </a:r>
            <a:endParaRPr lang="ar-EG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latin typeface="Cambria" pitchFamily="18" charset="0"/>
                <a:cs typeface="+mj-cs"/>
              </a:rPr>
              <a:t>In synchronous communication, both </a:t>
            </a:r>
            <a:r>
              <a:rPr lang="en-US" sz="2600" dirty="0" smtClean="0">
                <a:latin typeface="Cambria" pitchFamily="18" charset="0"/>
                <a:cs typeface="+mj-cs"/>
              </a:rPr>
              <a:t>transmitter </a:t>
            </a:r>
            <a:r>
              <a:rPr lang="en-US" sz="2600" dirty="0">
                <a:latin typeface="Cambria" pitchFamily="18" charset="0"/>
                <a:cs typeface="+mj-cs"/>
              </a:rPr>
              <a:t>and receiver share a common clock.</a:t>
            </a:r>
            <a:r>
              <a:rPr lang="en-US" sz="2600" dirty="0">
                <a:solidFill>
                  <a:srgbClr val="FF0000"/>
                </a:solidFill>
                <a:latin typeface="Cambria" pitchFamily="18" charset="0"/>
                <a:cs typeface="+mj-cs"/>
              </a:rPr>
              <a:t> Thus, one line is </a:t>
            </a:r>
            <a:r>
              <a:rPr lang="en-US" sz="2600" dirty="0" smtClean="0">
                <a:solidFill>
                  <a:srgbClr val="FF0000"/>
                </a:solidFill>
                <a:latin typeface="Cambria" pitchFamily="18" charset="0"/>
                <a:cs typeface="+mj-cs"/>
              </a:rPr>
              <a:t>assigned to </a:t>
            </a:r>
            <a:r>
              <a:rPr lang="en-US" sz="2600" dirty="0">
                <a:solidFill>
                  <a:srgbClr val="FF0000"/>
                </a:solidFill>
                <a:latin typeface="Cambria" pitchFamily="18" charset="0"/>
                <a:cs typeface="+mj-cs"/>
              </a:rPr>
              <a:t>the clock.</a:t>
            </a:r>
            <a:endParaRPr lang="ar-EG" sz="2600" dirty="0">
              <a:solidFill>
                <a:srgbClr val="FF0000"/>
              </a:solidFill>
              <a:latin typeface="Cambria" pitchFamily="18" charset="0"/>
              <a:cs typeface="+mj-cs"/>
            </a:endParaRPr>
          </a:p>
          <a:p>
            <a:pPr marL="0" indent="0">
              <a:buNone/>
            </a:pPr>
            <a:endParaRPr lang="en-US" sz="2600" dirty="0">
              <a:latin typeface="Cambria" pitchFamily="18" charset="0"/>
              <a:cs typeface="+mj-cs"/>
            </a:endParaRPr>
          </a:p>
          <a:p>
            <a:pPr lvl="1">
              <a:buFontTx/>
              <a:buChar char="-"/>
            </a:pPr>
            <a:r>
              <a:rPr lang="en-US" sz="2600" dirty="0" smtClean="0">
                <a:latin typeface="Cambria" pitchFamily="18" charset="0"/>
                <a:cs typeface="+mj-cs"/>
              </a:rPr>
              <a:t>RS-232 (and also USB) is asynchronous </a:t>
            </a:r>
          </a:p>
          <a:p>
            <a:pPr lvl="1">
              <a:buFontTx/>
              <a:buChar char="-"/>
            </a:pPr>
            <a:r>
              <a:rPr lang="en-US" sz="2600" dirty="0" smtClean="0">
                <a:latin typeface="Cambria" pitchFamily="18" charset="0"/>
                <a:cs typeface="+mj-cs"/>
              </a:rPr>
              <a:t>SPI and I2C are synchronous.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3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78657" cy="39624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Recommended Standard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RS-232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(also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called serial or COM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port)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is a common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interface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 connect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computer to other devices.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most modern laptops do not have serial port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DB-9 com port has 9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pins.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Main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lines are: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Pin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2 –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(transmit data)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Pin 3 – Rx (receive data)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Pin 5 –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Ground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latin typeface="Cambria" pitchFamily="18" charset="0"/>
              </a:rPr>
              <a:t>To connect two PCs (or </a:t>
            </a:r>
            <a:r>
              <a:rPr lang="en-US" sz="2200" dirty="0"/>
              <a:t>two </a:t>
            </a:r>
            <a:r>
              <a:rPr lang="el-GR" sz="2200" dirty="0" smtClean="0"/>
              <a:t>μ</a:t>
            </a:r>
            <a:r>
              <a:rPr lang="en-CA" sz="2200" dirty="0" smtClean="0"/>
              <a:t>C</a:t>
            </a:r>
            <a:r>
              <a:rPr lang="en-US" sz="2200" dirty="0" smtClean="0"/>
              <a:t>)</a:t>
            </a:r>
            <a:r>
              <a:rPr lang="en-US" sz="2200" dirty="0" smtClean="0">
                <a:latin typeface="Cambria" pitchFamily="18" charset="0"/>
              </a:rPr>
              <a:t>, we simply </a:t>
            </a:r>
            <a:r>
              <a:rPr lang="en-US" sz="2200" dirty="0">
                <a:latin typeface="Cambria" pitchFamily="18" charset="0"/>
              </a:rPr>
              <a:t>use a cross </a:t>
            </a:r>
            <a:r>
              <a:rPr lang="en-US" sz="2200" dirty="0" smtClean="0">
                <a:latin typeface="Cambria" pitchFamily="18" charset="0"/>
              </a:rPr>
              <a:t>cable: </a:t>
            </a:r>
            <a:endParaRPr lang="en-US" sz="2200" dirty="0">
              <a:latin typeface="Cambria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8382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Cambria" pitchFamily="18" charset="0"/>
              </a:rPr>
              <a:t>RS-232 </a:t>
            </a:r>
            <a:r>
              <a:rPr lang="en-US" b="1" dirty="0" smtClean="0">
                <a:latin typeface="Cambria" pitchFamily="18" charset="0"/>
              </a:rPr>
              <a:t>Interface</a:t>
            </a:r>
            <a:endParaRPr lang="ar-EG" b="1" dirty="0">
              <a:latin typeface="Cambria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025774"/>
            <a:ext cx="2108330" cy="16224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5334200"/>
            <a:ext cx="5643370" cy="1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9906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 smtClean="0"/>
              <a:t>Connecting PC to µC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219200"/>
            <a:ext cx="7924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>
                <a:latin typeface="Cambria" pitchFamily="18" charset="0"/>
              </a:rPr>
              <a:t>More difficult.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latin typeface="Cambria" pitchFamily="18" charset="0"/>
              </a:rPr>
              <a:t>RS 232 logic levels: -3 to </a:t>
            </a:r>
            <a:r>
              <a:rPr lang="en-US" sz="2400" dirty="0" smtClean="0">
                <a:latin typeface="Cambria" pitchFamily="18" charset="0"/>
              </a:rPr>
              <a:t>-15V </a:t>
            </a:r>
            <a:r>
              <a:rPr lang="en-US" sz="2400" dirty="0">
                <a:latin typeface="Cambria" pitchFamily="18" charset="0"/>
              </a:rPr>
              <a:t>for logic </a:t>
            </a:r>
            <a:r>
              <a:rPr lang="en-US" sz="2400" dirty="0" smtClean="0">
                <a:latin typeface="Cambria" pitchFamily="18" charset="0"/>
              </a:rPr>
              <a:t>1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smtClean="0">
                <a:latin typeface="Cambria" pitchFamily="18" charset="0"/>
              </a:rPr>
              <a:t>and </a:t>
            </a:r>
            <a:r>
              <a:rPr lang="en-US" sz="2400" dirty="0" smtClean="0">
                <a:latin typeface="Cambria" pitchFamily="18" charset="0"/>
              </a:rPr>
              <a:t>+</a:t>
            </a:r>
            <a:r>
              <a:rPr lang="en-US" sz="2400" dirty="0">
                <a:latin typeface="Cambria" pitchFamily="18" charset="0"/>
              </a:rPr>
              <a:t>3 to </a:t>
            </a:r>
            <a:r>
              <a:rPr lang="en-US" sz="2400" dirty="0" smtClean="0">
                <a:latin typeface="Cambria" pitchFamily="18" charset="0"/>
              </a:rPr>
              <a:t>+15 </a:t>
            </a:r>
            <a:r>
              <a:rPr lang="en-US" sz="2400" dirty="0">
                <a:latin typeface="Cambria" pitchFamily="18" charset="0"/>
              </a:rPr>
              <a:t>V for logic </a:t>
            </a:r>
            <a:r>
              <a:rPr lang="en-US" sz="2400" dirty="0" smtClean="0">
                <a:latin typeface="Cambria" pitchFamily="18" charset="0"/>
              </a:rPr>
              <a:t>0. </a:t>
            </a:r>
            <a:endParaRPr lang="en-US" sz="2400" dirty="0">
              <a:latin typeface="Cambria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Cambria" pitchFamily="18" charset="0"/>
              </a:rPr>
              <a:t>TTL: 0&amp;5V. </a:t>
            </a:r>
            <a:endParaRPr lang="en-US" sz="2400" dirty="0">
              <a:latin typeface="Cambria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Cambria" pitchFamily="18" charset="0"/>
              </a:rPr>
              <a:t>We </a:t>
            </a:r>
            <a:r>
              <a:rPr lang="en-US" sz="2400" dirty="0">
                <a:latin typeface="Cambria" pitchFamily="18" charset="0"/>
              </a:rPr>
              <a:t>need to use a converter, e.g. MAX </a:t>
            </a:r>
            <a:r>
              <a:rPr lang="en-US" sz="2400" dirty="0" smtClean="0">
                <a:latin typeface="Cambria" pitchFamily="18" charset="0"/>
              </a:rPr>
              <a:t>232 IC.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" name="Content Placeholder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4026608"/>
            <a:ext cx="3928796" cy="24503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75" y="4701523"/>
            <a:ext cx="1800225" cy="124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87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RS-232 protocol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924800" cy="2743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" pitchFamily="18" charset="0"/>
                <a:cs typeface="+mj-cs"/>
              </a:rPr>
              <a:t>Line is initially idle (no transmission).</a:t>
            </a:r>
          </a:p>
          <a:p>
            <a:r>
              <a:rPr lang="en-US" sz="2400" dirty="0" smtClean="0">
                <a:latin typeface="Cambria" pitchFamily="18" charset="0"/>
                <a:cs typeface="+mj-cs"/>
              </a:rPr>
              <a:t>To start communication, </a:t>
            </a:r>
            <a:r>
              <a:rPr lang="en-US" sz="2400" dirty="0" err="1" smtClean="0">
                <a:latin typeface="Cambria" pitchFamily="18" charset="0"/>
                <a:cs typeface="+mj-cs"/>
              </a:rPr>
              <a:t>Tx</a:t>
            </a:r>
            <a:r>
              <a:rPr lang="en-US" sz="2400" dirty="0" smtClean="0">
                <a:latin typeface="Cambria" pitchFamily="18" charset="0"/>
                <a:cs typeface="+mj-cs"/>
              </a:rPr>
              <a:t> pulls </a:t>
            </a:r>
            <a:r>
              <a:rPr lang="en-US" sz="2400" dirty="0" smtClean="0">
                <a:latin typeface="Cambria" pitchFamily="18" charset="0"/>
                <a:cs typeface="+mj-cs"/>
              </a:rPr>
              <a:t>the line low for 1 bit interval called the </a:t>
            </a:r>
            <a:r>
              <a:rPr lang="en-US" sz="2400" b="1" dirty="0" smtClean="0">
                <a:latin typeface="Cambria" pitchFamily="18" charset="0"/>
                <a:cs typeface="+mj-cs"/>
              </a:rPr>
              <a:t>start bit</a:t>
            </a:r>
            <a:r>
              <a:rPr lang="en-US" sz="2400" dirty="0" smtClean="0">
                <a:latin typeface="Cambria" pitchFamily="18" charset="0"/>
                <a:cs typeface="+mj-cs"/>
              </a:rPr>
              <a:t>.</a:t>
            </a:r>
          </a:p>
          <a:p>
            <a:r>
              <a:rPr lang="en-US" sz="2400" dirty="0" smtClean="0">
                <a:latin typeface="Cambria" pitchFamily="18" charset="0"/>
                <a:cs typeface="+mj-cs"/>
              </a:rPr>
              <a:t>A number of </a:t>
            </a:r>
            <a:r>
              <a:rPr lang="en-US" sz="2400" b="1" dirty="0" smtClean="0">
                <a:latin typeface="Cambria" pitchFamily="18" charset="0"/>
                <a:cs typeface="+mj-cs"/>
              </a:rPr>
              <a:t>data bits </a:t>
            </a:r>
            <a:r>
              <a:rPr lang="en-US" sz="2400" dirty="0" smtClean="0">
                <a:latin typeface="Cambria" pitchFamily="18" charset="0"/>
                <a:cs typeface="+mj-cs"/>
              </a:rPr>
              <a:t>are then sent in ASCII format.</a:t>
            </a:r>
          </a:p>
          <a:p>
            <a:r>
              <a:rPr lang="en-US" sz="2400" b="1" dirty="0" err="1" smtClean="0">
                <a:latin typeface="Cambria" pitchFamily="18" charset="0"/>
                <a:cs typeface="+mj-cs"/>
              </a:rPr>
              <a:t>Tx</a:t>
            </a:r>
            <a:r>
              <a:rPr lang="en-US" sz="2400" dirty="0" smtClean="0">
                <a:latin typeface="Cambria" pitchFamily="18" charset="0"/>
                <a:cs typeface="+mj-cs"/>
              </a:rPr>
              <a:t> sends 1 stop bit to retain the original state of the line.</a:t>
            </a:r>
          </a:p>
          <a:p>
            <a:r>
              <a:rPr lang="en-US" sz="2400" dirty="0">
                <a:latin typeface="Cambria" pitchFamily="18" charset="0"/>
                <a:cs typeface="+mj-cs"/>
              </a:rPr>
              <a:t>An interrupt is issued to the processor.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613" y="4267200"/>
            <a:ext cx="6470987" cy="213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85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5720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transmitted character is packaged in a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frame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consisting of: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Start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signals the receiver that data is coming.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bits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actual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5, 7, or 8 bits).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Optional Parity bit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error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checking.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two types of parity: even and odd.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Stop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indicate the end of a single packet. Typical values are 1, 1.5, and 2 bits.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and Rx must agree 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transmission bit rate (i.e. the duration of each bit), number of data bits, parity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type,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the number of stop bits.  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ar-E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RS-232 protocol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67805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1268</TotalTime>
  <Words>1202</Words>
  <Application>Microsoft Office PowerPoint</Application>
  <PresentationFormat>On-screen Show (4:3)</PresentationFormat>
  <Paragraphs>191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(5)  Serial Interfaces</vt:lpstr>
      <vt:lpstr>Introduction</vt:lpstr>
      <vt:lpstr>Objectives </vt:lpstr>
      <vt:lpstr>Half &amp; full duplex</vt:lpstr>
      <vt:lpstr>Synchronous vs. Asynchronous</vt:lpstr>
      <vt:lpstr>PowerPoint Presentation</vt:lpstr>
      <vt:lpstr>Connecting PC to µC</vt:lpstr>
      <vt:lpstr>RS-232 protocol</vt:lpstr>
      <vt:lpstr>RS-232 protocol</vt:lpstr>
      <vt:lpstr>Example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Serial Interfaces</dc:title>
  <dc:creator>Ahmed</dc:creator>
  <cp:lastModifiedBy>Ahmed</cp:lastModifiedBy>
  <cp:revision>562</cp:revision>
  <dcterms:created xsi:type="dcterms:W3CDTF">2006-08-16T00:00:00Z</dcterms:created>
  <dcterms:modified xsi:type="dcterms:W3CDTF">2018-03-02T13:16:23Z</dcterms:modified>
</cp:coreProperties>
</file>