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8" r:id="rId3"/>
    <p:sldId id="275" r:id="rId4"/>
    <p:sldId id="259" r:id="rId5"/>
    <p:sldId id="279" r:id="rId6"/>
    <p:sldId id="260" r:id="rId7"/>
    <p:sldId id="262" r:id="rId8"/>
    <p:sldId id="264" r:id="rId9"/>
    <p:sldId id="265" r:id="rId10"/>
    <p:sldId id="266" r:id="rId11"/>
    <p:sldId id="268" r:id="rId12"/>
    <p:sldId id="270" r:id="rId13"/>
    <p:sldId id="271" r:id="rId14"/>
    <p:sldId id="274" r:id="rId15"/>
    <p:sldId id="27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1226CC0-7970-4036-BB73-1FEBAA6D4473}" type="datetimeFigureOut">
              <a:rPr lang="ar-EG" smtClean="0"/>
              <a:t>03/07/1439</a:t>
            </a:fld>
            <a:endParaRPr lang="ar-E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E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8BDF527-CD74-4970-B602-0A2352EC8081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014373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262C9-0185-4B02-8869-D63B3F54CB47}" type="datetime1">
              <a:rPr lang="en-US" smtClean="0"/>
              <a:t>3/19/2018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21D39-A298-48F7-A541-2291808BD31A}" type="datetime1">
              <a:rPr lang="en-US" smtClean="0"/>
              <a:t>3/19/2018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901C4-2574-4496-8388-9F76E8CFF396}" type="datetime1">
              <a:rPr lang="en-US" smtClean="0"/>
              <a:t>3/19/2018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0C76F-4105-4719-80D5-F8277A545AEF}" type="datetime1">
              <a:rPr lang="en-US" smtClean="0"/>
              <a:t>3/19/2018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9C2F9-E89B-4B4A-9F4E-A72874EB28EC}" type="datetime1">
              <a:rPr lang="en-US" smtClean="0"/>
              <a:t>3/19/2018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16E8B-F05D-421E-A161-853DACD7FEAB}" type="datetime1">
              <a:rPr lang="en-US" smtClean="0"/>
              <a:t>3/19/2018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FDFFE-54C5-414D-A79C-587C50B3A7DC}" type="datetime1">
              <a:rPr lang="en-US" smtClean="0"/>
              <a:t>3/19/2018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A842-7807-445B-B36D-12AF54FA5300}" type="datetime1">
              <a:rPr lang="en-US" smtClean="0"/>
              <a:t>3/19/2018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FCBFA-98DF-4B4E-9D2A-62D34763836E}" type="datetime1">
              <a:rPr lang="en-US" smtClean="0"/>
              <a:t>3/19/2018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C98C3-76E0-478D-845D-BE95D5067147}" type="datetime1">
              <a:rPr lang="en-US" smtClean="0"/>
              <a:t>3/19/2018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21E29-3C85-4FE3-A5B8-3EC1969017FC}" type="datetime1">
              <a:rPr lang="en-US" smtClean="0"/>
              <a:t>3/19/2018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989C7A-B29E-445B-AB34-4E00F222F9E9}" type="datetime1">
              <a:rPr lang="en-US" smtClean="0"/>
              <a:t>3/19/2018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3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3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6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9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9.jpg"/><Relationship Id="rId4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8001000" cy="2441575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US" b="1" dirty="0" smtClean="0"/>
              <a:t>(5)</a:t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>Notes </a:t>
            </a:r>
            <a:r>
              <a:rPr lang="en-US" b="1" dirty="0" smtClean="0"/>
              <a:t>on the Least Squares Estimate</a:t>
            </a:r>
            <a:endParaRPr lang="ar-EG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683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solidFill>
            <a:schemeClr val="bg1"/>
          </a:solidFill>
        </p:spPr>
        <p:txBody>
          <a:bodyPr/>
          <a:lstStyle/>
          <a:p>
            <a:pPr algn="l"/>
            <a:r>
              <a:rPr lang="en-US" dirty="0" smtClean="0"/>
              <a:t>Example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29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Consider the following model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 </a:t>
            </a:r>
          </a:p>
          <a:p>
            <a:pPr marL="0" indent="0">
              <a:buNone/>
            </a:pPr>
            <a:r>
              <a:rPr lang="en-US" sz="2400" dirty="0"/>
              <a:t> </a:t>
            </a:r>
          </a:p>
          <a:p>
            <a:pPr marL="0" indent="0">
              <a:buNone/>
            </a:pPr>
            <a:r>
              <a:rPr lang="en-US" sz="2400" dirty="0"/>
              <a:t>a</a:t>
            </a:r>
            <a:r>
              <a:rPr lang="en-US" sz="2400" dirty="0" smtClean="0"/>
              <a:t>nd the </a:t>
            </a:r>
            <a:r>
              <a:rPr lang="en-US" sz="2400" dirty="0"/>
              <a:t>input-output </a:t>
            </a:r>
            <a:r>
              <a:rPr lang="en-US" sz="2400" dirty="0" smtClean="0"/>
              <a:t>data: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  <a:p>
            <a:pPr>
              <a:buFont typeface="Wingdings" pitchFamily="2" charset="2"/>
              <a:buChar char="q"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Use the least squares method to find the </a:t>
            </a:r>
            <a:r>
              <a:rPr lang="en-US" sz="2400" dirty="0"/>
              <a:t>unknown parameters </a:t>
            </a:r>
            <a:r>
              <a:rPr lang="en-US" sz="2400" i="1" dirty="0"/>
              <a:t>a</a:t>
            </a:r>
            <a:r>
              <a:rPr lang="en-US" sz="2400" dirty="0"/>
              <a:t> and </a:t>
            </a:r>
            <a:r>
              <a:rPr lang="en-US" sz="2400" i="1" dirty="0"/>
              <a:t>b</a:t>
            </a:r>
            <a:r>
              <a:rPr lang="en-US" sz="2400" dirty="0"/>
              <a:t> </a:t>
            </a:r>
            <a:r>
              <a:rPr lang="en-US" sz="2400" dirty="0" smtClean="0"/>
              <a:t>along with their confidence intervals. </a:t>
            </a:r>
            <a:endParaRPr lang="en-US" sz="2400" dirty="0"/>
          </a:p>
          <a:p>
            <a:endParaRPr lang="ar-EG" sz="24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3662801"/>
              </p:ext>
            </p:extLst>
          </p:nvPr>
        </p:nvGraphicFramePr>
        <p:xfrm>
          <a:off x="1905000" y="2209800"/>
          <a:ext cx="5543550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01" name="Equation" r:id="rId3" imgW="2044440" imgH="203040" progId="Equation.3">
                  <p:embed/>
                </p:oleObj>
              </mc:Choice>
              <mc:Fallback>
                <p:oleObj name="Equation" r:id="rId3" imgW="2044440" imgH="2030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2209800"/>
                        <a:ext cx="5543550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134715"/>
              </p:ext>
            </p:extLst>
          </p:nvPr>
        </p:nvGraphicFramePr>
        <p:xfrm>
          <a:off x="1143000" y="3568338"/>
          <a:ext cx="6858000" cy="1188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</a:tblGrid>
              <a:tr h="37592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endParaRPr lang="en-US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ar-EG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b="1" dirty="0" smtClean="0"/>
                        <a:t>1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b="1" dirty="0" smtClean="0"/>
                        <a:t>2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b="1" dirty="0" smtClean="0"/>
                        <a:t>3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b="1" dirty="0" smtClean="0"/>
                        <a:t>4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b="1" dirty="0" smtClean="0"/>
                        <a:t>5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b="1" dirty="0" smtClean="0"/>
                        <a:t>6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b="1" dirty="0" smtClean="0"/>
                        <a:t>7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b="1" dirty="0" smtClean="0"/>
                        <a:t>8</a:t>
                      </a:r>
                      <a:endParaRPr lang="en-US" sz="2000" b="1" dirty="0"/>
                    </a:p>
                  </a:txBody>
                  <a:tcPr/>
                </a:tc>
              </a:tr>
              <a:tr h="375920">
                <a:tc>
                  <a:txBody>
                    <a:bodyPr/>
                    <a:lstStyle/>
                    <a:p>
                      <a:pPr algn="ctr" rtl="0"/>
                      <a:r>
                        <a:rPr lang="en-US" sz="2000" b="1" i="1" dirty="0" smtClean="0"/>
                        <a:t>u</a:t>
                      </a:r>
                      <a:r>
                        <a:rPr lang="en-US" sz="2000" b="1" dirty="0" smtClean="0"/>
                        <a:t>(</a:t>
                      </a:r>
                      <a:r>
                        <a:rPr lang="en-US" sz="2000" b="1" i="1" dirty="0" smtClean="0"/>
                        <a:t>k</a:t>
                      </a:r>
                      <a:r>
                        <a:rPr lang="en-US" sz="2000" b="1" dirty="0" smtClean="0"/>
                        <a:t>)</a:t>
                      </a:r>
                      <a:endParaRPr lang="en-US" sz="20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b="1" dirty="0" smtClean="0"/>
                        <a:t>1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b="1" dirty="0" smtClean="0"/>
                        <a:t>1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b="1" dirty="0" smtClean="0"/>
                        <a:t>1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b="1" dirty="0" smtClean="0"/>
                        <a:t>1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b="1" dirty="0" smtClean="0"/>
                        <a:t>*</a:t>
                      </a:r>
                      <a:endParaRPr lang="en-US" sz="2000" b="1" dirty="0"/>
                    </a:p>
                  </a:txBody>
                  <a:tcPr/>
                </a:tc>
              </a:tr>
              <a:tr h="375920">
                <a:tc>
                  <a:txBody>
                    <a:bodyPr/>
                    <a:lstStyle/>
                    <a:p>
                      <a:pPr algn="ctr" rtl="0"/>
                      <a:r>
                        <a:rPr lang="en-US" sz="2000" b="1" i="1" dirty="0" smtClean="0"/>
                        <a:t>y</a:t>
                      </a:r>
                      <a:r>
                        <a:rPr lang="en-US" sz="2000" b="1" dirty="0" smtClean="0"/>
                        <a:t>(</a:t>
                      </a:r>
                      <a:r>
                        <a:rPr lang="en-US" sz="2000" b="1" i="1" dirty="0" smtClean="0"/>
                        <a:t>k</a:t>
                      </a:r>
                      <a:r>
                        <a:rPr lang="en-US" sz="2000" b="1" dirty="0" smtClean="0"/>
                        <a:t>)</a:t>
                      </a:r>
                      <a:endParaRPr lang="en-US" sz="20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b="1" dirty="0" smtClean="0"/>
                        <a:t>0.57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b="1" dirty="0" smtClean="0"/>
                        <a:t>0.97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b="1" dirty="0" smtClean="0"/>
                        <a:t>1.26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b="1" dirty="0" smtClean="0"/>
                        <a:t>1.47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b="1" dirty="0" smtClean="0"/>
                        <a:t>1.06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b="1" dirty="0" smtClean="0"/>
                        <a:t>0.76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b="1" dirty="0" smtClean="0"/>
                        <a:t>0.54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b="1" dirty="0" smtClean="0"/>
                        <a:t>0.39</a:t>
                      </a:r>
                      <a:endParaRPr lang="en-US" sz="20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243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solidFill>
            <a:schemeClr val="bg1"/>
          </a:solidFill>
        </p:spPr>
        <p:txBody>
          <a:bodyPr/>
          <a:lstStyle/>
          <a:p>
            <a:pPr algn="l"/>
            <a:r>
              <a:rPr lang="en-US" dirty="0" smtClean="0"/>
              <a:t>Solution </a:t>
            </a:r>
            <a:endParaRPr lang="ar-E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371600"/>
                <a:ext cx="8229600" cy="4525963"/>
              </a:xfrm>
            </p:spPr>
            <p:txBody>
              <a:bodyPr>
                <a:normAutofit/>
              </a:bodyPr>
              <a:lstStyle/>
              <a:p>
                <a:r>
                  <a:rPr lang="en-US" sz="2400" dirty="0" smtClean="0"/>
                  <a:t>First</a:t>
                </a:r>
                <a:r>
                  <a:rPr lang="en-US" sz="2400" dirty="0"/>
                  <a:t>, we form the vector y and the matrix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>
                        <a:latin typeface="Cambria Math"/>
                      </a:rPr>
                      <m:t>Φ</m:t>
                    </m:r>
                  </m:oMath>
                </a14:m>
                <a:r>
                  <a:rPr lang="en-US" sz="2400" dirty="0"/>
                  <a:t> </a:t>
                </a:r>
                <a:r>
                  <a:rPr lang="en-US" sz="2400" dirty="0" smtClean="0"/>
                  <a:t>as</a:t>
                </a:r>
              </a:p>
              <a:p>
                <a:endParaRPr lang="en-US" sz="2400" dirty="0"/>
              </a:p>
              <a:p>
                <a:endParaRPr lang="en-US" sz="2400" dirty="0" smtClean="0"/>
              </a:p>
              <a:p>
                <a:endParaRPr lang="en-US" sz="2400" dirty="0" smtClean="0"/>
              </a:p>
              <a:p>
                <a:endParaRPr lang="en-US" sz="2400" dirty="0"/>
              </a:p>
              <a:p>
                <a:endParaRPr lang="en-US" sz="2400" dirty="0" smtClean="0"/>
              </a:p>
              <a:p>
                <a:r>
                  <a:rPr lang="en-US" sz="2400" dirty="0" smtClean="0"/>
                  <a:t>We </a:t>
                </a:r>
                <a:r>
                  <a:rPr lang="en-US" sz="2400" dirty="0"/>
                  <a:t>calculate the least squares estimate </a:t>
                </a:r>
                <a:r>
                  <a:rPr lang="en-US" sz="2400" b="1" dirty="0"/>
                  <a:t> </a:t>
                </a:r>
                <a:endParaRPr lang="en-US" sz="2400" dirty="0"/>
              </a:p>
              <a:p>
                <a:endParaRPr lang="en-US" sz="2400" dirty="0"/>
              </a:p>
              <a:p>
                <a:endParaRPr lang="en-US" sz="2400" dirty="0"/>
              </a:p>
              <a:p>
                <a:endParaRPr lang="en-US" sz="2400" dirty="0"/>
              </a:p>
              <a:p>
                <a:endParaRPr lang="en-US" sz="2400" dirty="0"/>
              </a:p>
              <a:p>
                <a:pPr marL="0" indent="0">
                  <a:buNone/>
                </a:pPr>
                <a:endParaRPr lang="en-US" sz="2400" dirty="0"/>
              </a:p>
              <a:p>
                <a:endParaRPr lang="en-US" sz="2400" dirty="0" smtClean="0"/>
              </a:p>
              <a:p>
                <a:endParaRPr lang="en-US" sz="2400" dirty="0"/>
              </a:p>
              <a:p>
                <a:endParaRPr lang="en-US" sz="2400" dirty="0" smtClean="0"/>
              </a:p>
              <a:p>
                <a:endParaRPr lang="ar-EG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371600"/>
                <a:ext cx="8229600" cy="4525963"/>
              </a:xfrm>
              <a:blipFill rotWithShape="1">
                <a:blip r:embed="rId3"/>
                <a:stretch>
                  <a:fillRect l="-1111" t="-1078" b="-58895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78635"/>
              </p:ext>
            </p:extLst>
          </p:nvPr>
        </p:nvGraphicFramePr>
        <p:xfrm>
          <a:off x="760413" y="2095500"/>
          <a:ext cx="7543800" cy="171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16" name="Equation" r:id="rId4" imgW="3288960" imgH="914400" progId="Equation.3">
                  <p:embed/>
                </p:oleObj>
              </mc:Choice>
              <mc:Fallback>
                <p:oleObj name="Equation" r:id="rId4" imgW="3288960" imgH="9144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0413" y="2095500"/>
                        <a:ext cx="7543800" cy="171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9461888"/>
              </p:ext>
            </p:extLst>
          </p:nvPr>
        </p:nvGraphicFramePr>
        <p:xfrm>
          <a:off x="2677985" y="4621212"/>
          <a:ext cx="3951415" cy="941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17" name="Equation" r:id="rId6" imgW="2095200" imgH="457200" progId="Equation.3">
                  <p:embed/>
                </p:oleObj>
              </mc:Choice>
              <mc:Fallback>
                <p:oleObj name="Equation" r:id="rId6" imgW="2095200" imgH="4572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7985" y="4621212"/>
                        <a:ext cx="3951415" cy="941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0704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458200" cy="57912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/>
              <a:t>Hence, the model of least squares fit is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sz="2400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The residual errors can </a:t>
            </a:r>
            <a:r>
              <a:rPr lang="en-US" sz="2400" dirty="0"/>
              <a:t>be calculated </a:t>
            </a:r>
            <a:r>
              <a:rPr lang="en-US" sz="2400" dirty="0" smtClean="0"/>
              <a:t>as: </a:t>
            </a:r>
            <a:endParaRPr lang="en-US" sz="2400" dirty="0"/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endParaRPr lang="en-US" sz="2400" baseline="30000" dirty="0" smtClean="0"/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endParaRPr lang="en-US" sz="2400" baseline="30000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The  </a:t>
            </a:r>
            <a:r>
              <a:rPr lang="en-US" sz="2400" dirty="0"/>
              <a:t>number  of  data  points  is  N  =  8,  and  the number of unknown parameters is n = </a:t>
            </a:r>
            <a:r>
              <a:rPr lang="en-US" sz="2400" dirty="0" smtClean="0"/>
              <a:t>2. </a:t>
            </a:r>
            <a:r>
              <a:rPr lang="en-US" sz="2400" dirty="0"/>
              <a:t>H</a:t>
            </a:r>
            <a:r>
              <a:rPr lang="en-US" sz="2400" dirty="0" smtClean="0"/>
              <a:t>ence, an </a:t>
            </a:r>
            <a:r>
              <a:rPr lang="en-US" sz="2400" dirty="0"/>
              <a:t>estimate of the noise variance is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endParaRPr lang="en-US" sz="2400" baseline="30000" dirty="0"/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endParaRPr lang="en-US" sz="2400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ar-EG" sz="24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2768406"/>
              </p:ext>
            </p:extLst>
          </p:nvPr>
        </p:nvGraphicFramePr>
        <p:xfrm>
          <a:off x="2438400" y="4954587"/>
          <a:ext cx="4893730" cy="912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22" name="Equation" r:id="rId3" imgW="1955520" imgH="431640" progId="Equation.3">
                  <p:embed/>
                </p:oleObj>
              </mc:Choice>
              <mc:Fallback>
                <p:oleObj name="Equation" r:id="rId3" imgW="1955520" imgH="4316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4954587"/>
                        <a:ext cx="4893730" cy="912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3094501"/>
              </p:ext>
            </p:extLst>
          </p:nvPr>
        </p:nvGraphicFramePr>
        <p:xfrm>
          <a:off x="609600" y="2667000"/>
          <a:ext cx="7912101" cy="931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23" name="Equation" r:id="rId5" imgW="4698720" imgH="507960" progId="Equation.3">
                  <p:embed/>
                </p:oleObj>
              </mc:Choice>
              <mc:Fallback>
                <p:oleObj name="Equation" r:id="rId5" imgW="4698720" imgH="50796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667000"/>
                        <a:ext cx="7912101" cy="931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4414661"/>
              </p:ext>
            </p:extLst>
          </p:nvPr>
        </p:nvGraphicFramePr>
        <p:xfrm>
          <a:off x="1752600" y="1454401"/>
          <a:ext cx="5311775" cy="4601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24" name="Equation" r:id="rId7" imgW="2197100" imgH="203200" progId="Equation.3">
                  <p:embed/>
                </p:oleObj>
              </mc:Choice>
              <mc:Fallback>
                <p:oleObj name="Equation" r:id="rId7" imgW="2197100" imgH="203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1454401"/>
                        <a:ext cx="5311775" cy="4601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64305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153400" cy="5943600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US" sz="2400" dirty="0" smtClean="0"/>
              <a:t>The </a:t>
            </a:r>
            <a:r>
              <a:rPr lang="en-US" sz="2400" dirty="0"/>
              <a:t>covariance matrix of the estimated parameters is </a:t>
            </a:r>
          </a:p>
          <a:p>
            <a:pPr marL="0" indent="0">
              <a:spcBef>
                <a:spcPts val="1800"/>
              </a:spcBef>
              <a:spcAft>
                <a:spcPts val="1800"/>
              </a:spcAft>
              <a:buNone/>
            </a:pPr>
            <a:endParaRPr lang="en-US" sz="2400" dirty="0" smtClean="0"/>
          </a:p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US" sz="2400" dirty="0" smtClean="0"/>
              <a:t>The  </a:t>
            </a:r>
            <a:r>
              <a:rPr lang="en-US" sz="2400" dirty="0"/>
              <a:t>relatively  large  magnitudes  of  the  off-diagonal  terms  </a:t>
            </a:r>
            <a:r>
              <a:rPr lang="en-US" sz="2400" dirty="0" smtClean="0"/>
              <a:t>indicate  a </a:t>
            </a:r>
            <a:r>
              <a:rPr lang="en-US" sz="2400" dirty="0"/>
              <a:t>strong interaction between the estimates. This is typical in dynamic systems. </a:t>
            </a:r>
            <a:endParaRPr lang="en-US" sz="2400" dirty="0" smtClean="0"/>
          </a:p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US" sz="2400" dirty="0"/>
              <a:t>The 95% confidence limits are </a:t>
            </a:r>
            <a:r>
              <a:rPr lang="en-US" sz="2400" dirty="0">
                <a:solidFill>
                  <a:srgbClr val="FF0000"/>
                </a:solidFill>
              </a:rPr>
              <a:t>roughly </a:t>
            </a:r>
            <a:r>
              <a:rPr lang="en-US" sz="2400" dirty="0"/>
              <a:t>given by</a:t>
            </a:r>
          </a:p>
          <a:p>
            <a:pPr marL="0" indent="0">
              <a:spcBef>
                <a:spcPts val="1800"/>
              </a:spcBef>
              <a:spcAft>
                <a:spcPts val="1800"/>
              </a:spcAft>
              <a:buNone/>
            </a:pPr>
            <a:r>
              <a:rPr lang="en-US" sz="2400" dirty="0"/>
              <a:t>	</a:t>
            </a:r>
          </a:p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US" sz="2400" dirty="0" smtClean="0"/>
              <a:t>The  </a:t>
            </a:r>
            <a:r>
              <a:rPr lang="en-US" sz="2400" dirty="0"/>
              <a:t>confidence  regions  are  so  small  that  the  estimates  can  be  accepted  without  much reservation.</a:t>
            </a:r>
          </a:p>
          <a:p>
            <a:pPr>
              <a:spcBef>
                <a:spcPts val="1800"/>
              </a:spcBef>
              <a:spcAft>
                <a:spcPts val="1800"/>
              </a:spcAft>
            </a:pPr>
            <a:endParaRPr lang="en-US" sz="2400" dirty="0"/>
          </a:p>
          <a:p>
            <a:pPr>
              <a:spcBef>
                <a:spcPts val="1800"/>
              </a:spcBef>
              <a:spcAft>
                <a:spcPts val="1800"/>
              </a:spcAft>
            </a:pPr>
            <a:endParaRPr lang="ar-EG" sz="24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6984305"/>
              </p:ext>
            </p:extLst>
          </p:nvPr>
        </p:nvGraphicFramePr>
        <p:xfrm>
          <a:off x="1371600" y="1142583"/>
          <a:ext cx="6019800" cy="8386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32" name="Equation" r:id="rId3" imgW="3403440" imgH="457200" progId="Equation.3">
                  <p:embed/>
                </p:oleObj>
              </mc:Choice>
              <mc:Fallback>
                <p:oleObj name="Equation" r:id="rId3" imgW="3403440" imgH="457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142583"/>
                        <a:ext cx="6019800" cy="83861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3149505"/>
              </p:ext>
            </p:extLst>
          </p:nvPr>
        </p:nvGraphicFramePr>
        <p:xfrm>
          <a:off x="2057400" y="4267200"/>
          <a:ext cx="5421312" cy="1017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33" name="Equation" r:id="rId5" imgW="2946240" imgH="533160" progId="Equation.3">
                  <p:embed/>
                </p:oleObj>
              </mc:Choice>
              <mc:Fallback>
                <p:oleObj name="Equation" r:id="rId5" imgW="2946240" imgH="53316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4267200"/>
                        <a:ext cx="5421312" cy="1017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4074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Visualization of the confidence interval </a:t>
            </a:r>
            <a:endParaRPr lang="ar-EG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874837"/>
            <a:ext cx="8229600" cy="4525963"/>
          </a:xfrm>
        </p:spPr>
        <p:txBody>
          <a:bodyPr>
            <a:noAutofit/>
          </a:bodyPr>
          <a:lstStyle/>
          <a:p>
            <a:r>
              <a:rPr lang="en-US" sz="2400" dirty="0" smtClean="0"/>
              <a:t>To visualize the confidence intervals, imagine </a:t>
            </a:r>
            <a:r>
              <a:rPr lang="en-US" sz="2400" dirty="0"/>
              <a:t>that we repeat the </a:t>
            </a:r>
            <a:r>
              <a:rPr lang="en-US" sz="2400" dirty="0" smtClean="0"/>
              <a:t>previous experiment </a:t>
            </a:r>
            <a:r>
              <a:rPr lang="en-US" sz="2400" dirty="0"/>
              <a:t>1000 times.</a:t>
            </a:r>
          </a:p>
          <a:p>
            <a:endParaRPr lang="en-US" sz="2400" dirty="0" smtClean="0"/>
          </a:p>
          <a:p>
            <a:r>
              <a:rPr lang="en-US" sz="2400" dirty="0" smtClean="0"/>
              <a:t>In </a:t>
            </a:r>
            <a:r>
              <a:rPr lang="en-US" sz="2400" dirty="0"/>
              <a:t>each experiment, we use 8 </a:t>
            </a:r>
            <a:r>
              <a:rPr lang="en-US" sz="2400" dirty="0" smtClean="0"/>
              <a:t>input-output data </a:t>
            </a:r>
            <a:r>
              <a:rPr lang="en-US" sz="2400" dirty="0"/>
              <a:t>points and </a:t>
            </a:r>
            <a:r>
              <a:rPr lang="en-US" sz="2400" dirty="0" smtClean="0"/>
              <a:t>the </a:t>
            </a:r>
            <a:r>
              <a:rPr lang="en-US" sz="2400" dirty="0"/>
              <a:t>least squares to find an estimate of the parameters.</a:t>
            </a:r>
          </a:p>
          <a:p>
            <a:endParaRPr lang="en-US" sz="2400" dirty="0" smtClean="0"/>
          </a:p>
          <a:p>
            <a:r>
              <a:rPr lang="en-US" sz="2400" dirty="0" smtClean="0"/>
              <a:t>The </a:t>
            </a:r>
            <a:r>
              <a:rPr lang="en-US" sz="2400" dirty="0"/>
              <a:t>empirical distribution (histogram) of the estimated parameters are </a:t>
            </a:r>
            <a:r>
              <a:rPr lang="en-US" sz="2400" dirty="0" smtClean="0"/>
              <a:t>shown in the next slide.</a:t>
            </a:r>
          </a:p>
        </p:txBody>
      </p:sp>
    </p:spTree>
    <p:extLst>
      <p:ext uri="{BB962C8B-B14F-4D97-AF65-F5344CB8AC3E}">
        <p14:creationId xmlns:p14="http://schemas.microsoft.com/office/powerpoint/2010/main" val="4056722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08038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dirty="0" smtClean="0"/>
              <a:t>Visualizing confidence interval </a:t>
            </a:r>
            <a:endParaRPr lang="ar-EG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9855" y="1491342"/>
            <a:ext cx="6379551" cy="5138058"/>
          </a:xfr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7108369" y="5562600"/>
            <a:ext cx="540000" cy="0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6625111" y="3200400"/>
            <a:ext cx="457200" cy="0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81000" y="2454057"/>
            <a:ext cx="1905000" cy="2677656"/>
          </a:xfrm>
          <a:prstGeom prst="rect">
            <a:avLst/>
          </a:prstGeom>
          <a:solidFill>
            <a:srgbClr val="FFFF00"/>
          </a:solidFill>
        </p:spPr>
        <p:txBody>
          <a:bodyPr wrap="square" rtlCol="1">
            <a:spAutoFit/>
          </a:bodyPr>
          <a:lstStyle/>
          <a:p>
            <a:r>
              <a:rPr lang="en-US" sz="2400" dirty="0"/>
              <a:t>The confidence </a:t>
            </a:r>
            <a:r>
              <a:rPr lang="en-US" sz="2400" dirty="0" smtClean="0"/>
              <a:t>interval describes </a:t>
            </a:r>
            <a:r>
              <a:rPr lang="en-US" sz="2400" dirty="0"/>
              <a:t>roughly the width of the histogram. </a:t>
            </a:r>
            <a:endParaRPr lang="ar-EG" sz="2400" dirty="0"/>
          </a:p>
        </p:txBody>
      </p:sp>
    </p:spTree>
    <p:extLst>
      <p:ext uri="{BB962C8B-B14F-4D97-AF65-F5344CB8AC3E}">
        <p14:creationId xmlns:p14="http://schemas.microsoft.com/office/powerpoint/2010/main" val="1080371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990600"/>
          </a:xfrm>
          <a:solidFill>
            <a:schemeClr val="bg1"/>
          </a:solidFill>
        </p:spPr>
        <p:txBody>
          <a:bodyPr/>
          <a:lstStyle/>
          <a:p>
            <a:r>
              <a:rPr lang="en-US" dirty="0" smtClean="0"/>
              <a:t>Introduction 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114800"/>
          </a:xfrm>
        </p:spPr>
        <p:txBody>
          <a:bodyPr>
            <a:noAutofit/>
          </a:bodyPr>
          <a:lstStyle/>
          <a:p>
            <a:endParaRPr lang="en-US" sz="2800" dirty="0" smtClean="0"/>
          </a:p>
          <a:p>
            <a:r>
              <a:rPr lang="en-US" sz="2800" dirty="0" smtClean="0"/>
              <a:t>The quality of an estimate can be judged using the expected value and the covariance matrix of the estimated parameters.</a:t>
            </a:r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The following theorem is an important tool to determine the quality of the </a:t>
            </a:r>
            <a:r>
              <a:rPr lang="en-US" sz="2800" dirty="0"/>
              <a:t>least squares </a:t>
            </a:r>
            <a:r>
              <a:rPr lang="en-US" sz="2800" dirty="0" smtClean="0"/>
              <a:t>estimate.</a:t>
            </a:r>
          </a:p>
          <a:p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509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1440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dirty="0" smtClean="0"/>
              <a:t>Assumptions 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837"/>
            <a:ext cx="8229600" cy="4525963"/>
          </a:xfrm>
        </p:spPr>
        <p:txBody>
          <a:bodyPr>
            <a:noAutofit/>
          </a:bodyPr>
          <a:lstStyle/>
          <a:p>
            <a:r>
              <a:rPr lang="en-US" sz="2400" dirty="0" smtClean="0"/>
              <a:t>Assume that there exists a true parameter vector </a:t>
            </a:r>
            <a:r>
              <a:rPr lang="el-GR" sz="2400" dirty="0" smtClean="0"/>
              <a:t>θ</a:t>
            </a:r>
            <a:r>
              <a:rPr lang="en-US" sz="2400" baseline="-25000" dirty="0" smtClean="0"/>
              <a:t>0 </a:t>
            </a:r>
            <a:r>
              <a:rPr lang="en-US" sz="2400" dirty="0" smtClean="0"/>
              <a:t>so that the data satisfy: 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The stochastic process </a:t>
            </a:r>
            <a:r>
              <a:rPr lang="en-US" sz="2400" b="1" i="1" dirty="0" smtClean="0"/>
              <a:t>e</a:t>
            </a:r>
            <a:r>
              <a:rPr lang="en-US" sz="2400" b="1" dirty="0" smtClean="0"/>
              <a:t>(</a:t>
            </a:r>
            <a:r>
              <a:rPr lang="en-US" sz="2400" b="1" i="1" dirty="0" smtClean="0"/>
              <a:t>k</a:t>
            </a:r>
            <a:r>
              <a:rPr lang="en-US" sz="2400" b="1" dirty="0" smtClean="0"/>
              <a:t>)</a:t>
            </a:r>
            <a:r>
              <a:rPr lang="en-US" sz="2400" dirty="0" smtClean="0"/>
              <a:t> is zero-mean white noise, with variance </a:t>
            </a:r>
            <a:r>
              <a:rPr lang="el-GR" sz="2400" dirty="0" smtClean="0"/>
              <a:t>σ</a:t>
            </a:r>
            <a:r>
              <a:rPr lang="en-US" sz="2400" baseline="30000" dirty="0" smtClean="0"/>
              <a:t>2 </a:t>
            </a:r>
            <a:r>
              <a:rPr lang="en-US" sz="2400" dirty="0" smtClean="0"/>
              <a:t>at every step.</a:t>
            </a:r>
          </a:p>
          <a:p>
            <a:endParaRPr lang="en-US" sz="2400" dirty="0" smtClean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Intuition:</a:t>
            </a:r>
            <a:r>
              <a:rPr lang="en-US" sz="2400" dirty="0" smtClean="0"/>
              <a:t> The assumption says that the true system can be represented by the chosen model, up to some errors that are well-behaved in a statistical sense.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7704035"/>
              </p:ext>
            </p:extLst>
          </p:nvPr>
        </p:nvGraphicFramePr>
        <p:xfrm>
          <a:off x="2667000" y="2438400"/>
          <a:ext cx="3675063" cy="554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66" name="Equation" r:id="rId3" imgW="1358640" imgH="241200" progId="Equation.3">
                  <p:embed/>
                </p:oleObj>
              </mc:Choice>
              <mc:Fallback>
                <p:oleObj name="Equation" r:id="rId3" imgW="13586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2438400"/>
                        <a:ext cx="3675063" cy="554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468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914400"/>
          </a:xfrm>
          <a:solidFill>
            <a:schemeClr val="bg1"/>
          </a:solidFill>
        </p:spPr>
        <p:txBody>
          <a:bodyPr/>
          <a:lstStyle/>
          <a:p>
            <a:r>
              <a:rPr lang="en-US" dirty="0" smtClean="0"/>
              <a:t>Theorem 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en-US" sz="2800" dirty="0" smtClean="0"/>
          </a:p>
          <a:p>
            <a:r>
              <a:rPr lang="en-US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Part 1: </a:t>
            </a:r>
            <a:r>
              <a:rPr lang="en-US" sz="2800" dirty="0" smtClean="0"/>
              <a:t>The solution      of </a:t>
            </a:r>
            <a:r>
              <a:rPr lang="en-US" sz="2800" dirty="0"/>
              <a:t>the least-squares problem is an </a:t>
            </a:r>
            <a:r>
              <a:rPr lang="en-US" sz="2800" i="1" dirty="0" smtClean="0"/>
              <a:t>unbiased</a:t>
            </a:r>
            <a:r>
              <a:rPr lang="en-US" sz="2800" dirty="0" smtClean="0"/>
              <a:t> estimate </a:t>
            </a:r>
            <a:r>
              <a:rPr lang="en-US" sz="2800" dirty="0"/>
              <a:t>of </a:t>
            </a:r>
            <a:r>
              <a:rPr lang="en-US" sz="2800" dirty="0" smtClean="0"/>
              <a:t>θ</a:t>
            </a:r>
            <a:r>
              <a:rPr lang="en-US" sz="2800" baseline="-25000" dirty="0" smtClean="0"/>
              <a:t>0</a:t>
            </a:r>
            <a:r>
              <a:rPr lang="en-US" sz="2800" dirty="0" smtClean="0"/>
              <a:t>, that is: </a:t>
            </a:r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Part 2:</a:t>
            </a:r>
            <a:r>
              <a:rPr lang="en-US" sz="2800" dirty="0" smtClean="0"/>
              <a:t> The </a:t>
            </a:r>
            <a:r>
              <a:rPr lang="en-US" sz="2800" dirty="0"/>
              <a:t>covariance matrix </a:t>
            </a:r>
            <a:r>
              <a:rPr lang="en-US" sz="2800" i="1" dirty="0"/>
              <a:t>P </a:t>
            </a:r>
            <a:r>
              <a:rPr lang="en-US" sz="2800" dirty="0"/>
              <a:t>of the estimated parameter vector </a:t>
            </a:r>
            <a:r>
              <a:rPr lang="en-US" sz="2800" dirty="0" smtClean="0"/>
              <a:t>     using </a:t>
            </a:r>
            <a:r>
              <a:rPr lang="en-US" sz="2800" dirty="0"/>
              <a:t>least squares is given </a:t>
            </a:r>
            <a:r>
              <a:rPr lang="en-US" sz="2800" dirty="0" smtClean="0"/>
              <a:t>by</a:t>
            </a:r>
          </a:p>
          <a:p>
            <a:endParaRPr lang="en-US" sz="2800" dirty="0" smtClean="0"/>
          </a:p>
          <a:p>
            <a:endParaRPr lang="ar-EG" sz="2800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6021845"/>
              </p:ext>
            </p:extLst>
          </p:nvPr>
        </p:nvGraphicFramePr>
        <p:xfrm>
          <a:off x="3867150" y="3276600"/>
          <a:ext cx="1619250" cy="582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5" name="Equation" r:id="rId3" imgW="596880" imgH="253800" progId="Equation.3">
                  <p:embed/>
                </p:oleObj>
              </mc:Choice>
              <mc:Fallback>
                <p:oleObj name="Equation" r:id="rId3" imgW="596880" imgH="253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7150" y="3276600"/>
                        <a:ext cx="1619250" cy="582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3424599"/>
              </p:ext>
            </p:extLst>
          </p:nvPr>
        </p:nvGraphicFramePr>
        <p:xfrm>
          <a:off x="2133600" y="5257800"/>
          <a:ext cx="4910138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6" name="Equation" r:id="rId5" imgW="1968500" imgH="241300" progId="Equation.3">
                  <p:embed/>
                </p:oleObj>
              </mc:Choice>
              <mc:Fallback>
                <p:oleObj name="Equation" r:id="rId5" imgW="1968500" imgH="2413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5257800"/>
                        <a:ext cx="4910138" cy="554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9712302"/>
              </p:ext>
            </p:extLst>
          </p:nvPr>
        </p:nvGraphicFramePr>
        <p:xfrm>
          <a:off x="3803075" y="2074720"/>
          <a:ext cx="344487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7" name="Equation" r:id="rId7" imgW="126720" imgH="215640" progId="Equation.3">
                  <p:embed/>
                </p:oleObj>
              </mc:Choice>
              <mc:Fallback>
                <p:oleObj name="Equation" r:id="rId7" imgW="126720" imgH="215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3075" y="2074720"/>
                        <a:ext cx="344487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2293809"/>
              </p:ext>
            </p:extLst>
          </p:nvPr>
        </p:nvGraphicFramePr>
        <p:xfrm>
          <a:off x="3505200" y="4461165"/>
          <a:ext cx="344488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8" name="Equation" r:id="rId9" imgW="126720" imgH="215640" progId="Equation.3">
                  <p:embed/>
                </p:oleObj>
              </mc:Choice>
              <mc:Fallback>
                <p:oleObj name="Equation" r:id="rId9" imgW="126720" imgH="2156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4461165"/>
                        <a:ext cx="344488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91949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Proof 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4030888"/>
              </p:ext>
            </p:extLst>
          </p:nvPr>
        </p:nvGraphicFramePr>
        <p:xfrm>
          <a:off x="609600" y="942110"/>
          <a:ext cx="7850319" cy="56675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1" name="Equation" r:id="rId3" imgW="4470120" imgH="3504960" progId="Equation.3">
                  <p:embed/>
                </p:oleObj>
              </mc:Choice>
              <mc:Fallback>
                <p:oleObj name="Equation" r:id="rId3" imgW="4470120" imgH="350496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942110"/>
                        <a:ext cx="7850319" cy="56675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6238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08038"/>
          </a:xfrm>
          <a:solidFill>
            <a:schemeClr val="bg1"/>
          </a:solidFill>
        </p:spPr>
        <p:txBody>
          <a:bodyPr/>
          <a:lstStyle/>
          <a:p>
            <a:r>
              <a:rPr lang="en-US" dirty="0" smtClean="0"/>
              <a:t>Remarks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46237"/>
            <a:ext cx="7848600" cy="4068763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Part 1 of the theorem says </a:t>
            </a:r>
            <a:r>
              <a:rPr lang="en-US" sz="2400" dirty="0"/>
              <a:t>that the solution makes (statistical) sense </a:t>
            </a:r>
            <a:r>
              <a:rPr lang="en-US" sz="2400" i="1" dirty="0"/>
              <a:t>on average</a:t>
            </a:r>
            <a:r>
              <a:rPr lang="en-US" sz="2400" dirty="0" smtClean="0"/>
              <a:t>. </a:t>
            </a:r>
          </a:p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The </a:t>
            </a:r>
            <a:r>
              <a:rPr lang="en-US" sz="2400" dirty="0" err="1"/>
              <a:t>i</a:t>
            </a:r>
            <a:r>
              <a:rPr lang="en-US" sz="2400" baseline="30000" dirty="0" err="1"/>
              <a:t>th</a:t>
            </a:r>
            <a:r>
              <a:rPr lang="en-US" sz="2400" dirty="0"/>
              <a:t> </a:t>
            </a:r>
            <a:r>
              <a:rPr lang="en-US" sz="2400" dirty="0" smtClean="0"/>
              <a:t>diagonal </a:t>
            </a:r>
            <a:r>
              <a:rPr lang="en-US" sz="2400" dirty="0"/>
              <a:t>element </a:t>
            </a:r>
            <a:r>
              <a:rPr lang="en-US" sz="2400" dirty="0" smtClean="0"/>
              <a:t>in the </a:t>
            </a:r>
            <a:r>
              <a:rPr lang="en-US" sz="2400" dirty="0"/>
              <a:t>covariance matrix </a:t>
            </a:r>
            <a:r>
              <a:rPr lang="en-US" sz="2400" b="1" i="1" dirty="0" smtClean="0"/>
              <a:t>P</a:t>
            </a:r>
            <a:r>
              <a:rPr lang="en-US" sz="2400" i="1" dirty="0" smtClean="0"/>
              <a:t> </a:t>
            </a:r>
            <a:r>
              <a:rPr lang="en-US" sz="2400" dirty="0" smtClean="0"/>
              <a:t>is </a:t>
            </a:r>
            <a:r>
              <a:rPr lang="en-US" sz="2400" dirty="0"/>
              <a:t>the variance of the </a:t>
            </a:r>
            <a:r>
              <a:rPr lang="en-US" sz="2400" dirty="0" err="1" smtClean="0"/>
              <a:t>i</a:t>
            </a:r>
            <a:r>
              <a:rPr lang="en-US" sz="2400" baseline="30000" dirty="0" err="1"/>
              <a:t>th</a:t>
            </a:r>
            <a:r>
              <a:rPr lang="en-US" sz="2400" dirty="0" smtClean="0"/>
              <a:t>  parameter</a:t>
            </a:r>
            <a:r>
              <a:rPr lang="en-US" sz="2400" i="1" dirty="0" smtClean="0"/>
              <a:t>.</a:t>
            </a:r>
            <a:r>
              <a:rPr lang="el-GR" sz="2400" i="1" dirty="0" smtClean="0"/>
              <a:t> </a:t>
            </a:r>
            <a:r>
              <a:rPr lang="en-US" sz="2400" dirty="0" smtClean="0"/>
              <a:t>The </a:t>
            </a:r>
            <a:r>
              <a:rPr lang="en-US" sz="2400" dirty="0"/>
              <a:t>low is the variance of the estimated parameter, the higher is the confidence </a:t>
            </a:r>
            <a:r>
              <a:rPr lang="en-US" sz="2400" dirty="0" smtClean="0"/>
              <a:t>that it is close </a:t>
            </a:r>
            <a:r>
              <a:rPr lang="en-US" sz="2400" dirty="0"/>
              <a:t>to </a:t>
            </a:r>
            <a:r>
              <a:rPr lang="en-US" sz="2400" dirty="0" smtClean="0"/>
              <a:t>its true value.   </a:t>
            </a:r>
            <a:endParaRPr lang="en-US" sz="2400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It </a:t>
            </a:r>
            <a:r>
              <a:rPr lang="en-US" sz="2400" dirty="0"/>
              <a:t>can be seen that smaller errors e(k) (i.e. smaller variance σ</a:t>
            </a:r>
            <a:r>
              <a:rPr lang="en-US" sz="2400" baseline="30000" dirty="0"/>
              <a:t>2</a:t>
            </a:r>
            <a:r>
              <a:rPr lang="en-US" sz="2400" dirty="0"/>
              <a:t>) yield smaller parameter covariance.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sz="2400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sz="2400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sz="2400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75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14400"/>
          </a:xfrm>
          <a:solidFill>
            <a:schemeClr val="bg1"/>
          </a:solidFill>
        </p:spPr>
        <p:txBody>
          <a:bodyPr/>
          <a:lstStyle/>
          <a:p>
            <a:r>
              <a:rPr lang="en-US" dirty="0" smtClean="0"/>
              <a:t>Remarks, continued</a:t>
            </a:r>
            <a:endParaRPr lang="ar-E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8077200" cy="4191000"/>
          </a:xfrm>
        </p:spPr>
        <p:txBody>
          <a:bodyPr>
            <a:normAutofit/>
          </a:bodyPr>
          <a:lstStyle/>
          <a:p>
            <a:pPr lvl="0"/>
            <a:r>
              <a:rPr lang="en-US" sz="2400" dirty="0"/>
              <a:t>The calculation of the </a:t>
            </a:r>
            <a:r>
              <a:rPr lang="en-US" sz="2400" dirty="0" smtClean="0"/>
              <a:t>covariance </a:t>
            </a:r>
            <a:r>
              <a:rPr lang="en-US" sz="2400" dirty="0"/>
              <a:t>matrix </a:t>
            </a:r>
            <a:r>
              <a:rPr lang="en-US" sz="2400" b="1" i="1" dirty="0"/>
              <a:t>P</a:t>
            </a:r>
            <a:r>
              <a:rPr lang="en-US" sz="2400" i="1" dirty="0"/>
              <a:t> </a:t>
            </a:r>
            <a:r>
              <a:rPr lang="en-US" sz="2400" dirty="0" smtClean="0"/>
              <a:t>assumes </a:t>
            </a:r>
            <a:r>
              <a:rPr lang="en-US" sz="2400" dirty="0"/>
              <a:t>that we know the variance </a:t>
            </a:r>
            <a:r>
              <a:rPr lang="el-GR" sz="2400" b="1" i="1" dirty="0"/>
              <a:t>σ</a:t>
            </a:r>
            <a:r>
              <a:rPr lang="en-US" sz="2400" b="1" baseline="30000" dirty="0"/>
              <a:t>2</a:t>
            </a:r>
            <a:r>
              <a:rPr lang="en-US" sz="2400" baseline="30000" dirty="0"/>
              <a:t> </a:t>
            </a:r>
            <a:r>
              <a:rPr lang="en-US" sz="2400" dirty="0" smtClean="0"/>
              <a:t>of </a:t>
            </a:r>
            <a:r>
              <a:rPr lang="en-US" sz="2400" dirty="0"/>
              <a:t>the measurement error </a:t>
            </a:r>
            <a:r>
              <a:rPr lang="en-US" sz="2400" b="1" i="1" dirty="0"/>
              <a:t>e</a:t>
            </a:r>
            <a:r>
              <a:rPr lang="en-US" sz="2400" dirty="0"/>
              <a:t> </a:t>
            </a:r>
            <a:r>
              <a:rPr lang="en-US" sz="2400" dirty="0" smtClean="0"/>
              <a:t>(not known). A valid estimate of </a:t>
            </a:r>
            <a:r>
              <a:rPr lang="el-GR" sz="2400" b="1" i="1" dirty="0" smtClean="0"/>
              <a:t>σ</a:t>
            </a:r>
            <a:r>
              <a:rPr lang="en-US" sz="2400" b="1" baseline="30000" dirty="0" smtClean="0"/>
              <a:t>2</a:t>
            </a:r>
            <a:r>
              <a:rPr lang="en-US" sz="2400" dirty="0" smtClean="0"/>
              <a:t> is </a:t>
            </a:r>
            <a:r>
              <a:rPr lang="en-US" sz="2400" dirty="0"/>
              <a:t>given </a:t>
            </a:r>
            <a:r>
              <a:rPr lang="en-US" sz="2400" dirty="0" smtClean="0"/>
              <a:t>by</a:t>
            </a:r>
          </a:p>
          <a:p>
            <a:pPr marL="0" lvl="0" indent="0">
              <a:buNone/>
            </a:pPr>
            <a:r>
              <a:rPr lang="en-US" sz="2400" dirty="0" smtClean="0"/>
              <a:t>  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	</a:t>
            </a:r>
          </a:p>
          <a:p>
            <a:pPr marL="0" indent="0">
              <a:buNone/>
            </a:pPr>
            <a:r>
              <a:rPr lang="en-US" sz="2400" dirty="0" smtClean="0"/>
              <a:t>		</a:t>
            </a:r>
            <a:r>
              <a:rPr lang="en-US" sz="2400" dirty="0"/>
              <a:t>			              	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Where </a:t>
            </a:r>
            <a:r>
              <a:rPr lang="en-US" sz="2400" i="1" dirty="0"/>
              <a:t>N</a:t>
            </a:r>
            <a:r>
              <a:rPr lang="en-US" sz="2400" dirty="0"/>
              <a:t> is the number of </a:t>
            </a:r>
            <a:r>
              <a:rPr lang="en-US" sz="2400" dirty="0" smtClean="0"/>
              <a:t>data samples, </a:t>
            </a:r>
            <a:r>
              <a:rPr lang="en-US" sz="2400" i="1" dirty="0" smtClean="0"/>
              <a:t>n</a:t>
            </a:r>
            <a:r>
              <a:rPr lang="en-US" sz="2400" dirty="0" smtClean="0"/>
              <a:t> </a:t>
            </a:r>
            <a:r>
              <a:rPr lang="en-US" sz="2400" dirty="0"/>
              <a:t>is the number of </a:t>
            </a:r>
            <a:r>
              <a:rPr lang="en-US" sz="2400" dirty="0" smtClean="0"/>
              <a:t>parameters and </a:t>
            </a:r>
            <a:r>
              <a:rPr lang="el-GR" sz="2400" dirty="0" smtClean="0"/>
              <a:t>ε</a:t>
            </a:r>
            <a:r>
              <a:rPr lang="en-CA" sz="2400" dirty="0" smtClean="0"/>
              <a:t> is </a:t>
            </a:r>
            <a:r>
              <a:rPr lang="en-CA" sz="2400" smtClean="0"/>
              <a:t>the model residual</a:t>
            </a:r>
            <a:r>
              <a:rPr lang="en-CA" sz="2400" dirty="0" smtClean="0"/>
              <a:t>.</a:t>
            </a:r>
            <a:endParaRPr lang="en-US" sz="2400" dirty="0" smtClean="0"/>
          </a:p>
          <a:p>
            <a:endParaRPr lang="en-US" sz="2400" dirty="0"/>
          </a:p>
          <a:p>
            <a:endParaRPr lang="ar-EG" sz="24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2746781"/>
              </p:ext>
            </p:extLst>
          </p:nvPr>
        </p:nvGraphicFramePr>
        <p:xfrm>
          <a:off x="2743200" y="3429000"/>
          <a:ext cx="3408363" cy="989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09" name="Equation" r:id="rId3" imgW="1257120" imgH="431640" progId="Equation.3">
                  <p:embed/>
                </p:oleObj>
              </mc:Choice>
              <mc:Fallback>
                <p:oleObj name="Equation" r:id="rId3" imgW="1257120" imgH="4316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3429000"/>
                        <a:ext cx="3408363" cy="989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98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44562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sz="4000" dirty="0" smtClean="0"/>
              <a:t>Confidence intervals </a:t>
            </a:r>
            <a:r>
              <a:rPr lang="en-US" sz="4000" dirty="0"/>
              <a:t>for the parameters </a:t>
            </a:r>
            <a:endParaRPr lang="ar-EG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/>
              <a:t>If the residuals </a:t>
            </a:r>
            <a:r>
              <a:rPr lang="en-US" sz="2400" b="1" dirty="0" smtClean="0"/>
              <a:t>e</a:t>
            </a:r>
            <a:r>
              <a:rPr lang="en-US" sz="2400" dirty="0" smtClean="0"/>
              <a:t> are </a:t>
            </a:r>
            <a:r>
              <a:rPr lang="en-US" sz="2400" dirty="0"/>
              <a:t>normally distributed, the confidence </a:t>
            </a:r>
            <a:r>
              <a:rPr lang="en-US" sz="2400" dirty="0" smtClean="0"/>
              <a:t>interval of </a:t>
            </a:r>
            <a:r>
              <a:rPr lang="en-US" sz="2400" dirty="0"/>
              <a:t>the parameters can be computed. The </a:t>
            </a:r>
            <a:r>
              <a:rPr lang="en-US" sz="2400" dirty="0" smtClean="0"/>
              <a:t>confidence </a:t>
            </a:r>
            <a:r>
              <a:rPr lang="en-US" sz="2400" dirty="0"/>
              <a:t>limits give a rough idea of the significance of the estimates. </a:t>
            </a:r>
            <a:endParaRPr lang="en-US" sz="2400" dirty="0" smtClean="0"/>
          </a:p>
          <a:p>
            <a:r>
              <a:rPr lang="en-US" sz="2400" dirty="0" smtClean="0"/>
              <a:t>For example, when </a:t>
            </a:r>
            <a:r>
              <a:rPr lang="en-US" sz="2400" dirty="0"/>
              <a:t>a parameter that is expected to lie between 0 and 1 turns out to be 0.4 with 95% confidence region of  ±0.005, it is safe to say that it is a good estimate of that parameter. </a:t>
            </a:r>
            <a:r>
              <a:rPr lang="en-US" sz="2400" dirty="0" smtClean="0"/>
              <a:t>However</a:t>
            </a:r>
            <a:r>
              <a:rPr lang="en-US" sz="2400" dirty="0"/>
              <a:t>, when the 95% confidence region around the parameter is ±2, the estimate is meaningless.  </a:t>
            </a:r>
            <a:endParaRPr lang="en-US" sz="2400" dirty="0" smtClean="0"/>
          </a:p>
          <a:p>
            <a:r>
              <a:rPr lang="en-US" sz="2400" dirty="0"/>
              <a:t>For a Gaussian distribution </a:t>
            </a:r>
            <a:r>
              <a:rPr lang="en-US" sz="2400" b="1" i="1" dirty="0"/>
              <a:t>N</a:t>
            </a:r>
            <a:r>
              <a:rPr lang="en-US" sz="2400" b="1" dirty="0"/>
              <a:t>(</a:t>
            </a:r>
            <a:r>
              <a:rPr lang="en-US" sz="2400" b="1" i="1" dirty="0"/>
              <a:t>µ</a:t>
            </a:r>
            <a:r>
              <a:rPr lang="en-US" sz="2400" b="1" dirty="0"/>
              <a:t>, </a:t>
            </a:r>
            <a:r>
              <a:rPr lang="en-US" sz="2400" b="1" i="1" dirty="0"/>
              <a:t>σ</a:t>
            </a:r>
            <a:r>
              <a:rPr lang="en-US" sz="2400" b="1" baseline="30000" dirty="0"/>
              <a:t>2</a:t>
            </a:r>
            <a:r>
              <a:rPr lang="en-US" sz="2400" b="1" dirty="0"/>
              <a:t>)</a:t>
            </a:r>
            <a:r>
              <a:rPr lang="en-US" sz="2400" dirty="0"/>
              <a:t>, the probability of drawing a sample in the interval </a:t>
            </a:r>
            <a:r>
              <a:rPr lang="en-US" sz="2400" dirty="0" smtClean="0"/>
              <a:t>				  is </a:t>
            </a:r>
            <a:r>
              <a:rPr lang="en-US" sz="2400" dirty="0"/>
              <a:t>0.95.</a:t>
            </a:r>
          </a:p>
          <a:p>
            <a:endParaRPr lang="en-US" sz="2400" dirty="0"/>
          </a:p>
          <a:p>
            <a:endParaRPr lang="ar-EG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415092"/>
              </p:ext>
            </p:extLst>
          </p:nvPr>
        </p:nvGraphicFramePr>
        <p:xfrm>
          <a:off x="3872340" y="4627420"/>
          <a:ext cx="3124200" cy="4463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7" name="Equation" r:id="rId3" imgW="1358640" imgH="215640" progId="Equation.3">
                  <p:embed/>
                </p:oleObj>
              </mc:Choice>
              <mc:Fallback>
                <p:oleObj name="Equation" r:id="rId3" imgW="1358640" imgH="2156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2340" y="4627420"/>
                        <a:ext cx="3124200" cy="44631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5181600"/>
            <a:ext cx="3733800" cy="158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6833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5025" y="526465"/>
            <a:ext cx="7917870" cy="5562600"/>
          </a:xfrm>
        </p:spPr>
        <p:txBody>
          <a:bodyPr>
            <a:no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For </a:t>
            </a:r>
            <a:r>
              <a:rPr lang="en-US" sz="2400" b="1" dirty="0" smtClean="0">
                <a:solidFill>
                  <a:srgbClr val="FF0000"/>
                </a:solidFill>
              </a:rPr>
              <a:t>N &gt;&gt; n</a:t>
            </a:r>
            <a:r>
              <a:rPr lang="en-US" sz="2400" dirty="0" smtClean="0"/>
              <a:t>,</a:t>
            </a:r>
            <a:r>
              <a:rPr lang="en-US" sz="2400" b="1" dirty="0" smtClean="0"/>
              <a:t>         </a:t>
            </a:r>
            <a:r>
              <a:rPr lang="en-US" sz="2400" dirty="0" smtClean="0"/>
              <a:t>is distributed </a:t>
            </a:r>
            <a:r>
              <a:rPr lang="en-US" sz="2400" dirty="0"/>
              <a:t>according to </a:t>
            </a:r>
            <a:r>
              <a:rPr lang="en-US" sz="2400" dirty="0" smtClean="0"/>
              <a:t>Gaussian distribution </a:t>
            </a:r>
            <a:r>
              <a:rPr lang="en-US" sz="2400" b="1" dirty="0" smtClean="0"/>
              <a:t>N(</a:t>
            </a:r>
            <a:r>
              <a:rPr lang="el-GR" sz="2400" b="1" dirty="0" smtClean="0"/>
              <a:t>θ</a:t>
            </a:r>
            <a:r>
              <a:rPr lang="en-US" sz="2400" b="1" baseline="-25000" dirty="0" err="1" smtClean="0"/>
              <a:t>i</a:t>
            </a:r>
            <a:r>
              <a:rPr lang="en-US" sz="2400" b="1" dirty="0" err="1" smtClean="0"/>
              <a:t>,P</a:t>
            </a:r>
            <a:r>
              <a:rPr lang="en-US" sz="2400" b="1" baseline="-25000" dirty="0" err="1" smtClean="0"/>
              <a:t>ii</a:t>
            </a:r>
            <a:r>
              <a:rPr lang="en-US" sz="2400" b="1" dirty="0" smtClean="0"/>
              <a:t>)</a:t>
            </a:r>
            <a:r>
              <a:rPr lang="en-US" sz="2400" dirty="0" smtClean="0"/>
              <a:t>. Therefore:</a:t>
            </a:r>
            <a:endParaRPr lang="ar-EG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Hence, the 95% confidence </a:t>
            </a:r>
            <a:r>
              <a:rPr lang="en-US" sz="2400" dirty="0"/>
              <a:t>limits </a:t>
            </a:r>
            <a:r>
              <a:rPr lang="en-US" sz="2400" dirty="0" smtClean="0"/>
              <a:t>of the true parameter </a:t>
            </a:r>
            <a:r>
              <a:rPr lang="el-GR" sz="2400" b="1" dirty="0" smtClean="0"/>
              <a:t>θ</a:t>
            </a:r>
            <a:r>
              <a:rPr lang="en-US" sz="2400" b="1" baseline="-25000" dirty="0" smtClean="0"/>
              <a:t>i</a:t>
            </a:r>
            <a:r>
              <a:rPr lang="en-US" sz="2400" dirty="0" smtClean="0"/>
              <a:t> are  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			</a:t>
            </a:r>
            <a:r>
              <a:rPr lang="en-US" sz="2400" dirty="0"/>
              <a:t>		 </a:t>
            </a:r>
          </a:p>
          <a:p>
            <a:r>
              <a:rPr lang="en-US" sz="2400" dirty="0" smtClean="0"/>
              <a:t>Note that this interval is </a:t>
            </a:r>
            <a:r>
              <a:rPr lang="en-US" sz="2400" dirty="0"/>
              <a:t>valid if the off-diagonal elements of </a:t>
            </a:r>
            <a:r>
              <a:rPr lang="en-US" sz="2400" b="1" i="1" dirty="0"/>
              <a:t>P</a:t>
            </a:r>
            <a:r>
              <a:rPr lang="en-US" sz="2400" dirty="0"/>
              <a:t> are small compared to the main diagonal elements. In practice, this requirement can be </a:t>
            </a:r>
            <a:r>
              <a:rPr lang="en-US" sz="2400" dirty="0" smtClean="0"/>
              <a:t>relaxed and the given interval is </a:t>
            </a:r>
            <a:r>
              <a:rPr lang="en-US" sz="2400" dirty="0"/>
              <a:t>sufficient for deciding whether an estimate should be accepted or rejected. </a:t>
            </a:r>
            <a:r>
              <a:rPr lang="en-US" sz="2400" i="1" dirty="0" smtClean="0"/>
              <a:t> </a:t>
            </a:r>
            <a:endParaRPr lang="en-US" sz="24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485873"/>
              </p:ext>
            </p:extLst>
          </p:nvPr>
        </p:nvGraphicFramePr>
        <p:xfrm>
          <a:off x="3581400" y="3458440"/>
          <a:ext cx="1701800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9" name="Equation" r:id="rId3" imgW="850680" imgH="266400" progId="Equation.3">
                  <p:embed/>
                </p:oleObj>
              </mc:Choice>
              <mc:Fallback>
                <p:oleObj name="Equation" r:id="rId3" imgW="850680" imgH="266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3458440"/>
                        <a:ext cx="1701800" cy="552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9717604"/>
              </p:ext>
            </p:extLst>
          </p:nvPr>
        </p:nvGraphicFramePr>
        <p:xfrm>
          <a:off x="2362200" y="1676400"/>
          <a:ext cx="4495799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80" name="Equation" r:id="rId5" imgW="1739880" imgH="304560" progId="Equation.3">
                  <p:embed/>
                </p:oleObj>
              </mc:Choice>
              <mc:Fallback>
                <p:oleObj name="Equation" r:id="rId5" imgW="1739880" imgH="3045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1676400"/>
                        <a:ext cx="4495799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3326559"/>
              </p:ext>
            </p:extLst>
          </p:nvPr>
        </p:nvGraphicFramePr>
        <p:xfrm>
          <a:off x="2570020" y="498765"/>
          <a:ext cx="387925" cy="5454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81" name="Equation" r:id="rId7" imgW="152280" imgH="253800" progId="Equation.3">
                  <p:embed/>
                </p:oleObj>
              </mc:Choice>
              <mc:Fallback>
                <p:oleObj name="Equation" r:id="rId7" imgW="152280" imgH="253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0020" y="498765"/>
                        <a:ext cx="387925" cy="54547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35124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</TotalTime>
  <Words>643</Words>
  <Application>Microsoft Office PowerPoint</Application>
  <PresentationFormat>On-screen Show (4:3)</PresentationFormat>
  <Paragraphs>137</Paragraphs>
  <Slides>15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Office Theme</vt:lpstr>
      <vt:lpstr>Equation</vt:lpstr>
      <vt:lpstr>(5)  Notes on the Least Squares Estimate</vt:lpstr>
      <vt:lpstr>Introduction </vt:lpstr>
      <vt:lpstr>Assumptions </vt:lpstr>
      <vt:lpstr>Theorem </vt:lpstr>
      <vt:lpstr>Proof </vt:lpstr>
      <vt:lpstr>Remarks</vt:lpstr>
      <vt:lpstr>Remarks, continued</vt:lpstr>
      <vt:lpstr>Confidence intervals for the parameters </vt:lpstr>
      <vt:lpstr>PowerPoint Presentation</vt:lpstr>
      <vt:lpstr>Example</vt:lpstr>
      <vt:lpstr>Solution </vt:lpstr>
      <vt:lpstr>PowerPoint Presentation</vt:lpstr>
      <vt:lpstr>PowerPoint Presentation</vt:lpstr>
      <vt:lpstr>Visualization of the confidence interval </vt:lpstr>
      <vt:lpstr>Visualizing confidence interval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Least Squares Estimate</dc:title>
  <dc:creator>Ahmed</dc:creator>
  <cp:lastModifiedBy>Ahmed</cp:lastModifiedBy>
  <cp:revision>258</cp:revision>
  <dcterms:created xsi:type="dcterms:W3CDTF">2006-08-16T00:00:00Z</dcterms:created>
  <dcterms:modified xsi:type="dcterms:W3CDTF">2018-03-19T13:32:01Z</dcterms:modified>
</cp:coreProperties>
</file>