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75" r:id="rId4"/>
    <p:sldId id="259" r:id="rId5"/>
    <p:sldId id="279" r:id="rId6"/>
    <p:sldId id="260" r:id="rId7"/>
    <p:sldId id="262" r:id="rId8"/>
    <p:sldId id="264" r:id="rId9"/>
    <p:sldId id="265" r:id="rId10"/>
    <p:sldId id="266" r:id="rId11"/>
    <p:sldId id="268" r:id="rId12"/>
    <p:sldId id="270" r:id="rId13"/>
    <p:sldId id="271" r:id="rId14"/>
    <p:sldId id="274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26CC0-7970-4036-BB73-1FEBAA6D4473}" type="datetimeFigureOut">
              <a:rPr lang="ar-EG" smtClean="0"/>
              <a:t>03/07/1439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8BDF527-CD74-4970-B602-0A2352EC808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14373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62C9-0185-4B02-8869-D63B3F54CB47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21D39-A298-48F7-A541-2291808BD31A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901C4-2574-4496-8388-9F76E8CFF396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0C76F-4105-4719-80D5-F8277A545AEF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C2F9-E89B-4B4A-9F4E-A72874EB28EC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6E8B-F05D-421E-A161-853DACD7FEAB}" type="datetime1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DFFE-54C5-414D-A79C-587C50B3A7DC}" type="datetime1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A842-7807-445B-B36D-12AF54FA5300}" type="datetime1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CBFA-98DF-4B4E-9D2A-62D34763836E}" type="datetime1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8C3-76E0-478D-845D-BE95D5067147}" type="datetime1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1E29-3C85-4FE3-A5B8-3EC1969017FC}" type="datetime1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89C7A-B29E-445B-AB34-4E00F222F9E9}" type="datetime1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jp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01000" cy="24415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(5)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Notes </a:t>
            </a:r>
            <a:r>
              <a:rPr lang="en-US" b="1" dirty="0" smtClean="0"/>
              <a:t>on the Least Squares Estimate</a:t>
            </a:r>
            <a:endParaRPr lang="ar-E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dirty="0" smtClean="0"/>
              <a:t>Example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Consider the following model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nd the </a:t>
            </a:r>
            <a:r>
              <a:rPr lang="en-US" sz="2400" dirty="0"/>
              <a:t>input-output </a:t>
            </a:r>
            <a:r>
              <a:rPr lang="en-US" sz="2400" dirty="0" smtClean="0"/>
              <a:t>data: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Use the least squares method to find the </a:t>
            </a:r>
            <a:r>
              <a:rPr lang="en-US" sz="2400" dirty="0"/>
              <a:t>unknown parameters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smtClean="0"/>
              <a:t>along with their confidence intervals. </a:t>
            </a:r>
            <a:endParaRPr lang="en-US" sz="2400" dirty="0"/>
          </a:p>
          <a:p>
            <a:endParaRPr lang="ar-EG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662801"/>
              </p:ext>
            </p:extLst>
          </p:nvPr>
        </p:nvGraphicFramePr>
        <p:xfrm>
          <a:off x="1905000" y="2209800"/>
          <a:ext cx="55435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1" name="Equation" r:id="rId3" imgW="2044440" imgH="203040" progId="Equation.3">
                  <p:embed/>
                </p:oleObj>
              </mc:Choice>
              <mc:Fallback>
                <p:oleObj name="Equation" r:id="rId3" imgW="204444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09800"/>
                        <a:ext cx="55435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4715"/>
              </p:ext>
            </p:extLst>
          </p:nvPr>
        </p:nvGraphicFramePr>
        <p:xfrm>
          <a:off x="1143000" y="3568338"/>
          <a:ext cx="6858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59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ar-EG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i="1" dirty="0" smtClean="0"/>
                        <a:t>u</a:t>
                      </a:r>
                      <a:r>
                        <a:rPr lang="en-US" sz="2000" b="1" dirty="0" smtClean="0"/>
                        <a:t>(</a:t>
                      </a:r>
                      <a:r>
                        <a:rPr lang="en-US" sz="2000" b="1" i="1" dirty="0" smtClean="0"/>
                        <a:t>k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*</a:t>
                      </a:r>
                      <a:endParaRPr lang="en-US" sz="2000" b="1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i="1" dirty="0" smtClean="0"/>
                        <a:t>y</a:t>
                      </a:r>
                      <a:r>
                        <a:rPr lang="en-US" sz="2000" b="1" dirty="0" smtClean="0"/>
                        <a:t>(</a:t>
                      </a:r>
                      <a:r>
                        <a:rPr lang="en-US" sz="2000" b="1" i="1" dirty="0" smtClean="0"/>
                        <a:t>k</a:t>
                      </a:r>
                      <a:r>
                        <a:rPr lang="en-US" sz="2000" b="1" dirty="0" smtClean="0"/>
                        <a:t>)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0.57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0.97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1.26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1.47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1.06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0.76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0.54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0.39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2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dirty="0" smtClean="0"/>
              <a:t>Solution </a:t>
            </a:r>
            <a:endParaRPr lang="ar-E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First</a:t>
                </a:r>
                <a:r>
                  <a:rPr lang="en-US" sz="2400" dirty="0"/>
                  <a:t>, we form the vector y and the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Φ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as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We </a:t>
                </a:r>
                <a:r>
                  <a:rPr lang="en-US" sz="2400" dirty="0"/>
                  <a:t>calculate the least squares estimate </a:t>
                </a:r>
                <a:r>
                  <a:rPr lang="en-US" sz="2400" b="1" dirty="0"/>
                  <a:t> </a:t>
                </a:r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ar-EG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 rotWithShape="1">
                <a:blip r:embed="rId3"/>
                <a:stretch>
                  <a:fillRect l="-1111" t="-1078" b="-5889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8635"/>
              </p:ext>
            </p:extLst>
          </p:nvPr>
        </p:nvGraphicFramePr>
        <p:xfrm>
          <a:off x="760413" y="2095500"/>
          <a:ext cx="7543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6" name="Equation" r:id="rId4" imgW="3288960" imgH="914400" progId="Equation.3">
                  <p:embed/>
                </p:oleObj>
              </mc:Choice>
              <mc:Fallback>
                <p:oleObj name="Equation" r:id="rId4" imgW="328896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095500"/>
                        <a:ext cx="75438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461888"/>
              </p:ext>
            </p:extLst>
          </p:nvPr>
        </p:nvGraphicFramePr>
        <p:xfrm>
          <a:off x="2677985" y="4621212"/>
          <a:ext cx="395141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7" name="Equation" r:id="rId6" imgW="2095200" imgH="457200" progId="Equation.3">
                  <p:embed/>
                </p:oleObj>
              </mc:Choice>
              <mc:Fallback>
                <p:oleObj name="Equation" r:id="rId6" imgW="2095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985" y="4621212"/>
                        <a:ext cx="395141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0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791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Hence, the model of least squares fit 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residual errors can </a:t>
            </a:r>
            <a:r>
              <a:rPr lang="en-US" sz="2400" dirty="0"/>
              <a:t>be calculated </a:t>
            </a:r>
            <a:r>
              <a:rPr lang="en-US" sz="2400" dirty="0" smtClean="0"/>
              <a:t>as: </a:t>
            </a:r>
            <a:endParaRPr lang="en-US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baseline="300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baseline="300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 </a:t>
            </a:r>
            <a:r>
              <a:rPr lang="en-US" sz="2400" dirty="0"/>
              <a:t>number  of  data  points  is  N  =  8,  and  the number of unknown parameters is n = </a:t>
            </a:r>
            <a:r>
              <a:rPr lang="en-US" sz="2400" dirty="0" smtClean="0"/>
              <a:t>2. </a:t>
            </a:r>
            <a:r>
              <a:rPr lang="en-US" sz="2400" dirty="0"/>
              <a:t>H</a:t>
            </a:r>
            <a:r>
              <a:rPr lang="en-US" sz="2400" dirty="0" smtClean="0"/>
              <a:t>ence, an </a:t>
            </a:r>
            <a:r>
              <a:rPr lang="en-US" sz="2400" dirty="0"/>
              <a:t>estimate of the noise variance is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baseline="300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ar-EG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768406"/>
              </p:ext>
            </p:extLst>
          </p:nvPr>
        </p:nvGraphicFramePr>
        <p:xfrm>
          <a:off x="2438400" y="4954587"/>
          <a:ext cx="489373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2" name="Equation" r:id="rId3" imgW="1955520" imgH="431640" progId="Equation.3">
                  <p:embed/>
                </p:oleObj>
              </mc:Choice>
              <mc:Fallback>
                <p:oleObj name="Equation" r:id="rId3" imgW="19555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954587"/>
                        <a:ext cx="4893730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094501"/>
              </p:ext>
            </p:extLst>
          </p:nvPr>
        </p:nvGraphicFramePr>
        <p:xfrm>
          <a:off x="609600" y="2667000"/>
          <a:ext cx="7912101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3" name="Equation" r:id="rId5" imgW="4698720" imgH="507960" progId="Equation.3">
                  <p:embed/>
                </p:oleObj>
              </mc:Choice>
              <mc:Fallback>
                <p:oleObj name="Equation" r:id="rId5" imgW="4698720" imgH="507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67000"/>
                        <a:ext cx="7912101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414661"/>
              </p:ext>
            </p:extLst>
          </p:nvPr>
        </p:nvGraphicFramePr>
        <p:xfrm>
          <a:off x="1752600" y="1454401"/>
          <a:ext cx="5311775" cy="460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4" name="Equation" r:id="rId7" imgW="2197100" imgH="203200" progId="Equation.3">
                  <p:embed/>
                </p:oleObj>
              </mc:Choice>
              <mc:Fallback>
                <p:oleObj name="Equation" r:id="rId7" imgW="21971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54401"/>
                        <a:ext cx="5311775" cy="460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43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943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covariance matrix of the estimated parameters is 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en-US" sz="2400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The  </a:t>
            </a:r>
            <a:r>
              <a:rPr lang="en-US" sz="2400" dirty="0"/>
              <a:t>relatively  large  magnitudes  of  the  off-diagonal  terms  </a:t>
            </a:r>
            <a:r>
              <a:rPr lang="en-US" sz="2400" dirty="0" smtClean="0"/>
              <a:t>indicate  a </a:t>
            </a:r>
            <a:r>
              <a:rPr lang="en-US" sz="2400" dirty="0"/>
              <a:t>strong interaction between the estimates. This is typical in dynamic systems. </a:t>
            </a:r>
            <a:endParaRPr lang="en-US" sz="2400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/>
              <a:t>The 95% confidence limits are </a:t>
            </a:r>
            <a:r>
              <a:rPr lang="en-US" sz="2400" dirty="0">
                <a:solidFill>
                  <a:srgbClr val="FF0000"/>
                </a:solidFill>
              </a:rPr>
              <a:t>roughly </a:t>
            </a:r>
            <a:r>
              <a:rPr lang="en-US" sz="2400" dirty="0"/>
              <a:t>given by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400" dirty="0"/>
              <a:t>	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The  </a:t>
            </a:r>
            <a:r>
              <a:rPr lang="en-US" sz="2400" dirty="0"/>
              <a:t>confidence  regions  are  so  small  that  the  estimates  can  be  accepted  without  much reservation.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en-US" sz="2400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ar-EG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984305"/>
              </p:ext>
            </p:extLst>
          </p:nvPr>
        </p:nvGraphicFramePr>
        <p:xfrm>
          <a:off x="1371600" y="1142583"/>
          <a:ext cx="6019800" cy="838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2" name="Equation" r:id="rId3" imgW="3403440" imgH="457200" progId="Equation.3">
                  <p:embed/>
                </p:oleObj>
              </mc:Choice>
              <mc:Fallback>
                <p:oleObj name="Equation" r:id="rId3" imgW="340344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142583"/>
                        <a:ext cx="6019800" cy="8386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149505"/>
              </p:ext>
            </p:extLst>
          </p:nvPr>
        </p:nvGraphicFramePr>
        <p:xfrm>
          <a:off x="2057400" y="4267200"/>
          <a:ext cx="5421312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3" name="Equation" r:id="rId5" imgW="2946240" imgH="533160" progId="Equation.3">
                  <p:embed/>
                </p:oleObj>
              </mc:Choice>
              <mc:Fallback>
                <p:oleObj name="Equation" r:id="rId5" imgW="2946240" imgH="533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5421312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0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Visualization of the confidence interval </a:t>
            </a:r>
            <a:endParaRPr lang="ar-E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visualize the confidence intervals, imagine </a:t>
            </a:r>
            <a:r>
              <a:rPr lang="en-US" sz="2400" dirty="0"/>
              <a:t>that we repeat the </a:t>
            </a:r>
            <a:r>
              <a:rPr lang="en-US" sz="2400" dirty="0" smtClean="0"/>
              <a:t>previous experiment </a:t>
            </a:r>
            <a:r>
              <a:rPr lang="en-US" sz="2400" dirty="0"/>
              <a:t>1000 times.</a:t>
            </a:r>
          </a:p>
          <a:p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each experiment, we use 8 </a:t>
            </a:r>
            <a:r>
              <a:rPr lang="en-US" sz="2400" dirty="0" smtClean="0"/>
              <a:t>input-output data </a:t>
            </a:r>
            <a:r>
              <a:rPr lang="en-US" sz="2400" dirty="0"/>
              <a:t>points and </a:t>
            </a:r>
            <a:r>
              <a:rPr lang="en-US" sz="2400" dirty="0" smtClean="0"/>
              <a:t>the </a:t>
            </a:r>
            <a:r>
              <a:rPr lang="en-US" sz="2400" dirty="0"/>
              <a:t>least squares to find an estimate of the parameters.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empirical distribution (histogram) of the estimated parameters are </a:t>
            </a:r>
            <a:r>
              <a:rPr lang="en-US" sz="2400" dirty="0" smtClean="0"/>
              <a:t>shown in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405672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803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Visualizing confidence interval </a:t>
            </a:r>
            <a:endParaRPr lang="ar-E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5" y="1491342"/>
            <a:ext cx="6379551" cy="513805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108369" y="5562600"/>
            <a:ext cx="5400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25111" y="3200400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2454057"/>
            <a:ext cx="1905000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sz="2400" dirty="0"/>
              <a:t>The confidence </a:t>
            </a:r>
            <a:r>
              <a:rPr lang="en-US" sz="2400" dirty="0" smtClean="0"/>
              <a:t>interval describes </a:t>
            </a:r>
            <a:r>
              <a:rPr lang="en-US" sz="2400" dirty="0"/>
              <a:t>roughly the width of the histogram. </a:t>
            </a:r>
            <a:endParaRPr lang="ar-EG" sz="2400" dirty="0"/>
          </a:p>
        </p:txBody>
      </p:sp>
    </p:spTree>
    <p:extLst>
      <p:ext uri="{BB962C8B-B14F-4D97-AF65-F5344CB8AC3E}">
        <p14:creationId xmlns:p14="http://schemas.microsoft.com/office/powerpoint/2010/main" val="108037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906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Introduction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4800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The quality of an estimate can be judged using the expected value and the covariance matrix of the estimated parameters.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 following theorem is an important tool to determine the quality of the </a:t>
            </a:r>
            <a:r>
              <a:rPr lang="en-US" sz="2800" dirty="0"/>
              <a:t>least squares </a:t>
            </a:r>
            <a:r>
              <a:rPr lang="en-US" sz="2800" dirty="0" smtClean="0"/>
              <a:t>estimate.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Assumptions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Assume that there exists a true parameter vector </a:t>
            </a:r>
            <a:r>
              <a:rPr lang="el-GR" sz="2400" dirty="0" smtClean="0"/>
              <a:t>θ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so that the data satisfy: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stochastic process </a:t>
            </a:r>
            <a:r>
              <a:rPr lang="en-US" sz="2400" b="1" i="1" dirty="0" smtClean="0"/>
              <a:t>e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k</a:t>
            </a:r>
            <a:r>
              <a:rPr lang="en-US" sz="2400" b="1" dirty="0" smtClean="0"/>
              <a:t>)</a:t>
            </a:r>
            <a:r>
              <a:rPr lang="en-US" sz="2400" dirty="0" smtClean="0"/>
              <a:t> is zero-mean white noise, with variance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at every step.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Intuition:</a:t>
            </a:r>
            <a:r>
              <a:rPr lang="en-US" sz="2400" dirty="0" smtClean="0"/>
              <a:t> The assumption says that the true system can be represented by the chosen model, up to some errors that are well-behaved in a statistical sense.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704035"/>
              </p:ext>
            </p:extLst>
          </p:nvPr>
        </p:nvGraphicFramePr>
        <p:xfrm>
          <a:off x="2667000" y="2438400"/>
          <a:ext cx="3675063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6" name="Equation" r:id="rId3" imgW="1358640" imgH="241200" progId="Equation.3">
                  <p:embed/>
                </p:oleObj>
              </mc:Choice>
              <mc:Fallback>
                <p:oleObj name="Equation" r:id="rId3" imgW="1358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38400"/>
                        <a:ext cx="3675063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Theorem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Part 1: </a:t>
            </a:r>
            <a:r>
              <a:rPr lang="en-US" sz="2800" dirty="0" smtClean="0"/>
              <a:t>The solution      of </a:t>
            </a:r>
            <a:r>
              <a:rPr lang="en-US" sz="2800" dirty="0"/>
              <a:t>the least-squares problem is an </a:t>
            </a:r>
            <a:r>
              <a:rPr lang="en-US" sz="2800" i="1" dirty="0" smtClean="0"/>
              <a:t>unbiased</a:t>
            </a:r>
            <a:r>
              <a:rPr lang="en-US" sz="2800" dirty="0" smtClean="0"/>
              <a:t> estimate </a:t>
            </a:r>
            <a:r>
              <a:rPr lang="en-US" sz="2800" dirty="0"/>
              <a:t>of </a:t>
            </a:r>
            <a:r>
              <a:rPr lang="en-US" sz="2800" dirty="0" smtClean="0"/>
              <a:t>θ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that is: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 2:</a:t>
            </a:r>
            <a:r>
              <a:rPr lang="en-US" sz="2800" dirty="0" smtClean="0"/>
              <a:t> The </a:t>
            </a:r>
            <a:r>
              <a:rPr lang="en-US" sz="2800" dirty="0"/>
              <a:t>covariance matrix </a:t>
            </a:r>
            <a:r>
              <a:rPr lang="en-US" sz="2800" i="1" dirty="0"/>
              <a:t>P </a:t>
            </a:r>
            <a:r>
              <a:rPr lang="en-US" sz="2800" dirty="0"/>
              <a:t>of the estimated parameter vector </a:t>
            </a:r>
            <a:r>
              <a:rPr lang="en-US" sz="2800" dirty="0" smtClean="0"/>
              <a:t>     using </a:t>
            </a:r>
            <a:r>
              <a:rPr lang="en-US" sz="2800" dirty="0"/>
              <a:t>least squares is given </a:t>
            </a:r>
            <a:r>
              <a:rPr lang="en-US" sz="2800" dirty="0" smtClean="0"/>
              <a:t>by</a:t>
            </a:r>
          </a:p>
          <a:p>
            <a:endParaRPr lang="en-US" sz="2800" dirty="0" smtClean="0"/>
          </a:p>
          <a:p>
            <a:endParaRPr lang="ar-EG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021845"/>
              </p:ext>
            </p:extLst>
          </p:nvPr>
        </p:nvGraphicFramePr>
        <p:xfrm>
          <a:off x="3867150" y="3276600"/>
          <a:ext cx="16192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5" name="Equation" r:id="rId3" imgW="596880" imgH="253800" progId="Equation.3">
                  <p:embed/>
                </p:oleObj>
              </mc:Choice>
              <mc:Fallback>
                <p:oleObj name="Equation" r:id="rId3" imgW="5968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3276600"/>
                        <a:ext cx="1619250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424599"/>
              </p:ext>
            </p:extLst>
          </p:nvPr>
        </p:nvGraphicFramePr>
        <p:xfrm>
          <a:off x="2133600" y="5257800"/>
          <a:ext cx="4910138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" name="Equation" r:id="rId5" imgW="1968500" imgH="241300" progId="Equation.3">
                  <p:embed/>
                </p:oleObj>
              </mc:Choice>
              <mc:Fallback>
                <p:oleObj name="Equation" r:id="rId5" imgW="19685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257800"/>
                        <a:ext cx="4910138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712302"/>
              </p:ext>
            </p:extLst>
          </p:nvPr>
        </p:nvGraphicFramePr>
        <p:xfrm>
          <a:off x="3803075" y="2074720"/>
          <a:ext cx="34448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" name="Equation" r:id="rId7" imgW="126720" imgH="215640" progId="Equation.3">
                  <p:embed/>
                </p:oleObj>
              </mc:Choice>
              <mc:Fallback>
                <p:oleObj name="Equation" r:id="rId7" imgW="1267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075" y="2074720"/>
                        <a:ext cx="344487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93809"/>
              </p:ext>
            </p:extLst>
          </p:nvPr>
        </p:nvGraphicFramePr>
        <p:xfrm>
          <a:off x="3505200" y="4461165"/>
          <a:ext cx="3444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8" name="Equation" r:id="rId9" imgW="126720" imgH="215640" progId="Equation.3">
                  <p:embed/>
                </p:oleObj>
              </mc:Choice>
              <mc:Fallback>
                <p:oleObj name="Equation" r:id="rId9" imgW="1267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61165"/>
                        <a:ext cx="34448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19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Proof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030888"/>
              </p:ext>
            </p:extLst>
          </p:nvPr>
        </p:nvGraphicFramePr>
        <p:xfrm>
          <a:off x="609600" y="942110"/>
          <a:ext cx="7850319" cy="5667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3" imgW="4470120" imgH="3504960" progId="Equation.3">
                  <p:embed/>
                </p:oleObj>
              </mc:Choice>
              <mc:Fallback>
                <p:oleObj name="Equation" r:id="rId3" imgW="4470120" imgH="3504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42110"/>
                        <a:ext cx="7850319" cy="5667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3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8038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Remarks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6237"/>
            <a:ext cx="7848600" cy="40687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Part 1 of the theorem says </a:t>
            </a:r>
            <a:r>
              <a:rPr lang="en-US" sz="2400" dirty="0"/>
              <a:t>that the solution makes (statistical) sense </a:t>
            </a:r>
            <a:r>
              <a:rPr lang="en-US" sz="2400" i="1" dirty="0"/>
              <a:t>on average</a:t>
            </a:r>
            <a:r>
              <a:rPr lang="en-US" sz="2400" dirty="0" smtClean="0"/>
              <a:t>.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dirty="0" err="1"/>
              <a:t>i</a:t>
            </a:r>
            <a:r>
              <a:rPr lang="en-US" sz="2400" baseline="30000" dirty="0" err="1"/>
              <a:t>th</a:t>
            </a:r>
            <a:r>
              <a:rPr lang="en-US" sz="2400" dirty="0"/>
              <a:t> </a:t>
            </a:r>
            <a:r>
              <a:rPr lang="en-US" sz="2400" dirty="0" smtClean="0"/>
              <a:t>diagonal </a:t>
            </a:r>
            <a:r>
              <a:rPr lang="en-US" sz="2400" dirty="0"/>
              <a:t>element </a:t>
            </a:r>
            <a:r>
              <a:rPr lang="en-US" sz="2400" dirty="0" smtClean="0"/>
              <a:t>in the </a:t>
            </a:r>
            <a:r>
              <a:rPr lang="en-US" sz="2400" dirty="0"/>
              <a:t>covariance matrix </a:t>
            </a:r>
            <a:r>
              <a:rPr lang="en-US" sz="2400" b="1" i="1" dirty="0" smtClean="0"/>
              <a:t>P</a:t>
            </a:r>
            <a:r>
              <a:rPr lang="en-US" sz="2400" i="1" dirty="0" smtClean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variance of the </a:t>
            </a:r>
            <a:r>
              <a:rPr lang="en-US" sz="2400" dirty="0" err="1" smtClean="0"/>
              <a:t>i</a:t>
            </a:r>
            <a:r>
              <a:rPr lang="en-US" sz="2400" baseline="30000" dirty="0" err="1"/>
              <a:t>th</a:t>
            </a:r>
            <a:r>
              <a:rPr lang="en-US" sz="2400" dirty="0" smtClean="0"/>
              <a:t>  parameter</a:t>
            </a:r>
            <a:r>
              <a:rPr lang="en-US" sz="2400" i="1" dirty="0" smtClean="0"/>
              <a:t>.</a:t>
            </a:r>
            <a:r>
              <a:rPr lang="el-GR" sz="2400" i="1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low is the variance of the estimated parameter, the higher is the confidence </a:t>
            </a:r>
            <a:r>
              <a:rPr lang="en-US" sz="2400" dirty="0" smtClean="0"/>
              <a:t>that it is close </a:t>
            </a:r>
            <a:r>
              <a:rPr lang="en-US" sz="2400" dirty="0"/>
              <a:t>to </a:t>
            </a:r>
            <a:r>
              <a:rPr lang="en-US" sz="2400" dirty="0" smtClean="0"/>
              <a:t>its true value.   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It </a:t>
            </a:r>
            <a:r>
              <a:rPr lang="en-US" sz="2400" dirty="0"/>
              <a:t>can be seen that smaller errors e(k) (i.e. smaller variance σ</a:t>
            </a:r>
            <a:r>
              <a:rPr lang="en-US" sz="2400" baseline="30000" dirty="0"/>
              <a:t>2</a:t>
            </a:r>
            <a:r>
              <a:rPr lang="en-US" sz="2400" dirty="0"/>
              <a:t>) yield smaller parameter covariance.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Remarks, continued</a:t>
            </a:r>
            <a:endParaRPr lang="ar-E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1910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The calculation of the </a:t>
            </a:r>
            <a:r>
              <a:rPr lang="en-US" sz="2400" dirty="0" smtClean="0"/>
              <a:t>covariance </a:t>
            </a:r>
            <a:r>
              <a:rPr lang="en-US" sz="2400" dirty="0"/>
              <a:t>matrix </a:t>
            </a:r>
            <a:r>
              <a:rPr lang="en-US" sz="2400" b="1" i="1" dirty="0"/>
              <a:t>P</a:t>
            </a:r>
            <a:r>
              <a:rPr lang="en-US" sz="2400" i="1" dirty="0"/>
              <a:t> </a:t>
            </a:r>
            <a:r>
              <a:rPr lang="en-US" sz="2400" dirty="0" smtClean="0"/>
              <a:t>assumes </a:t>
            </a:r>
            <a:r>
              <a:rPr lang="en-US" sz="2400" dirty="0"/>
              <a:t>that we know the variance </a:t>
            </a:r>
            <a:r>
              <a:rPr lang="el-GR" sz="2400" b="1" i="1" dirty="0"/>
              <a:t>σ</a:t>
            </a:r>
            <a:r>
              <a:rPr lang="en-US" sz="2400" b="1" baseline="30000" dirty="0"/>
              <a:t>2</a:t>
            </a:r>
            <a:r>
              <a:rPr lang="en-US" sz="2400" baseline="30000" dirty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measurement error </a:t>
            </a:r>
            <a:r>
              <a:rPr lang="en-US" sz="2400" b="1" i="1" dirty="0"/>
              <a:t>e</a:t>
            </a:r>
            <a:r>
              <a:rPr lang="en-US" sz="2400" dirty="0"/>
              <a:t> </a:t>
            </a:r>
            <a:r>
              <a:rPr lang="en-US" sz="2400" dirty="0" smtClean="0"/>
              <a:t>(not known). A valid estimate of </a:t>
            </a:r>
            <a:r>
              <a:rPr lang="el-GR" sz="2400" b="1" i="1" dirty="0" smtClean="0"/>
              <a:t>σ</a:t>
            </a:r>
            <a:r>
              <a:rPr lang="en-US" sz="2400" b="1" baseline="30000" dirty="0" smtClean="0"/>
              <a:t>2</a:t>
            </a:r>
            <a:r>
              <a:rPr lang="en-US" sz="2400" dirty="0" smtClean="0"/>
              <a:t> is </a:t>
            </a:r>
            <a:r>
              <a:rPr lang="en-US" sz="2400" dirty="0"/>
              <a:t>given </a:t>
            </a:r>
            <a:r>
              <a:rPr lang="en-US" sz="2400" dirty="0" smtClean="0"/>
              <a:t>by</a:t>
            </a:r>
          </a:p>
          <a:p>
            <a:pPr marL="0" lvl="0" indent="0">
              <a:buNone/>
            </a:pPr>
            <a:r>
              <a:rPr lang="en-US" sz="2400" dirty="0" smtClean="0"/>
              <a:t>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/>
              <a:t>			              	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Where </a:t>
            </a:r>
            <a:r>
              <a:rPr lang="en-US" sz="2400" i="1" dirty="0"/>
              <a:t>N</a:t>
            </a:r>
            <a:r>
              <a:rPr lang="en-US" sz="2400" dirty="0"/>
              <a:t> is the number of </a:t>
            </a:r>
            <a:r>
              <a:rPr lang="en-US" sz="2400" dirty="0" smtClean="0"/>
              <a:t>data samples,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is the number of </a:t>
            </a:r>
            <a:r>
              <a:rPr lang="en-US" sz="2400" dirty="0" smtClean="0"/>
              <a:t>parameters and </a:t>
            </a:r>
            <a:r>
              <a:rPr lang="el-GR" sz="2400" dirty="0" smtClean="0"/>
              <a:t>ε</a:t>
            </a:r>
            <a:r>
              <a:rPr lang="en-CA" sz="2400" dirty="0" smtClean="0"/>
              <a:t> is </a:t>
            </a:r>
            <a:r>
              <a:rPr lang="en-CA" sz="2400" smtClean="0"/>
              <a:t>the model residual</a:t>
            </a:r>
            <a:r>
              <a:rPr lang="en-CA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endParaRPr lang="ar-EG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746781"/>
              </p:ext>
            </p:extLst>
          </p:nvPr>
        </p:nvGraphicFramePr>
        <p:xfrm>
          <a:off x="2743200" y="3429000"/>
          <a:ext cx="340836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9" name="Equation" r:id="rId3" imgW="1257120" imgH="431640" progId="Equation.3">
                  <p:embed/>
                </p:oleObj>
              </mc:Choice>
              <mc:Fallback>
                <p:oleObj name="Equation" r:id="rId3" imgW="12571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429000"/>
                        <a:ext cx="3408363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dirty="0" smtClean="0"/>
              <a:t>Confidence intervals </a:t>
            </a:r>
            <a:r>
              <a:rPr lang="en-US" sz="4000" dirty="0"/>
              <a:t>for the parameters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If the residuals </a:t>
            </a:r>
            <a:r>
              <a:rPr lang="en-US" sz="2400" b="1" dirty="0" smtClean="0"/>
              <a:t>e</a:t>
            </a:r>
            <a:r>
              <a:rPr lang="en-US" sz="2400" dirty="0" smtClean="0"/>
              <a:t> are </a:t>
            </a:r>
            <a:r>
              <a:rPr lang="en-US" sz="2400" dirty="0"/>
              <a:t>normally distributed, the confidence </a:t>
            </a:r>
            <a:r>
              <a:rPr lang="en-US" sz="2400" dirty="0" smtClean="0"/>
              <a:t>interval of </a:t>
            </a:r>
            <a:r>
              <a:rPr lang="en-US" sz="2400" dirty="0"/>
              <a:t>the parameters can be computed. The </a:t>
            </a:r>
            <a:r>
              <a:rPr lang="en-US" sz="2400" dirty="0" smtClean="0"/>
              <a:t>confidence </a:t>
            </a:r>
            <a:r>
              <a:rPr lang="en-US" sz="2400" dirty="0"/>
              <a:t>limits give a rough idea of the significance of the estimates. </a:t>
            </a:r>
            <a:endParaRPr lang="en-US" sz="2400" dirty="0" smtClean="0"/>
          </a:p>
          <a:p>
            <a:r>
              <a:rPr lang="en-US" sz="2400" dirty="0" smtClean="0"/>
              <a:t>For example, when </a:t>
            </a:r>
            <a:r>
              <a:rPr lang="en-US" sz="2400" dirty="0"/>
              <a:t>a parameter that is expected to lie between 0 and 1 turns out to be 0.4 with 95% confidence region of  ±0.005, it is safe to say that it is a good estimate of that parameter. </a:t>
            </a:r>
            <a:r>
              <a:rPr lang="en-US" sz="2400" dirty="0" smtClean="0"/>
              <a:t>However</a:t>
            </a:r>
            <a:r>
              <a:rPr lang="en-US" sz="2400" dirty="0"/>
              <a:t>, when the 95% confidence region around the parameter is ±2, the estimate is meaningless.  </a:t>
            </a:r>
            <a:endParaRPr lang="en-US" sz="2400" dirty="0" smtClean="0"/>
          </a:p>
          <a:p>
            <a:r>
              <a:rPr lang="en-US" sz="2400" dirty="0"/>
              <a:t>For a Gaussian distribution </a:t>
            </a:r>
            <a:r>
              <a:rPr lang="en-US" sz="2400" b="1" i="1" dirty="0"/>
              <a:t>N</a:t>
            </a:r>
            <a:r>
              <a:rPr lang="en-US" sz="2400" b="1" dirty="0"/>
              <a:t>(</a:t>
            </a:r>
            <a:r>
              <a:rPr lang="en-US" sz="2400" b="1" i="1" dirty="0"/>
              <a:t>µ</a:t>
            </a:r>
            <a:r>
              <a:rPr lang="en-US" sz="2400" b="1" dirty="0"/>
              <a:t>, </a:t>
            </a:r>
            <a:r>
              <a:rPr lang="en-US" sz="2400" b="1" i="1" dirty="0"/>
              <a:t>σ</a:t>
            </a:r>
            <a:r>
              <a:rPr lang="en-US" sz="2400" b="1" baseline="30000" dirty="0"/>
              <a:t>2</a:t>
            </a:r>
            <a:r>
              <a:rPr lang="en-US" sz="2400" b="1" dirty="0"/>
              <a:t>)</a:t>
            </a:r>
            <a:r>
              <a:rPr lang="en-US" sz="2400" dirty="0"/>
              <a:t>, the probability of drawing a sample in the interval </a:t>
            </a:r>
            <a:r>
              <a:rPr lang="en-US" sz="2400" dirty="0" smtClean="0"/>
              <a:t>				  is </a:t>
            </a:r>
            <a:r>
              <a:rPr lang="en-US" sz="2400" dirty="0"/>
              <a:t>0.95.</a:t>
            </a:r>
          </a:p>
          <a:p>
            <a:endParaRPr lang="en-US" sz="2400" dirty="0"/>
          </a:p>
          <a:p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15092"/>
              </p:ext>
            </p:extLst>
          </p:nvPr>
        </p:nvGraphicFramePr>
        <p:xfrm>
          <a:off x="3872340" y="4627420"/>
          <a:ext cx="3124200" cy="446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3" imgW="1358640" imgH="215640" progId="Equation.3">
                  <p:embed/>
                </p:oleObj>
              </mc:Choice>
              <mc:Fallback>
                <p:oleObj name="Equation" r:id="rId3" imgW="135864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2340" y="4627420"/>
                        <a:ext cx="3124200" cy="4463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181600"/>
            <a:ext cx="3733800" cy="15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8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25" y="526465"/>
            <a:ext cx="7917870" cy="55626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For </a:t>
            </a:r>
            <a:r>
              <a:rPr lang="en-US" sz="2400" b="1" dirty="0" smtClean="0">
                <a:solidFill>
                  <a:srgbClr val="FF0000"/>
                </a:solidFill>
              </a:rPr>
              <a:t>N &gt;&gt; n</a:t>
            </a:r>
            <a:r>
              <a:rPr lang="en-US" sz="2400" dirty="0" smtClean="0"/>
              <a:t>,</a:t>
            </a:r>
            <a:r>
              <a:rPr lang="en-US" sz="2400" b="1" dirty="0" smtClean="0"/>
              <a:t>         </a:t>
            </a:r>
            <a:r>
              <a:rPr lang="en-US" sz="2400" dirty="0" smtClean="0"/>
              <a:t>is distributed </a:t>
            </a:r>
            <a:r>
              <a:rPr lang="en-US" sz="2400" dirty="0"/>
              <a:t>according to </a:t>
            </a:r>
            <a:r>
              <a:rPr lang="en-US" sz="2400" dirty="0" smtClean="0"/>
              <a:t>Gaussian distribution </a:t>
            </a:r>
            <a:r>
              <a:rPr lang="en-US" sz="2400" b="1" dirty="0" smtClean="0"/>
              <a:t>N(</a:t>
            </a:r>
            <a:r>
              <a:rPr lang="el-GR" sz="2400" b="1" dirty="0" smtClean="0"/>
              <a:t>θ</a:t>
            </a:r>
            <a:r>
              <a:rPr lang="en-US" sz="2400" b="1" baseline="-25000" dirty="0" err="1" smtClean="0"/>
              <a:t>i</a:t>
            </a:r>
            <a:r>
              <a:rPr lang="en-US" sz="2400" b="1" dirty="0" err="1" smtClean="0"/>
              <a:t>,P</a:t>
            </a:r>
            <a:r>
              <a:rPr lang="en-US" sz="2400" b="1" baseline="-25000" dirty="0" err="1" smtClean="0"/>
              <a:t>ii</a:t>
            </a:r>
            <a:r>
              <a:rPr lang="en-US" sz="2400" b="1" dirty="0" smtClean="0"/>
              <a:t>)</a:t>
            </a:r>
            <a:r>
              <a:rPr lang="en-US" sz="2400" dirty="0" smtClean="0"/>
              <a:t>. Therefore:</a:t>
            </a:r>
            <a:endParaRPr lang="ar-EG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Hence, the 95% confidence </a:t>
            </a:r>
            <a:r>
              <a:rPr lang="en-US" sz="2400" dirty="0"/>
              <a:t>limits </a:t>
            </a:r>
            <a:r>
              <a:rPr lang="en-US" sz="2400" dirty="0" smtClean="0"/>
              <a:t>of the true parameter </a:t>
            </a:r>
            <a:r>
              <a:rPr lang="el-GR" sz="2400" b="1" dirty="0" smtClean="0"/>
              <a:t>θ</a:t>
            </a:r>
            <a:r>
              <a:rPr lang="en-US" sz="2400" b="1" baseline="-25000" dirty="0" smtClean="0"/>
              <a:t>i</a:t>
            </a:r>
            <a:r>
              <a:rPr lang="en-US" sz="2400" dirty="0" smtClean="0"/>
              <a:t> are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	</a:t>
            </a:r>
            <a:r>
              <a:rPr lang="en-US" sz="2400" dirty="0"/>
              <a:t>		 </a:t>
            </a:r>
          </a:p>
          <a:p>
            <a:r>
              <a:rPr lang="en-US" sz="2400" dirty="0" smtClean="0"/>
              <a:t>Note that this interval is </a:t>
            </a:r>
            <a:r>
              <a:rPr lang="en-US" sz="2400" dirty="0"/>
              <a:t>valid if the off-diagonal elements of </a:t>
            </a:r>
            <a:r>
              <a:rPr lang="en-US" sz="2400" b="1" i="1" dirty="0"/>
              <a:t>P</a:t>
            </a:r>
            <a:r>
              <a:rPr lang="en-US" sz="2400" dirty="0"/>
              <a:t> are small compared to the main diagonal elements. In practice, this requirement can be </a:t>
            </a:r>
            <a:r>
              <a:rPr lang="en-US" sz="2400" dirty="0" smtClean="0"/>
              <a:t>relaxed and the given interval is </a:t>
            </a:r>
            <a:r>
              <a:rPr lang="en-US" sz="2400" dirty="0"/>
              <a:t>sufficient for deciding whether an estimate should be accepted or rejected. </a:t>
            </a:r>
            <a:r>
              <a:rPr lang="en-US" sz="2400" i="1" dirty="0" smtClean="0"/>
              <a:t> 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85873"/>
              </p:ext>
            </p:extLst>
          </p:nvPr>
        </p:nvGraphicFramePr>
        <p:xfrm>
          <a:off x="3581400" y="3458440"/>
          <a:ext cx="17018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9" name="Equation" r:id="rId3" imgW="850680" imgH="266400" progId="Equation.3">
                  <p:embed/>
                </p:oleObj>
              </mc:Choice>
              <mc:Fallback>
                <p:oleObj name="Equation" r:id="rId3" imgW="85068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458440"/>
                        <a:ext cx="17018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717604"/>
              </p:ext>
            </p:extLst>
          </p:nvPr>
        </p:nvGraphicFramePr>
        <p:xfrm>
          <a:off x="2362200" y="1676400"/>
          <a:ext cx="4495799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0" name="Equation" r:id="rId5" imgW="1739880" imgH="304560" progId="Equation.3">
                  <p:embed/>
                </p:oleObj>
              </mc:Choice>
              <mc:Fallback>
                <p:oleObj name="Equation" r:id="rId5" imgW="1739880" imgH="30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4495799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326559"/>
              </p:ext>
            </p:extLst>
          </p:nvPr>
        </p:nvGraphicFramePr>
        <p:xfrm>
          <a:off x="2570020" y="498765"/>
          <a:ext cx="387925" cy="545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1" name="Equation" r:id="rId7" imgW="152280" imgH="253800" progId="Equation.3">
                  <p:embed/>
                </p:oleObj>
              </mc:Choice>
              <mc:Fallback>
                <p:oleObj name="Equation" r:id="rId7" imgW="1522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020" y="498765"/>
                        <a:ext cx="387925" cy="5454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1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643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(5)  Notes on the Least Squares Estimate</vt:lpstr>
      <vt:lpstr>Introduction </vt:lpstr>
      <vt:lpstr>Assumptions </vt:lpstr>
      <vt:lpstr>Theorem </vt:lpstr>
      <vt:lpstr>Proof </vt:lpstr>
      <vt:lpstr>Remarks</vt:lpstr>
      <vt:lpstr>Remarks, continued</vt:lpstr>
      <vt:lpstr>Confidence intervals for the parameters </vt:lpstr>
      <vt:lpstr>PowerPoint Presentation</vt:lpstr>
      <vt:lpstr>Example</vt:lpstr>
      <vt:lpstr>Solution </vt:lpstr>
      <vt:lpstr>PowerPoint Presentation</vt:lpstr>
      <vt:lpstr>PowerPoint Presentation</vt:lpstr>
      <vt:lpstr>Visualization of the confidence interval </vt:lpstr>
      <vt:lpstr>Visualizing confidence interval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Least Squares Estimate</dc:title>
  <dc:creator>Ahmed</dc:creator>
  <cp:lastModifiedBy>Ahmed</cp:lastModifiedBy>
  <cp:revision>258</cp:revision>
  <dcterms:created xsi:type="dcterms:W3CDTF">2006-08-16T00:00:00Z</dcterms:created>
  <dcterms:modified xsi:type="dcterms:W3CDTF">2018-03-19T13:32:01Z</dcterms:modified>
</cp:coreProperties>
</file>