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0"/>
  </p:notesMasterIdLst>
  <p:handoutMasterIdLst>
    <p:handoutMasterId r:id="rId31"/>
  </p:handoutMasterIdLst>
  <p:sldIdLst>
    <p:sldId id="256" r:id="rId2"/>
    <p:sldId id="923" r:id="rId3"/>
    <p:sldId id="924" r:id="rId4"/>
    <p:sldId id="946" r:id="rId5"/>
    <p:sldId id="925" r:id="rId6"/>
    <p:sldId id="926" r:id="rId7"/>
    <p:sldId id="927" r:id="rId8"/>
    <p:sldId id="928" r:id="rId9"/>
    <p:sldId id="947" r:id="rId10"/>
    <p:sldId id="948" r:id="rId11"/>
    <p:sldId id="949" r:id="rId12"/>
    <p:sldId id="950" r:id="rId13"/>
    <p:sldId id="951" r:id="rId14"/>
    <p:sldId id="952" r:id="rId15"/>
    <p:sldId id="954" r:id="rId16"/>
    <p:sldId id="955" r:id="rId17"/>
    <p:sldId id="956" r:id="rId18"/>
    <p:sldId id="957" r:id="rId19"/>
    <p:sldId id="958" r:id="rId20"/>
    <p:sldId id="959" r:id="rId21"/>
    <p:sldId id="960" r:id="rId22"/>
    <p:sldId id="961" r:id="rId23"/>
    <p:sldId id="962" r:id="rId24"/>
    <p:sldId id="963" r:id="rId25"/>
    <p:sldId id="964" r:id="rId26"/>
    <p:sldId id="965" r:id="rId27"/>
    <p:sldId id="966" r:id="rId28"/>
    <p:sldId id="96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  <a:srgbClr val="CCECFF"/>
    <a:srgbClr val="66FF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10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6.jp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43.png"/><Relationship Id="rId4" Type="http://schemas.openxmlformats.org/officeDocument/2006/relationships/image" Target="../media/image42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263762" cy="1905000"/>
          </a:xfrm>
        </p:spPr>
        <p:txBody>
          <a:bodyPr/>
          <a:lstStyle/>
          <a:p>
            <a:pPr marL="109728"/>
            <a:r>
              <a:rPr lang="en-US" sz="3800" b="1" dirty="0" smtClean="0"/>
              <a:t>Discrete Controller Design</a:t>
            </a:r>
            <a:endParaRPr lang="en-US" altLang="zh-CN" sz="38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CSE 421 </a:t>
            </a:r>
            <a:r>
              <a:rPr lang="en-US" sz="2400" dirty="0" smtClean="0"/>
              <a:t>Digital </a:t>
            </a:r>
            <a:r>
              <a:rPr lang="en-US" sz="2400" dirty="0"/>
              <a:t>Control </a:t>
            </a:r>
            <a:endParaRPr lang="en-US" altLang="zh-CN" sz="24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400" smtClean="0">
                <a:ea typeface="SimSun" pitchFamily="2" charset="-122"/>
              </a:rPr>
              <a:t>Lecture 8</a:t>
            </a:r>
            <a:endParaRPr lang="en-US" altLang="zh-CN" sz="2400" dirty="0" smtClean="0">
              <a:ea typeface="SimSun" pitchFamily="2" charset="-122"/>
            </a:endParaRP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788"/>
            <a:ext cx="7620000" cy="63894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l-GR" sz="3600" b="1" dirty="0"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en-US" sz="3600" b="1" dirty="0"/>
              <a:t> </a:t>
            </a:r>
            <a:r>
              <a:rPr lang="en-US" sz="3600" b="1" dirty="0" smtClean="0"/>
              <a:t> and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baseline="-25000" dirty="0" smtClean="0"/>
              <a:t>  </a:t>
            </a:r>
            <a:r>
              <a:rPr lang="en-US" sz="3600" b="1" dirty="0" smtClean="0"/>
              <a:t>in </a:t>
            </a:r>
            <a:r>
              <a:rPr lang="en-US" sz="3600" b="1" dirty="0"/>
              <a:t>the z-plane</a:t>
            </a:r>
            <a:endParaRPr lang="ar-EG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830914"/>
            <a:ext cx="6480720" cy="3874686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229600" cy="14401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200" dirty="0" smtClean="0"/>
              <a:t>Although </a:t>
            </a:r>
            <a:r>
              <a:rPr lang="en-US" sz="2200" dirty="0"/>
              <a:t>the previous </a:t>
            </a:r>
            <a:r>
              <a:rPr lang="en-US" sz="2200" dirty="0" smtClean="0"/>
              <a:t>analysis is conducted for 2</a:t>
            </a:r>
            <a:r>
              <a:rPr lang="en-US" sz="2200" baseline="30000" dirty="0" smtClean="0"/>
              <a:t>nd</a:t>
            </a:r>
            <a:r>
              <a:rPr lang="en-US" sz="2200" dirty="0" smtClean="0"/>
              <a:t> </a:t>
            </a:r>
            <a:r>
              <a:rPr lang="en-US" sz="2200" dirty="0"/>
              <a:t>order </a:t>
            </a:r>
            <a:r>
              <a:rPr lang="en-US" sz="2200" dirty="0">
                <a:solidFill>
                  <a:srgbClr val="FF0000"/>
                </a:solidFill>
              </a:rPr>
              <a:t>continuous-time</a:t>
            </a:r>
            <a:r>
              <a:rPr lang="en-US" sz="2200" dirty="0"/>
              <a:t> system, </a:t>
            </a:r>
            <a:r>
              <a:rPr lang="en-US" sz="2200" dirty="0" smtClean="0"/>
              <a:t>pole </a:t>
            </a:r>
            <a:r>
              <a:rPr lang="en-US" sz="2200" dirty="0"/>
              <a:t>placement </a:t>
            </a:r>
            <a:r>
              <a:rPr lang="en-US" sz="2200" dirty="0" smtClean="0"/>
              <a:t>is </a:t>
            </a:r>
            <a:r>
              <a:rPr lang="en-US" sz="2200" dirty="0"/>
              <a:t>also applicable </a:t>
            </a:r>
            <a:r>
              <a:rPr lang="en-US" sz="2200" dirty="0" smtClean="0"/>
              <a:t>to discrete-time systems thanks </a:t>
            </a:r>
            <a:r>
              <a:rPr lang="en-US" sz="2200" dirty="0"/>
              <a:t>to the </a:t>
            </a:r>
            <a:r>
              <a:rPr lang="en-US" sz="2200" dirty="0" smtClean="0"/>
              <a:t>mapping, </a:t>
            </a:r>
            <a:r>
              <a:rPr lang="en-US" sz="2200" b="1" i="1" dirty="0" smtClean="0">
                <a:solidFill>
                  <a:srgbClr val="FF0000"/>
                </a:solidFill>
              </a:rPr>
              <a:t>z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>
                <a:solidFill>
                  <a:srgbClr val="FF0000"/>
                </a:solidFill>
              </a:rPr>
              <a:t>= </a:t>
            </a:r>
            <a:r>
              <a:rPr lang="en-US" sz="2200" b="1" i="1" dirty="0" err="1" smtClean="0">
                <a:solidFill>
                  <a:srgbClr val="FF0000"/>
                </a:solidFill>
              </a:rPr>
              <a:t>e</a:t>
            </a:r>
            <a:r>
              <a:rPr lang="en-US" sz="2200" b="1" i="1" baseline="30000" dirty="0" err="1" smtClean="0">
                <a:solidFill>
                  <a:srgbClr val="FF0000"/>
                </a:solidFill>
              </a:rPr>
              <a:t>sT</a:t>
            </a:r>
            <a:r>
              <a:rPr lang="en-US" sz="2200" dirty="0" smtClean="0"/>
              <a:t>, </a:t>
            </a:r>
            <a:r>
              <a:rPr lang="en-US" sz="2200" dirty="0"/>
              <a:t>between s- and z-plane poles .   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2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50278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73757"/>
            <a:ext cx="7620000" cy="87697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Example 1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78" y="1351296"/>
            <a:ext cx="8326222" cy="5112568"/>
          </a:xfrm>
        </p:spPr>
        <p:txBody>
          <a:bodyPr>
            <a:noAutofit/>
          </a:bodyPr>
          <a:lstStyle/>
          <a:p>
            <a:pPr marL="114300" indent="0" algn="l" rtl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open-loop transfer function of a system together with a </a:t>
            </a:r>
            <a:r>
              <a:rPr lang="en-US" sz="2400" dirty="0" smtClean="0"/>
              <a:t>ZOH </a:t>
            </a:r>
            <a:r>
              <a:rPr lang="en-US" sz="2400" dirty="0"/>
              <a:t>is given </a:t>
            </a:r>
            <a:r>
              <a:rPr lang="en-US" sz="2400" dirty="0" smtClean="0"/>
              <a:t>by</a:t>
            </a:r>
          </a:p>
          <a:p>
            <a:pPr algn="l" rtl="0"/>
            <a:endParaRPr lang="en-US" sz="2400" dirty="0"/>
          </a:p>
          <a:p>
            <a:pPr algn="l" rtl="0"/>
            <a:endParaRPr lang="en-US" sz="2400" dirty="0" smtClean="0"/>
          </a:p>
          <a:p>
            <a:pPr marL="114300" indent="0" algn="l" rtl="0">
              <a:buNone/>
            </a:pPr>
            <a:r>
              <a:rPr lang="en-US" sz="2400" dirty="0" smtClean="0"/>
              <a:t>Design </a:t>
            </a:r>
            <a:r>
              <a:rPr lang="en-US" sz="2400" dirty="0"/>
              <a:t>a digital controller so </a:t>
            </a:r>
            <a:r>
              <a:rPr lang="en-US" sz="2400" dirty="0" smtClean="0"/>
              <a:t>that the closed-loop system has:</a:t>
            </a:r>
          </a:p>
          <a:p>
            <a:pPr lvl="1"/>
            <a:r>
              <a:rPr lang="en-US" sz="2400" dirty="0" smtClean="0"/>
              <a:t> settling time of 1.78 sec,</a:t>
            </a:r>
          </a:p>
          <a:p>
            <a:pPr lvl="1"/>
            <a:r>
              <a:rPr lang="en-US" sz="2400" dirty="0" smtClean="0"/>
              <a:t> percent overshoot  is 10%,</a:t>
            </a:r>
          </a:p>
          <a:p>
            <a:pPr lvl="1"/>
            <a:r>
              <a:rPr lang="en-US" sz="2400" dirty="0" smtClean="0"/>
              <a:t> zero steady-state </a:t>
            </a:r>
            <a:r>
              <a:rPr lang="en-US" sz="2400" dirty="0"/>
              <a:t>error </a:t>
            </a:r>
            <a:r>
              <a:rPr lang="en-US" sz="2400" dirty="0" smtClean="0"/>
              <a:t>for step input. </a:t>
            </a:r>
          </a:p>
          <a:p>
            <a:pPr lvl="1"/>
            <a:r>
              <a:rPr lang="en-US" sz="2400" dirty="0" smtClean="0"/>
              <a:t> zero at -1.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Assume </a:t>
            </a:r>
            <a:r>
              <a:rPr lang="en-US" sz="2400" dirty="0"/>
              <a:t>that </a:t>
            </a:r>
            <a:r>
              <a:rPr lang="en-US" sz="2400" i="1" dirty="0"/>
              <a:t>T </a:t>
            </a:r>
            <a:r>
              <a:rPr lang="en-US" sz="2400" dirty="0"/>
              <a:t>= 0</a:t>
            </a:r>
            <a:r>
              <a:rPr lang="en-US" sz="2400" i="1" dirty="0"/>
              <a:t>.</a:t>
            </a:r>
            <a:r>
              <a:rPr lang="en-US" sz="2400" dirty="0"/>
              <a:t>2 </a:t>
            </a:r>
            <a:r>
              <a:rPr lang="en-US" sz="2400" dirty="0" smtClean="0"/>
              <a:t>sec.</a:t>
            </a:r>
            <a:endParaRPr lang="ar-EG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728988"/>
              </p:ext>
            </p:extLst>
          </p:nvPr>
        </p:nvGraphicFramePr>
        <p:xfrm>
          <a:off x="3049588" y="2151063"/>
          <a:ext cx="2924175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50" name="Equation" r:id="rId3" imgW="1396800" imgH="393480" progId="Equation.3">
                  <p:embed/>
                </p:oleObj>
              </mc:Choice>
              <mc:Fallback>
                <p:oleObj name="Equation" r:id="rId3" imgW="1396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9588" y="2151063"/>
                        <a:ext cx="2924175" cy="820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31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66" y="664162"/>
            <a:ext cx="7920880" cy="5760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Solution</a:t>
            </a:r>
            <a:endParaRPr lang="ar-EG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468" y="1355834"/>
            <a:ext cx="8496944" cy="5197366"/>
          </a:xfrm>
        </p:spPr>
        <p:txBody>
          <a:bodyPr>
            <a:normAutofit/>
          </a:bodyPr>
          <a:lstStyle/>
          <a:p>
            <a:r>
              <a:rPr lang="en-US" sz="2300" dirty="0"/>
              <a:t>From the required percent overshoot </a:t>
            </a:r>
            <a:r>
              <a:rPr lang="en-US" sz="2300" dirty="0" smtClean="0"/>
              <a:t>and settling time,</a:t>
            </a:r>
            <a:endParaRPr lang="en-US" sz="2300" dirty="0"/>
          </a:p>
          <a:p>
            <a:endParaRPr lang="en-US" sz="2300" dirty="0"/>
          </a:p>
          <a:p>
            <a:endParaRPr lang="en-US" sz="2300" dirty="0" smtClean="0"/>
          </a:p>
          <a:p>
            <a:endParaRPr lang="en-US" sz="2300" dirty="0"/>
          </a:p>
          <a:p>
            <a:pPr algn="l" rtl="0"/>
            <a:r>
              <a:rPr lang="en-US" sz="2300" dirty="0" smtClean="0"/>
              <a:t>The desired poles are</a:t>
            </a:r>
          </a:p>
          <a:p>
            <a:pPr algn="l" rtl="0"/>
            <a:endParaRPr lang="en-US" sz="2300" dirty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/>
          </a:p>
          <a:p>
            <a:r>
              <a:rPr lang="en-US" sz="2300" dirty="0" smtClean="0"/>
              <a:t>The </a:t>
            </a:r>
            <a:r>
              <a:rPr lang="en-US" sz="2300" dirty="0"/>
              <a:t>desired closed-loop transfer function is thus given by: </a:t>
            </a:r>
          </a:p>
          <a:p>
            <a:pPr algn="l" rtl="0"/>
            <a:endParaRPr lang="ar-EG" sz="23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282850"/>
              </p:ext>
            </p:extLst>
          </p:nvPr>
        </p:nvGraphicFramePr>
        <p:xfrm>
          <a:off x="1630499" y="3581400"/>
          <a:ext cx="6389687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2" name="Equation" r:id="rId3" imgW="3213000" imgH="507960" progId="Equation.3">
                  <p:embed/>
                </p:oleObj>
              </mc:Choice>
              <mc:Fallback>
                <p:oleObj name="Equation" r:id="rId3" imgW="32130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0499" y="3581400"/>
                        <a:ext cx="6389687" cy="1006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426282" y="4022834"/>
            <a:ext cx="1650918" cy="576064"/>
          </a:xfrm>
          <a:prstGeom prst="roundRect">
            <a:avLst/>
          </a:prstGeom>
          <a:solidFill>
            <a:schemeClr val="accent1">
              <a:alpha val="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179135"/>
              </p:ext>
            </p:extLst>
          </p:nvPr>
        </p:nvGraphicFramePr>
        <p:xfrm>
          <a:off x="838200" y="1828800"/>
          <a:ext cx="749867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3" name="Equation" r:id="rId5" imgW="4051080" imgH="660240" progId="Equation.3">
                  <p:embed/>
                </p:oleObj>
              </mc:Choice>
              <mc:Fallback>
                <p:oleObj name="Equation" r:id="rId5" imgW="405108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7498677" cy="1219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569880"/>
              </p:ext>
            </p:extLst>
          </p:nvPr>
        </p:nvGraphicFramePr>
        <p:xfrm>
          <a:off x="838200" y="5334000"/>
          <a:ext cx="7776864" cy="80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4" name="Equation" r:id="rId7" imgW="4051080" imgH="419040" progId="Equation.3">
                  <p:embed/>
                </p:oleObj>
              </mc:Choice>
              <mc:Fallback>
                <p:oleObj name="Equation" r:id="rId7" imgW="4051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34000"/>
                        <a:ext cx="7776864" cy="800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6858000" y="5257800"/>
            <a:ext cx="1219200" cy="457200"/>
          </a:xfrm>
          <a:prstGeom prst="roundRect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826" y="1351112"/>
            <a:ext cx="8255540" cy="512588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Note the degree of the </a:t>
            </a:r>
            <a:r>
              <a:rPr lang="en-US" sz="2400" dirty="0"/>
              <a:t>numerator </a:t>
            </a:r>
            <a:r>
              <a:rPr lang="en-US" sz="2400" b="1" i="1" dirty="0" smtClean="0"/>
              <a:t>N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z</a:t>
            </a:r>
            <a:r>
              <a:rPr lang="en-US" sz="2400" b="1" dirty="0" smtClean="0"/>
              <a:t>)</a:t>
            </a:r>
            <a:r>
              <a:rPr lang="en-US" sz="2400" dirty="0"/>
              <a:t> </a:t>
            </a:r>
            <a:r>
              <a:rPr lang="en-US" sz="2400" dirty="0" smtClean="0"/>
              <a:t>is 1 so </a:t>
            </a:r>
            <a:r>
              <a:rPr lang="en-US" sz="2400" b="1" i="1" dirty="0" smtClean="0"/>
              <a:t>T</a:t>
            </a:r>
            <a:r>
              <a:rPr lang="en-US" sz="2400" b="1" dirty="0" smtClean="0"/>
              <a:t>(</a:t>
            </a:r>
            <a:r>
              <a:rPr lang="en-US" sz="2400" b="1" i="1" dirty="0" smtClean="0"/>
              <a:t>z</a:t>
            </a:r>
            <a:r>
              <a:rPr lang="en-US" sz="2400" b="1" dirty="0"/>
              <a:t>)</a:t>
            </a:r>
            <a:r>
              <a:rPr lang="en-US" sz="2400" dirty="0"/>
              <a:t> </a:t>
            </a:r>
            <a:r>
              <a:rPr lang="en-US" sz="2400" dirty="0" smtClean="0"/>
              <a:t>has a delay of one sample which is equal process delay (i.e. order of denominator exceeds that of numerator by 1). This insures the controller is realizable.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Let us find </a:t>
            </a:r>
            <a:r>
              <a:rPr lang="en-US" sz="2400" b="1" i="1" dirty="0"/>
              <a:t>b </a:t>
            </a:r>
            <a:r>
              <a:rPr lang="en-US" sz="2400" dirty="0"/>
              <a:t>from</a:t>
            </a:r>
            <a:r>
              <a:rPr lang="en-US" sz="2400" b="1" i="1" dirty="0"/>
              <a:t> </a:t>
            </a:r>
            <a:r>
              <a:rPr lang="en-US" sz="2400" dirty="0"/>
              <a:t>the </a:t>
            </a:r>
            <a:r>
              <a:rPr lang="en-US" sz="2400" b="1" dirty="0"/>
              <a:t>steady-state </a:t>
            </a:r>
            <a:r>
              <a:rPr lang="en-US" sz="2400" b="1" dirty="0" smtClean="0"/>
              <a:t>requirement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For input </a:t>
            </a:r>
            <a:r>
              <a:rPr lang="en-US" sz="2400" b="1" i="1" dirty="0"/>
              <a:t>R</a:t>
            </a:r>
            <a:r>
              <a:rPr lang="en-US" sz="2400" b="1" dirty="0"/>
              <a:t>(</a:t>
            </a:r>
            <a:r>
              <a:rPr lang="en-US" sz="2400" b="1" i="1" dirty="0"/>
              <a:t>z</a:t>
            </a:r>
            <a:r>
              <a:rPr lang="en-US" sz="2400" b="1" dirty="0"/>
              <a:t>)</a:t>
            </a:r>
            <a:r>
              <a:rPr lang="en-US" sz="2400" dirty="0"/>
              <a:t>, the error is given by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So</a:t>
            </a:r>
            <a:r>
              <a:rPr lang="en-US" sz="2400" dirty="0"/>
              <a:t>, the steady-state error is given by</a:t>
            </a:r>
          </a:p>
          <a:p>
            <a:pPr marL="11430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266383"/>
              </p:ext>
            </p:extLst>
          </p:nvPr>
        </p:nvGraphicFramePr>
        <p:xfrm>
          <a:off x="2819400" y="5257800"/>
          <a:ext cx="39100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0" name="Equation" r:id="rId3" imgW="1866600" imgH="291960" progId="Equation.3">
                  <p:embed/>
                </p:oleObj>
              </mc:Choice>
              <mc:Fallback>
                <p:oleObj name="Equation" r:id="rId3" imgW="1866600" imgH="2919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57800"/>
                        <a:ext cx="3910013" cy="609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854692"/>
              </p:ext>
            </p:extLst>
          </p:nvPr>
        </p:nvGraphicFramePr>
        <p:xfrm>
          <a:off x="2819400" y="4114800"/>
          <a:ext cx="38576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21" name="Equation" r:id="rId5" imgW="1841400" imgH="203040" progId="Equation.3">
                  <p:embed/>
                </p:oleObj>
              </mc:Choice>
              <mc:Fallback>
                <p:oleObj name="Equation" r:id="rId5" imgW="184140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114800"/>
                        <a:ext cx="3857625" cy="4254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262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770" y="1349218"/>
            <a:ext cx="8352928" cy="5051582"/>
          </a:xfrm>
        </p:spPr>
        <p:txBody>
          <a:bodyPr>
            <a:normAutofit/>
          </a:bodyPr>
          <a:lstStyle/>
          <a:p>
            <a:r>
              <a:rPr lang="en-US" dirty="0" smtClean="0"/>
              <a:t>For a unit-step input: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The </a:t>
            </a:r>
            <a:r>
              <a:rPr lang="en-US" dirty="0" smtClean="0"/>
              <a:t>required controller is thus given by: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marL="109728" indent="0" algn="l" rtl="0">
              <a:buNone/>
            </a:pPr>
            <a:endParaRPr lang="en-US" i="1" dirty="0"/>
          </a:p>
          <a:p>
            <a:pPr marL="109728" indent="0" algn="l" rtl="0">
              <a:buNone/>
            </a:pPr>
            <a:endParaRPr lang="en-US" dirty="0" smtClean="0"/>
          </a:p>
          <a:p>
            <a:pPr algn="l" rtl="0"/>
            <a:endParaRPr lang="ar-E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14</a:t>
            </a:fld>
            <a:endParaRPr lang="ar-EG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324766"/>
              </p:ext>
            </p:extLst>
          </p:nvPr>
        </p:nvGraphicFramePr>
        <p:xfrm>
          <a:off x="990600" y="2051050"/>
          <a:ext cx="7504113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2" name="Equation" r:id="rId3" imgW="3835080" imgH="863280" progId="Equation.3">
                  <p:embed/>
                </p:oleObj>
              </mc:Choice>
              <mc:Fallback>
                <p:oleObj name="Equation" r:id="rId3" imgW="38350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051050"/>
                        <a:ext cx="7504113" cy="1682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571727"/>
              </p:ext>
            </p:extLst>
          </p:nvPr>
        </p:nvGraphicFramePr>
        <p:xfrm>
          <a:off x="1774824" y="4800600"/>
          <a:ext cx="594634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53" name="Equation" r:id="rId5" imgW="3136680" imgH="444240" progId="Equation.3">
                  <p:embed/>
                </p:oleObj>
              </mc:Choice>
              <mc:Fallback>
                <p:oleObj name="Equation" r:id="rId5" imgW="313668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4" y="4800600"/>
                        <a:ext cx="5946345" cy="838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ounded Rectangle 1"/>
          <p:cNvSpPr/>
          <p:nvPr/>
        </p:nvSpPr>
        <p:spPr bwMode="auto">
          <a:xfrm>
            <a:off x="3155732" y="2895600"/>
            <a:ext cx="3200400" cy="914400"/>
          </a:xfrm>
          <a:prstGeom prst="roundRect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4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60350"/>
            <a:ext cx="8496944" cy="566581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400" dirty="0"/>
              <a:t>The step response of the designed closed-loop system: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15</a:t>
            </a:fld>
            <a:endParaRPr lang="ar-EG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981200"/>
            <a:ext cx="601980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7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620000" cy="63408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200" b="1" dirty="0" smtClean="0"/>
              <a:t>Deadbeat Controller</a:t>
            </a:r>
            <a:endParaRPr lang="ar-EG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268" y="1330896"/>
            <a:ext cx="8208912" cy="4536504"/>
          </a:xfrm>
        </p:spPr>
        <p:txBody>
          <a:bodyPr>
            <a:noAutofit/>
          </a:bodyPr>
          <a:lstStyle/>
          <a:p>
            <a:pPr marL="457200" algn="just">
              <a:spcAft>
                <a:spcPts val="600"/>
              </a:spcAft>
            </a:pPr>
            <a:r>
              <a:rPr lang="en-US" sz="2600" dirty="0" smtClean="0"/>
              <a:t>The aim of </a:t>
            </a:r>
            <a:r>
              <a:rPr lang="en-US" sz="2600" b="1" dirty="0"/>
              <a:t>dead-beat </a:t>
            </a:r>
            <a:r>
              <a:rPr lang="en-US" sz="2600" b="1" dirty="0" smtClean="0"/>
              <a:t>controller</a:t>
            </a:r>
            <a:r>
              <a:rPr lang="en-US" sz="2600" dirty="0" smtClean="0"/>
              <a:t> is to bring </a:t>
            </a:r>
            <a:r>
              <a:rPr lang="en-US" sz="2600" dirty="0"/>
              <a:t>the output to </a:t>
            </a:r>
            <a:r>
              <a:rPr lang="en-US" sz="2600" dirty="0" smtClean="0"/>
              <a:t>steady </a:t>
            </a:r>
            <a:r>
              <a:rPr lang="en-US" sz="2600" dirty="0"/>
              <a:t>state in the </a:t>
            </a:r>
            <a:r>
              <a:rPr lang="en-US" sz="2600" dirty="0" smtClean="0"/>
              <a:t>minimum number </a:t>
            </a:r>
            <a:r>
              <a:rPr lang="en-US" sz="2600" dirty="0"/>
              <a:t>of time </a:t>
            </a:r>
            <a:r>
              <a:rPr lang="en-US" sz="2600" dirty="0" smtClean="0"/>
              <a:t>steps. </a:t>
            </a:r>
            <a:r>
              <a:rPr lang="en-US" sz="2600" dirty="0" smtClean="0">
                <a:solidFill>
                  <a:srgbClr val="FF0000"/>
                </a:solidFill>
              </a:rPr>
              <a:t>This achieves an ideal </a:t>
            </a:r>
            <a:r>
              <a:rPr lang="en-US" sz="2600" dirty="0">
                <a:solidFill>
                  <a:srgbClr val="FF0000"/>
                </a:solidFill>
              </a:rPr>
              <a:t>fast </a:t>
            </a:r>
            <a:r>
              <a:rPr lang="en-US" sz="2600" dirty="0" smtClean="0">
                <a:solidFill>
                  <a:srgbClr val="FF0000"/>
                </a:solidFill>
              </a:rPr>
              <a:t>response.</a:t>
            </a:r>
            <a:endParaRPr lang="en-US" sz="2600" dirty="0">
              <a:solidFill>
                <a:srgbClr val="FF0000"/>
              </a:solidFill>
            </a:endParaRPr>
          </a:p>
          <a:p>
            <a:pPr marL="457200" algn="just">
              <a:spcAft>
                <a:spcPts val="600"/>
              </a:spcAft>
            </a:pPr>
            <a:r>
              <a:rPr lang="en-US" sz="2600" dirty="0" smtClean="0"/>
              <a:t>For </a:t>
            </a:r>
            <a:r>
              <a:rPr lang="en-US" sz="2600" dirty="0"/>
              <a:t>simplicity, </a:t>
            </a:r>
            <a:r>
              <a:rPr lang="en-US" sz="2600" dirty="0" smtClean="0"/>
              <a:t>assume the </a:t>
            </a:r>
            <a:r>
              <a:rPr lang="en-US" sz="2600" dirty="0"/>
              <a:t>set point is a step input.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16</a:t>
            </a:fld>
            <a:endParaRPr lang="ar-EG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352800"/>
            <a:ext cx="3992594" cy="3214455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349612"/>
              </p:ext>
            </p:extLst>
          </p:nvPr>
        </p:nvGraphicFramePr>
        <p:xfrm>
          <a:off x="1447800" y="3811588"/>
          <a:ext cx="10699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77" name="Equation" r:id="rId4" imgW="583920" imgH="393480" progId="Equation.3">
                  <p:embed/>
                </p:oleObj>
              </mc:Choice>
              <mc:Fallback>
                <p:oleObj name="Equation" r:id="rId4" imgW="5839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1588"/>
                        <a:ext cx="1069975" cy="7207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506549"/>
              </p:ext>
            </p:extLst>
          </p:nvPr>
        </p:nvGraphicFramePr>
        <p:xfrm>
          <a:off x="1155700" y="5334000"/>
          <a:ext cx="13493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78" name="Equation" r:id="rId6" imgW="736560" imgH="419040" progId="Equation.3">
                  <p:embed/>
                </p:oleObj>
              </mc:Choice>
              <mc:Fallback>
                <p:oleObj name="Equation" r:id="rId6" imgW="7365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5334000"/>
                        <a:ext cx="1349375" cy="76676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160805"/>
              </p:ext>
            </p:extLst>
          </p:nvPr>
        </p:nvGraphicFramePr>
        <p:xfrm>
          <a:off x="6759575" y="3733800"/>
          <a:ext cx="14192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79" name="Equation" r:id="rId8" imgW="774360" imgH="393480" progId="Equation.3">
                  <p:embed/>
                </p:oleObj>
              </mc:Choice>
              <mc:Fallback>
                <p:oleObj name="Equation" r:id="rId8" imgW="7743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3733800"/>
                        <a:ext cx="1419225" cy="7207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457301"/>
              </p:ext>
            </p:extLst>
          </p:nvPr>
        </p:nvGraphicFramePr>
        <p:xfrm>
          <a:off x="6784975" y="5432425"/>
          <a:ext cx="19780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80" name="Equation" r:id="rId10" imgW="1079280" imgH="393480" progId="Equation.3">
                  <p:embed/>
                </p:oleObj>
              </mc:Choice>
              <mc:Fallback>
                <p:oleObj name="Equation" r:id="rId10" imgW="1079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975" y="5432425"/>
                        <a:ext cx="1978025" cy="7207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73366" y="5578366"/>
            <a:ext cx="92949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L</a:t>
            </a:r>
            <a:endParaRPr lang="en-US" sz="20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0" y="4572000"/>
            <a:ext cx="45720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/>
              <a:t>N</a:t>
            </a:r>
            <a:endParaRPr lang="en-US" i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8002587" y="4953000"/>
            <a:ext cx="379413" cy="57478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4908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616650"/>
            <a:ext cx="7620000" cy="63408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200" b="1" dirty="0" smtClean="0"/>
              <a:t>Deadbeat Controller</a:t>
            </a:r>
            <a:endParaRPr lang="ar-EG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2" y="1347104"/>
            <a:ext cx="8253418" cy="504056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 smtClean="0"/>
              <a:t>For deadbeat response, the desired closed-loop </a:t>
            </a:r>
            <a:r>
              <a:rPr lang="en-US" sz="2400" dirty="0"/>
              <a:t>transfer function </a:t>
            </a:r>
            <a:r>
              <a:rPr lang="en-US" sz="2400" dirty="0" smtClean="0"/>
              <a:t>is thus </a:t>
            </a:r>
          </a:p>
          <a:p>
            <a:pPr algn="l" rtl="0"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The controller achieving this response is given by:</a:t>
            </a:r>
          </a:p>
          <a:p>
            <a:pPr>
              <a:spcAft>
                <a:spcPts val="600"/>
              </a:spcAft>
            </a:pP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It is interesting to note that deadbeat control is equivalent to </a:t>
            </a:r>
            <a:r>
              <a:rPr lang="en-US" sz="2400" i="1" dirty="0" smtClean="0">
                <a:solidFill>
                  <a:srgbClr val="FF0000"/>
                </a:solidFill>
              </a:rPr>
              <a:t>placing all closed-loop poles at z 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. These poles correspond to the fastest response possible.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Usually, this comes at the expense of large control signal.</a:t>
            </a:r>
          </a:p>
          <a:p>
            <a:pPr algn="l" rtl="0">
              <a:spcAft>
                <a:spcPts val="600"/>
              </a:spcAft>
            </a:pPr>
            <a:endParaRPr lang="en-US" sz="2400" dirty="0"/>
          </a:p>
          <a:p>
            <a:pPr algn="l" rtl="0">
              <a:spcAft>
                <a:spcPts val="600"/>
              </a:spcAft>
            </a:pPr>
            <a:endParaRPr lang="en-US" sz="2400" dirty="0" smtClean="0"/>
          </a:p>
          <a:p>
            <a:pPr algn="l" rtl="0"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31000" y="6324600"/>
            <a:ext cx="1905000" cy="457200"/>
          </a:xfrm>
        </p:spPr>
        <p:txBody>
          <a:bodyPr/>
          <a:lstStyle/>
          <a:p>
            <a:fld id="{930C522C-A1E4-4254-BFF3-9729D494B76C}" type="slidenum">
              <a:rPr lang="ar-EG" smtClean="0"/>
              <a:t>17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6248877"/>
              </p:ext>
            </p:extLst>
          </p:nvPr>
        </p:nvGraphicFramePr>
        <p:xfrm>
          <a:off x="1265238" y="3276600"/>
          <a:ext cx="6257925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18" name="Equation" r:id="rId3" imgW="3416040" imgH="482400" progId="Equation.3">
                  <p:embed/>
                </p:oleObj>
              </mc:Choice>
              <mc:Fallback>
                <p:oleObj name="Equation" r:id="rId3" imgW="34160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3276600"/>
                        <a:ext cx="6257925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568681"/>
              </p:ext>
            </p:extLst>
          </p:nvPr>
        </p:nvGraphicFramePr>
        <p:xfrm>
          <a:off x="3124200" y="1905000"/>
          <a:ext cx="374491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19" name="Equation" r:id="rId5" imgW="2044440" imgH="419040" progId="Equation.3">
                  <p:embed/>
                </p:oleObj>
              </mc:Choice>
              <mc:Fallback>
                <p:oleObj name="Equation" r:id="rId5" imgW="2044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05000"/>
                        <a:ext cx="3744912" cy="7683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392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26" y="609600"/>
            <a:ext cx="7620000" cy="63408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en-US" sz="4000" dirty="0"/>
              <a:t>Example 2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282"/>
            <a:ext cx="8153400" cy="5048518"/>
          </a:xfrm>
        </p:spPr>
        <p:txBody>
          <a:bodyPr>
            <a:normAutofit/>
          </a:bodyPr>
          <a:lstStyle/>
          <a:p>
            <a:pPr marL="114300" indent="0" algn="l" rtl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open-loop transfer function of a plant is given by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/>
          </a:p>
          <a:p>
            <a:pPr marL="114300" indent="0" algn="l" rtl="0">
              <a:buNone/>
            </a:pPr>
            <a:r>
              <a:rPr lang="en-US" sz="2400" dirty="0" smtClean="0"/>
              <a:t>Design </a:t>
            </a:r>
            <a:r>
              <a:rPr lang="en-US" sz="2400" dirty="0"/>
              <a:t>a </a:t>
            </a:r>
            <a:r>
              <a:rPr lang="en-US" sz="2400" dirty="0">
                <a:solidFill>
                  <a:srgbClr val="FF0000"/>
                </a:solidFill>
              </a:rPr>
              <a:t>dead-beat</a:t>
            </a:r>
            <a:r>
              <a:rPr lang="en-US" sz="2400" dirty="0"/>
              <a:t> </a:t>
            </a:r>
            <a:r>
              <a:rPr lang="en-US" sz="2400" dirty="0" smtClean="0"/>
              <a:t>controller </a:t>
            </a:r>
            <a:r>
              <a:rPr lang="en-US" sz="2400" dirty="0"/>
              <a:t>for the system. Assume that </a:t>
            </a:r>
            <a:r>
              <a:rPr lang="en-US" sz="2400" i="1" dirty="0"/>
              <a:t>T </a:t>
            </a:r>
            <a:r>
              <a:rPr lang="en-US" sz="2400" dirty="0"/>
              <a:t>= 1 </a:t>
            </a:r>
            <a:r>
              <a:rPr lang="en-US" sz="2400" dirty="0" smtClean="0"/>
              <a:t>s, and note that there is a </a:t>
            </a:r>
            <a:r>
              <a:rPr lang="en-US" sz="2400" dirty="0" smtClean="0">
                <a:solidFill>
                  <a:srgbClr val="FF0000"/>
                </a:solidFill>
              </a:rPr>
              <a:t>ZOH</a:t>
            </a:r>
            <a:r>
              <a:rPr lang="en-US" sz="2400" dirty="0" smtClean="0"/>
              <a:t> before the plant.</a:t>
            </a:r>
          </a:p>
          <a:p>
            <a:pPr marL="114300" indent="0" algn="l" rtl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Answer: </a:t>
            </a:r>
          </a:p>
          <a:p>
            <a:pPr marL="114300" indent="0">
              <a:buNone/>
            </a:pPr>
            <a:r>
              <a:rPr lang="en-US" sz="2400" dirty="0"/>
              <a:t>The transfer function of the system with a </a:t>
            </a:r>
            <a:r>
              <a:rPr lang="en-US" sz="2400" dirty="0" smtClean="0"/>
              <a:t>ZOH is </a:t>
            </a:r>
            <a:r>
              <a:rPr lang="en-US" sz="2400" dirty="0"/>
              <a:t>given by </a:t>
            </a: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18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049115"/>
              </p:ext>
            </p:extLst>
          </p:nvPr>
        </p:nvGraphicFramePr>
        <p:xfrm>
          <a:off x="3643238" y="1868562"/>
          <a:ext cx="17208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2" name="Equation" r:id="rId3" imgW="939600" imgH="419040" progId="Equation.3">
                  <p:embed/>
                </p:oleObj>
              </mc:Choice>
              <mc:Fallback>
                <p:oleObj name="Equation" r:id="rId3" imgW="939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238" y="1868562"/>
                        <a:ext cx="172085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017980"/>
              </p:ext>
            </p:extLst>
          </p:nvPr>
        </p:nvGraphicFramePr>
        <p:xfrm>
          <a:off x="179512" y="5364162"/>
          <a:ext cx="8675688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43" name="Equation" r:id="rId5" imgW="4736880" imgH="482400" progId="Equation.3">
                  <p:embed/>
                </p:oleObj>
              </mc:Choice>
              <mc:Fallback>
                <p:oleObj name="Equation" r:id="rId5" imgW="4736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364162"/>
                        <a:ext cx="8675688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570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5834"/>
            <a:ext cx="8229600" cy="5273566"/>
          </a:xfrm>
        </p:spPr>
        <p:txBody>
          <a:bodyPr>
            <a:normAutofit/>
          </a:bodyPr>
          <a:lstStyle/>
          <a:p>
            <a:r>
              <a:rPr lang="en-US" sz="2600" dirty="0" smtClean="0"/>
              <a:t>From z-transform tables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Note that the plant has 3 samples delay. For </a:t>
            </a:r>
            <a:r>
              <a:rPr lang="en-US" sz="2600" dirty="0" err="1"/>
              <a:t>realizability</a:t>
            </a:r>
            <a:r>
              <a:rPr lang="en-US" sz="2600" dirty="0"/>
              <a:t>, we select </a:t>
            </a:r>
            <a:r>
              <a:rPr lang="en-US" sz="2600" dirty="0" smtClean="0">
                <a:solidFill>
                  <a:srgbClr val="FF0000"/>
                </a:solidFill>
              </a:rPr>
              <a:t>T(z</a:t>
            </a:r>
            <a:r>
              <a:rPr lang="en-US" sz="2600" dirty="0">
                <a:solidFill>
                  <a:srgbClr val="FF0000"/>
                </a:solidFill>
              </a:rPr>
              <a:t>)=</a:t>
            </a:r>
            <a:r>
              <a:rPr lang="en-US" sz="2600" dirty="0" smtClean="0">
                <a:solidFill>
                  <a:srgbClr val="FF0000"/>
                </a:solidFill>
              </a:rPr>
              <a:t>z</a:t>
            </a:r>
            <a:r>
              <a:rPr lang="en-US" sz="2600" baseline="30000" dirty="0" smtClean="0">
                <a:solidFill>
                  <a:srgbClr val="FF0000"/>
                </a:solidFill>
              </a:rPr>
              <a:t>-3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Hence, the dead-beat controller is given by </a:t>
            </a:r>
          </a:p>
          <a:p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19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335894"/>
              </p:ext>
            </p:extLst>
          </p:nvPr>
        </p:nvGraphicFramePr>
        <p:xfrm>
          <a:off x="330199" y="1905000"/>
          <a:ext cx="8585201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69" name="Equation" r:id="rId3" imgW="4686120" imgH="939600" progId="Equation.3">
                  <p:embed/>
                </p:oleObj>
              </mc:Choice>
              <mc:Fallback>
                <p:oleObj name="Equation" r:id="rId3" imgW="46861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199" y="1905000"/>
                        <a:ext cx="8585201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9642467"/>
              </p:ext>
            </p:extLst>
          </p:nvPr>
        </p:nvGraphicFramePr>
        <p:xfrm>
          <a:off x="1519238" y="5181600"/>
          <a:ext cx="6024562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0" name="Equation" r:id="rId5" imgW="3288960" imgH="444240" progId="Equation.3">
                  <p:embed/>
                </p:oleObj>
              </mc:Choice>
              <mc:Fallback>
                <p:oleObj name="Equation" r:id="rId5" imgW="328896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5181600"/>
                        <a:ext cx="6024562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7391400" y="2743200"/>
            <a:ext cx="1524000" cy="838200"/>
          </a:xfrm>
          <a:prstGeom prst="roundRect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1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Approaches </a:t>
            </a:r>
            <a:r>
              <a:rPr lang="en-CA" b="1" dirty="0" smtClean="0"/>
              <a:t>for Digital Control </a:t>
            </a:r>
            <a:r>
              <a:rPr lang="en-CA" b="1" dirty="0"/>
              <a:t>D</a:t>
            </a:r>
            <a:r>
              <a:rPr lang="en-CA" b="1" dirty="0" smtClean="0"/>
              <a:t>esign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spcBef>
                <a:spcPts val="900"/>
              </a:spcBef>
              <a:spcAft>
                <a:spcPts val="900"/>
              </a:spcAft>
              <a:buFont typeface="+mj-lt"/>
              <a:buAutoNum type="arabicParenR"/>
            </a:pPr>
            <a:r>
              <a:rPr lang="en-CA" sz="2600" dirty="0" smtClean="0"/>
              <a:t>Design a continuous controller D(s) (e.g. </a:t>
            </a:r>
            <a:r>
              <a:rPr lang="en-CA" sz="2800" dirty="0" smtClean="0"/>
              <a:t>PI</a:t>
            </a:r>
            <a:r>
              <a:rPr lang="en-CA" sz="2800" dirty="0"/>
              <a:t>, lag, lead, PI, </a:t>
            </a:r>
            <a:r>
              <a:rPr lang="en-CA" sz="2800" dirty="0" smtClean="0"/>
              <a:t>PID, …</a:t>
            </a:r>
            <a:r>
              <a:rPr lang="en-CA" sz="2600" dirty="0" smtClean="0"/>
              <a:t>) for plant G(s). Then</a:t>
            </a:r>
            <a:r>
              <a:rPr lang="en-CA" sz="2600" dirty="0"/>
              <a:t>, convert D(s) into discrete equivalent D(z) using numerical integration </a:t>
            </a:r>
            <a:r>
              <a:rPr lang="en-CA" sz="2600" dirty="0" smtClean="0"/>
              <a:t>methods</a:t>
            </a:r>
          </a:p>
          <a:p>
            <a:pPr marL="514350" indent="-514350">
              <a:spcBef>
                <a:spcPts val="900"/>
              </a:spcBef>
              <a:spcAft>
                <a:spcPts val="900"/>
              </a:spcAft>
              <a:buFont typeface="+mj-lt"/>
              <a:buAutoNum type="arabicParenR"/>
            </a:pPr>
            <a:r>
              <a:rPr lang="en-CA" sz="2600" dirty="0" smtClean="0"/>
              <a:t>Convert plant G(s) into discrete equivalent G(z). Then, design controller D(z) in z-domain (using root locus, bode plot, or the </a:t>
            </a:r>
            <a:r>
              <a:rPr lang="en-CA" sz="2600" dirty="0" smtClean="0">
                <a:solidFill>
                  <a:srgbClr val="0070C0"/>
                </a:solidFill>
              </a:rPr>
              <a:t>direct synthesis </a:t>
            </a:r>
            <a:r>
              <a:rPr lang="en-CA" sz="2600" dirty="0" smtClean="0"/>
              <a:t>method of </a:t>
            </a:r>
            <a:r>
              <a:rPr lang="en-CA" sz="2600" dirty="0" err="1" smtClean="0"/>
              <a:t>Ragazzini</a:t>
            </a:r>
            <a:r>
              <a:rPr lang="en-CA" sz="2600" dirty="0" smtClean="0"/>
              <a:t>)</a:t>
            </a:r>
            <a:endParaRPr lang="en-CA" sz="2600" dirty="0"/>
          </a:p>
          <a:p>
            <a:pPr marL="1314450" lvl="2" indent="-514350">
              <a:spcBef>
                <a:spcPts val="900"/>
              </a:spcBef>
              <a:spcAft>
                <a:spcPts val="900"/>
              </a:spcAft>
              <a:buFont typeface="+mj-lt"/>
              <a:buAutoNum type="arabicParenR"/>
            </a:pPr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9152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30923"/>
            <a:ext cx="8305800" cy="5298477"/>
          </a:xfrm>
        </p:spPr>
        <p:txBody>
          <a:bodyPr>
            <a:noAutofit/>
          </a:bodyPr>
          <a:lstStyle/>
          <a:p>
            <a:r>
              <a:rPr lang="en-US" sz="2600" dirty="0" smtClean="0"/>
              <a:t>With this controller, the block diagram of the closed-loop is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/>
              <a:t>Let us simulate the step response of the closed-loop system and also plot the control signal.</a:t>
            </a: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20</a:t>
            </a:fld>
            <a:endParaRPr lang="ar-EG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050161"/>
            <a:ext cx="5341040" cy="1410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35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02" y="1348150"/>
            <a:ext cx="8353098" cy="1944216"/>
          </a:xfrm>
        </p:spPr>
        <p:txBody>
          <a:bodyPr>
            <a:noAutofit/>
          </a:bodyPr>
          <a:lstStyle/>
          <a:p>
            <a:pPr marL="452628" algn="just"/>
            <a:r>
              <a:rPr lang="en-US" sz="2600" dirty="0"/>
              <a:t>The step </a:t>
            </a:r>
            <a:r>
              <a:rPr lang="en-US" sz="2600" dirty="0" smtClean="0"/>
              <a:t>response is reaches 1 </a:t>
            </a:r>
            <a:r>
              <a:rPr lang="en-US" sz="2600" dirty="0"/>
              <a:t>after 3 </a:t>
            </a:r>
            <a:r>
              <a:rPr lang="en-US" sz="2600" dirty="0" smtClean="0"/>
              <a:t>seconds. </a:t>
            </a:r>
          </a:p>
          <a:p>
            <a:pPr marL="452628" indent="-342900" algn="just"/>
            <a:r>
              <a:rPr lang="en-US" sz="2600" dirty="0" smtClean="0"/>
              <a:t>It is important </a:t>
            </a:r>
            <a:r>
              <a:rPr lang="en-US" sz="2600" dirty="0"/>
              <a:t>to realize that the response is correct only at the sampling instants and the response </a:t>
            </a:r>
            <a:r>
              <a:rPr lang="en-US" sz="2600" dirty="0" smtClean="0"/>
              <a:t>may oscillate between samples.</a:t>
            </a: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21</a:t>
            </a:fld>
            <a:endParaRPr lang="ar-EG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385727"/>
            <a:ext cx="3984848" cy="327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74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22</a:t>
            </a:fld>
            <a:endParaRPr lang="ar-EG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4323" y="1363246"/>
            <a:ext cx="8310511" cy="511375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r" rtl="1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r" rtl="1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r" rtl="1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2628" indent="-342900" algn="just" rtl="0" eaLnBrk="0" hangingPunct="0">
              <a:spcBef>
                <a:spcPct val="20000"/>
              </a:spcBef>
              <a:buClr>
                <a:srgbClr val="FF9900"/>
              </a:buClr>
            </a:pPr>
            <a:r>
              <a:rPr kumimoji="1" lang="en-US" sz="2400" dirty="0" smtClean="0"/>
              <a:t>From the figure below, the </a:t>
            </a:r>
            <a:r>
              <a:rPr kumimoji="1" lang="en-US" sz="2400" dirty="0"/>
              <a:t>magnitude of the control signal is very large at the beginning  (≈11). </a:t>
            </a:r>
          </a:p>
          <a:p>
            <a:pPr marL="452628" indent="-342900" algn="just" rtl="0" eaLnBrk="0" hangingPunct="0">
              <a:spcBef>
                <a:spcPct val="20000"/>
              </a:spcBef>
              <a:buClr>
                <a:srgbClr val="FF9900"/>
              </a:buClr>
            </a:pPr>
            <a:r>
              <a:rPr kumimoji="1" lang="en-US" sz="2400" dirty="0"/>
              <a:t>The main drawback of dead-beat control is that it requires excessive (large) control efforts which may not be acceptable in practice.</a:t>
            </a:r>
          </a:p>
          <a:p>
            <a:pPr algn="l" rtl="0"/>
            <a:endParaRPr lang="en-US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292369"/>
            <a:ext cx="4149824" cy="341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75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Dahlin</a:t>
            </a:r>
            <a:r>
              <a:rPr lang="en-US" dirty="0" smtClean="0"/>
              <a:t> 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78800" cy="4686300"/>
          </a:xfrm>
        </p:spPr>
        <p:txBody>
          <a:bodyPr/>
          <a:lstStyle/>
          <a:p>
            <a:pPr algn="just"/>
            <a:r>
              <a:rPr lang="en-US" sz="2400" dirty="0" err="1" smtClean="0"/>
              <a:t>Dahlin</a:t>
            </a:r>
            <a:r>
              <a:rPr lang="en-US" sz="2400" dirty="0" smtClean="0"/>
              <a:t> </a:t>
            </a:r>
            <a:r>
              <a:rPr lang="en-US" sz="2400" dirty="0"/>
              <a:t>controller is a modification of the deadbeat controller </a:t>
            </a:r>
            <a:r>
              <a:rPr lang="en-US" sz="2400" dirty="0" smtClean="0"/>
              <a:t>that produces an exponential </a:t>
            </a:r>
            <a:r>
              <a:rPr lang="en-US" sz="2400" dirty="0"/>
              <a:t>response that is smoother than deadbeat response.</a:t>
            </a:r>
          </a:p>
          <a:p>
            <a:pPr algn="just"/>
            <a:r>
              <a:rPr lang="en-US" sz="2400" dirty="0"/>
              <a:t>The desired closed-loop response for </a:t>
            </a:r>
            <a:r>
              <a:rPr lang="en-US" sz="2400" b="1" dirty="0">
                <a:solidFill>
                  <a:srgbClr val="FF0000"/>
                </a:solidFill>
              </a:rPr>
              <a:t>step</a:t>
            </a:r>
            <a:r>
              <a:rPr lang="en-US" sz="2400" dirty="0"/>
              <a:t> input looks like</a:t>
            </a:r>
            <a:r>
              <a:rPr lang="en-US" sz="2400" dirty="0" smtClean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pic>
        <p:nvPicPr>
          <p:cNvPr id="1136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00400"/>
            <a:ext cx="4292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718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The desired closed-loop step response is: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/>
              <a:t>Where </a:t>
            </a:r>
            <a:r>
              <a:rPr lang="en-US" sz="2600" i="1" dirty="0" smtClean="0"/>
              <a:t>N</a:t>
            </a:r>
            <a:r>
              <a:rPr lang="en-US" sz="2600" dirty="0" smtClean="0"/>
              <a:t> = </a:t>
            </a:r>
            <a:r>
              <a:rPr lang="en-US" sz="2600" i="1" dirty="0" smtClean="0"/>
              <a:t>L</a:t>
            </a:r>
            <a:r>
              <a:rPr lang="en-US" sz="2600" dirty="0" smtClean="0"/>
              <a:t>/</a:t>
            </a:r>
            <a:r>
              <a:rPr lang="en-US" sz="2600" i="1" dirty="0" smtClean="0"/>
              <a:t>T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As the input is step, then the closed loop transfer function is</a:t>
            </a:r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07202"/>
              </p:ext>
            </p:extLst>
          </p:nvPr>
        </p:nvGraphicFramePr>
        <p:xfrm>
          <a:off x="1296988" y="2057400"/>
          <a:ext cx="6586537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1" name="Equation" r:id="rId3" imgW="2793960" imgH="444240" progId="Equation.3">
                  <p:embed/>
                </p:oleObj>
              </mc:Choice>
              <mc:Fallback>
                <p:oleObj name="Equation" r:id="rId3" imgW="279396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2057400"/>
                        <a:ext cx="6586537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989000"/>
              </p:ext>
            </p:extLst>
          </p:nvPr>
        </p:nvGraphicFramePr>
        <p:xfrm>
          <a:off x="606425" y="4953000"/>
          <a:ext cx="7818438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2" name="Equation" r:id="rId5" imgW="3314520" imgH="444240" progId="Equation.3">
                  <p:embed/>
                </p:oleObj>
              </mc:Choice>
              <mc:Fallback>
                <p:oleObj name="Equation" r:id="rId5" imgW="331452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4953000"/>
                        <a:ext cx="7818438" cy="1049338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ounded Rectangle 6"/>
          <p:cNvSpPr/>
          <p:nvPr/>
        </p:nvSpPr>
        <p:spPr bwMode="auto">
          <a:xfrm>
            <a:off x="6400800" y="4876800"/>
            <a:ext cx="1981200" cy="1143000"/>
          </a:xfrm>
          <a:prstGeom prst="roundRect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6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open-loop transfer function of a plant is given by: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Design </a:t>
            </a:r>
            <a:r>
              <a:rPr lang="en-US" dirty="0"/>
              <a:t>a </a:t>
            </a:r>
            <a:r>
              <a:rPr lang="en-US" dirty="0" err="1"/>
              <a:t>Dahlin</a:t>
            </a:r>
            <a:r>
              <a:rPr lang="en-US" dirty="0"/>
              <a:t> </a:t>
            </a:r>
            <a:r>
              <a:rPr lang="en-US" dirty="0" smtClean="0"/>
              <a:t>controller </a:t>
            </a:r>
            <a:r>
              <a:rPr lang="en-US" dirty="0"/>
              <a:t>for the system to achieve a closed-loop time constant of 5 s.</a:t>
            </a:r>
          </a:p>
          <a:p>
            <a:r>
              <a:rPr lang="en-US" dirty="0"/>
              <a:t>Assume that T = 1 </a:t>
            </a:r>
            <a:r>
              <a:rPr lang="en-US" dirty="0" smtClean="0"/>
              <a:t>s and the plant is preceded by a ZOH.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9061442"/>
              </p:ext>
            </p:extLst>
          </p:nvPr>
        </p:nvGraphicFramePr>
        <p:xfrm>
          <a:off x="3352800" y="2514600"/>
          <a:ext cx="2127250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32" name="Equation" r:id="rId3" imgW="901440" imgH="419040" progId="Equation.3">
                  <p:embed/>
                </p:oleObj>
              </mc:Choice>
              <mc:Fallback>
                <p:oleObj name="Equation" r:id="rId3" imgW="90144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514600"/>
                        <a:ext cx="2127250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959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First, we need to find the z-transform of the process (preceded by a ZOH). From </a:t>
            </a:r>
            <a:r>
              <a:rPr lang="en-US" sz="2400" dirty="0" smtClean="0"/>
              <a:t>the previous </a:t>
            </a:r>
            <a:r>
              <a:rPr lang="en-US" sz="2400" dirty="0"/>
              <a:t>example, this is found to be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 smtClean="0"/>
              <a:t>Second</a:t>
            </a:r>
            <a:r>
              <a:rPr lang="en-US" sz="2400" dirty="0"/>
              <a:t>, </a:t>
            </a:r>
            <a:r>
              <a:rPr lang="en-US" sz="2400" dirty="0" smtClean="0"/>
              <a:t>the </a:t>
            </a:r>
            <a:r>
              <a:rPr lang="en-US" sz="2400" dirty="0"/>
              <a:t>desired closed-loop transfer </a:t>
            </a:r>
            <a:r>
              <a:rPr lang="en-US" sz="2400" dirty="0" smtClean="0"/>
              <a:t>function </a:t>
            </a:r>
            <a:r>
              <a:rPr lang="en-US" sz="2400" dirty="0"/>
              <a:t>T(z</a:t>
            </a:r>
            <a:r>
              <a:rPr lang="en-US" sz="2400" dirty="0" smtClean="0"/>
              <a:t>) can be written as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Note that the </a:t>
            </a:r>
            <a:r>
              <a:rPr lang="en-US" sz="2400" dirty="0"/>
              <a:t>desired closed-loop time constant is 5 </a:t>
            </a:r>
            <a:r>
              <a:rPr lang="en-US" sz="2400" dirty="0" smtClean="0"/>
              <a:t>sec and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= </a:t>
            </a:r>
            <a:r>
              <a:rPr lang="en-US" sz="2400" i="1" dirty="0" smtClean="0">
                <a:solidFill>
                  <a:srgbClr val="FF0000"/>
                </a:solidFill>
              </a:rPr>
              <a:t>L</a:t>
            </a:r>
            <a:r>
              <a:rPr lang="en-US" sz="2400" dirty="0" smtClean="0">
                <a:solidFill>
                  <a:srgbClr val="FF0000"/>
                </a:solidFill>
              </a:rPr>
              <a:t>/</a:t>
            </a: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 = 2 </a:t>
            </a:r>
            <a:r>
              <a:rPr lang="en-US" sz="2400" dirty="0" smtClean="0"/>
              <a:t>to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achieve the same </a:t>
            </a:r>
            <a:r>
              <a:rPr lang="en-US" sz="2400" u="sng" dirty="0" smtClean="0">
                <a:solidFill>
                  <a:srgbClr val="0070C0"/>
                </a:solidFill>
              </a:rPr>
              <a:t>process delay of 3 samples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006177"/>
              </p:ext>
            </p:extLst>
          </p:nvPr>
        </p:nvGraphicFramePr>
        <p:xfrm>
          <a:off x="3200400" y="2209800"/>
          <a:ext cx="232727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4" name="Equation" r:id="rId3" imgW="1269720" imgH="393480" progId="Equation.3">
                  <p:embed/>
                </p:oleObj>
              </mc:Choice>
              <mc:Fallback>
                <p:oleObj name="Equation" r:id="rId3" imgW="12697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209800"/>
                        <a:ext cx="2327275" cy="7223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70C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476666"/>
              </p:ext>
            </p:extLst>
          </p:nvPr>
        </p:nvGraphicFramePr>
        <p:xfrm>
          <a:off x="1033463" y="3990975"/>
          <a:ext cx="69818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5" name="Equation" r:id="rId5" imgW="2958840" imgH="419040" progId="Equation.3">
                  <p:embed/>
                </p:oleObj>
              </mc:Choice>
              <mc:Fallback>
                <p:oleObj name="Equation" r:id="rId5" imgW="295884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3990975"/>
                        <a:ext cx="69818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434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controller can be found as 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Using </a:t>
            </a:r>
            <a:r>
              <a:rPr lang="en-US" sz="2400" dirty="0"/>
              <a:t>the designed controller, the closed-loop step response </a:t>
            </a:r>
            <a:r>
              <a:rPr lang="en-US" sz="2400" dirty="0" smtClean="0"/>
              <a:t>is as shown below. The response </a:t>
            </a:r>
            <a:r>
              <a:rPr lang="en-US" sz="2400" dirty="0"/>
              <a:t>is exponential as designed but slower than deadbeat control.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277699"/>
              </p:ext>
            </p:extLst>
          </p:nvPr>
        </p:nvGraphicFramePr>
        <p:xfrm>
          <a:off x="1600200" y="1752600"/>
          <a:ext cx="569912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78" name="Equation" r:id="rId3" imgW="3111480" imgH="444240" progId="Equation.3">
                  <p:embed/>
                </p:oleObj>
              </mc:Choice>
              <mc:Fallback>
                <p:oleObj name="Equation" r:id="rId3" imgW="311148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752600"/>
                        <a:ext cx="5699125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28359"/>
            <a:ext cx="3700298" cy="299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85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maximum control signal magnitude </a:t>
            </a:r>
            <a:r>
              <a:rPr lang="en-US" sz="2400" dirty="0" smtClean="0"/>
              <a:t>(1.9</a:t>
            </a:r>
            <a:r>
              <a:rPr lang="en-US" sz="2400" dirty="0"/>
              <a:t>) is much smaller than the control signal obtained using a deadbeat controller </a:t>
            </a:r>
            <a:r>
              <a:rPr lang="en-US" sz="2400" dirty="0" smtClean="0"/>
              <a:t>(11</a:t>
            </a:r>
            <a:r>
              <a:rPr lang="en-US" sz="2400" dirty="0"/>
              <a:t>). This is more acceptable in practice.</a:t>
            </a:r>
          </a:p>
          <a:p>
            <a:pPr algn="just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  <p:pic>
        <p:nvPicPr>
          <p:cNvPr id="1187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3200"/>
            <a:ext cx="4533900" cy="375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24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5766" y="456014"/>
            <a:ext cx="9144000" cy="79208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14400" lvl="1" indent="-514350" algn="l">
              <a:spcBef>
                <a:spcPts val="1200"/>
              </a:spcBef>
              <a:spcAft>
                <a:spcPts val="1200"/>
              </a:spcAft>
            </a:pPr>
            <a:r>
              <a:rPr lang="en-CA" sz="4000" b="1" dirty="0" smtClean="0"/>
              <a:t>Direct Synthesis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65234" y="1356792"/>
            <a:ext cx="8397766" cy="3672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r>
              <a:rPr kumimoji="1" lang="en-US" sz="2400" dirty="0" smtClean="0"/>
              <a:t>Consider the following closed loop system consisting of a given plant </a:t>
            </a:r>
            <a:r>
              <a:rPr kumimoji="1" lang="en-US" sz="2400" dirty="0" smtClean="0">
                <a:solidFill>
                  <a:srgbClr val="FF0000"/>
                </a:solidFill>
              </a:rPr>
              <a:t>G(z) </a:t>
            </a:r>
            <a:r>
              <a:rPr kumimoji="1" lang="en-US" sz="2400" dirty="0" smtClean="0"/>
              <a:t>and a controller </a:t>
            </a:r>
            <a:r>
              <a:rPr kumimoji="1" lang="en-US" sz="2400" dirty="0" smtClean="0">
                <a:solidFill>
                  <a:srgbClr val="FF0000"/>
                </a:solidFill>
              </a:rPr>
              <a:t>D(z)</a:t>
            </a:r>
            <a:r>
              <a:rPr kumimoji="1" lang="en-US" sz="2400" dirty="0" smtClean="0"/>
              <a:t> which we are looking for.</a:t>
            </a:r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endParaRPr kumimoji="1" lang="en-US" sz="2400" dirty="0"/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endParaRPr kumimoji="1" lang="en-US" sz="2400" dirty="0" smtClean="0"/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endParaRPr kumimoji="1" lang="en-US" sz="2400" dirty="0" smtClean="0"/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Clr>
                <a:srgbClr val="FF9900"/>
              </a:buClr>
            </a:pPr>
            <a:r>
              <a:rPr kumimoji="1" lang="en-US" sz="2400" dirty="0" smtClean="0"/>
              <a:t>The closed-loop transfer function is given by</a:t>
            </a:r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endParaRPr kumimoji="1" lang="en-US" sz="2400" dirty="0" smtClean="0"/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endParaRPr kumimoji="1" lang="en-US" sz="2400" dirty="0"/>
          </a:p>
          <a:p>
            <a:pPr eaLnBrk="0" hangingPunct="0">
              <a:spcBef>
                <a:spcPts val="1200"/>
              </a:spcBef>
              <a:spcAft>
                <a:spcPts val="1200"/>
              </a:spcAft>
              <a:buClr>
                <a:srgbClr val="FF9900"/>
              </a:buClr>
            </a:pPr>
            <a:endParaRPr kumimoji="1" lang="en-US" sz="24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9227851"/>
              </p:ext>
            </p:extLst>
          </p:nvPr>
        </p:nvGraphicFramePr>
        <p:xfrm>
          <a:off x="2940897" y="5387975"/>
          <a:ext cx="3246438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86" name="Equation" r:id="rId3" imgW="1739880" imgH="419040" progId="Equation.3">
                  <p:embed/>
                </p:oleObj>
              </mc:Choice>
              <mc:Fallback>
                <p:oleObj name="Equation" r:id="rId3" imgW="1739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897" y="5387975"/>
                        <a:ext cx="3246438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124" y="2809682"/>
            <a:ext cx="5717985" cy="160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3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b="1" dirty="0"/>
              <a:t>Direct Synthesis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78800" cy="5105400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Assuming </a:t>
            </a:r>
            <a:r>
              <a:rPr lang="en-US" dirty="0"/>
              <a:t>that we want the closed-loop system to have some “desired” transfer function T(z</a:t>
            </a:r>
            <a:r>
              <a:rPr lang="en-US" dirty="0" smtClean="0"/>
              <a:t>), the </a:t>
            </a:r>
            <a:r>
              <a:rPr lang="en-US" dirty="0"/>
              <a:t>controller can be obtained as: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Note </a:t>
            </a:r>
            <a:r>
              <a:rPr lang="en-US" dirty="0"/>
              <a:t>that the denominator of D(z) must be at least of the same order as the numerator so that the controller is </a:t>
            </a:r>
            <a:r>
              <a:rPr lang="en-US" i="1" dirty="0">
                <a:solidFill>
                  <a:srgbClr val="FF0000"/>
                </a:solidFill>
              </a:rPr>
              <a:t>realizable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613750"/>
              </p:ext>
            </p:extLst>
          </p:nvPr>
        </p:nvGraphicFramePr>
        <p:xfrm>
          <a:off x="3429000" y="3200400"/>
          <a:ext cx="246380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10" name="Equation" r:id="rId3" imgW="1320480" imgH="419040" progId="Equation.3">
                  <p:embed/>
                </p:oleObj>
              </mc:Choice>
              <mc:Fallback>
                <p:oleObj name="Equation" r:id="rId3" imgW="132048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00400"/>
                        <a:ext cx="2463800" cy="7842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939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How to Specify T(z)?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468" y="1355834"/>
            <a:ext cx="8261132" cy="46863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This can be done by specifying </a:t>
            </a:r>
            <a:r>
              <a:rPr lang="en-US" sz="2600" dirty="0"/>
              <a:t>some  performance measures of the control system such </a:t>
            </a:r>
            <a:r>
              <a:rPr lang="en-US" sz="2600" dirty="0" smtClean="0"/>
              <a:t>as: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b="1" dirty="0" smtClean="0"/>
              <a:t> rise </a:t>
            </a:r>
            <a:r>
              <a:rPr lang="en-US" sz="2600" b="1" dirty="0"/>
              <a:t>time,</a:t>
            </a:r>
            <a:r>
              <a:rPr lang="en-US" sz="2600" dirty="0"/>
              <a:t> </a:t>
            </a:r>
            <a:endParaRPr lang="en-US" sz="2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b="1" dirty="0" smtClean="0"/>
              <a:t> settling </a:t>
            </a:r>
            <a:r>
              <a:rPr lang="en-US" sz="2600" b="1" dirty="0"/>
              <a:t>time,</a:t>
            </a:r>
            <a:r>
              <a:rPr lang="en-US" sz="2600" dirty="0"/>
              <a:t> </a:t>
            </a:r>
            <a:endParaRPr lang="en-US" sz="2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b="1" dirty="0" smtClean="0"/>
              <a:t> maximum </a:t>
            </a:r>
            <a:r>
              <a:rPr lang="en-US" sz="2600" b="1" dirty="0"/>
              <a:t>overshoot, and </a:t>
            </a:r>
            <a:endParaRPr lang="en-US" sz="2600" b="1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b="1" dirty="0" smtClean="0"/>
              <a:t> steady-state error</a:t>
            </a:r>
            <a:r>
              <a:rPr lang="en-US" sz="2600" dirty="0"/>
              <a:t>.</a:t>
            </a:r>
            <a:r>
              <a:rPr lang="en-US" sz="2600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The </a:t>
            </a:r>
            <a:r>
              <a:rPr lang="en-US" sz="2600" dirty="0"/>
              <a:t>performance of a control system is usually measured in terms of its </a:t>
            </a:r>
            <a:r>
              <a:rPr lang="en-US" sz="2600" dirty="0" smtClean="0"/>
              <a:t>step response. </a:t>
            </a:r>
            <a:r>
              <a:rPr lang="en-US" sz="2600" dirty="0"/>
              <a:t>The step input is easy to generate and gives the system a nonzero steady-state condition which can be measured</a:t>
            </a:r>
            <a:r>
              <a:rPr lang="en-US" sz="2600" dirty="0" smtClean="0"/>
              <a:t>.</a:t>
            </a:r>
            <a:endParaRPr lang="ar-EG" sz="2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0849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44642"/>
            <a:ext cx="8763000" cy="70609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b="1" dirty="0" smtClean="0"/>
              <a:t>Review of Time domain </a:t>
            </a:r>
            <a:r>
              <a:rPr lang="en-US" sz="4000" b="1" dirty="0"/>
              <a:t>S</a:t>
            </a:r>
            <a:r>
              <a:rPr lang="en-US" sz="4000" b="1" dirty="0" smtClean="0"/>
              <a:t>pecs</a:t>
            </a:r>
            <a:endParaRPr lang="ar-EG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778" y="1355834"/>
            <a:ext cx="8420914" cy="132968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Recall the </a:t>
            </a:r>
            <a:r>
              <a:rPr lang="en-US" sz="2600" dirty="0"/>
              <a:t>typical </a:t>
            </a:r>
            <a:r>
              <a:rPr lang="en-US" sz="2600" dirty="0" smtClean="0"/>
              <a:t>step response </a:t>
            </a:r>
            <a:r>
              <a:rPr lang="en-US" sz="2600" dirty="0"/>
              <a:t>of a 2</a:t>
            </a:r>
            <a:r>
              <a:rPr lang="en-US" sz="2600" baseline="30000" dirty="0"/>
              <a:t>nd</a:t>
            </a:r>
            <a:r>
              <a:rPr lang="en-US" sz="2600" dirty="0"/>
              <a:t> order </a:t>
            </a:r>
            <a:r>
              <a:rPr lang="en-US" sz="2600" dirty="0" smtClean="0"/>
              <a:t>system: </a:t>
            </a:r>
            <a:r>
              <a:rPr lang="en-US" sz="2600" dirty="0" err="1" smtClean="0"/>
              <a:t>ω</a:t>
            </a:r>
            <a:r>
              <a:rPr lang="en-US" sz="2600" baseline="-25000" dirty="0" err="1" smtClean="0"/>
              <a:t>n</a:t>
            </a:r>
            <a:r>
              <a:rPr lang="en-US" sz="2600" dirty="0" smtClean="0"/>
              <a:t> </a:t>
            </a:r>
            <a:r>
              <a:rPr lang="en-US" sz="2600" dirty="0"/>
              <a:t>is the </a:t>
            </a:r>
            <a:r>
              <a:rPr lang="en-US" sz="2600" dirty="0" err="1"/>
              <a:t>undamped</a:t>
            </a:r>
            <a:r>
              <a:rPr lang="en-US" sz="2600" dirty="0"/>
              <a:t> natural frequency and ζ is the damping ratio of the system.</a:t>
            </a:r>
          </a:p>
          <a:p>
            <a:pPr marL="452628" indent="-342900">
              <a:spcBef>
                <a:spcPts val="600"/>
              </a:spcBef>
              <a:spcAft>
                <a:spcPts val="600"/>
              </a:spcAft>
            </a:pPr>
            <a:endParaRPr lang="ar-EG" sz="26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096698"/>
              </p:ext>
            </p:extLst>
          </p:nvPr>
        </p:nvGraphicFramePr>
        <p:xfrm>
          <a:off x="3255963" y="2743200"/>
          <a:ext cx="29162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09" name="Equation" r:id="rId3" imgW="1523880" imgH="457200" progId="Equation.3">
                  <p:embed/>
                </p:oleObj>
              </mc:Choice>
              <mc:Fallback>
                <p:oleObj name="Equation" r:id="rId3" imgW="1523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3" y="2743200"/>
                        <a:ext cx="291623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638122"/>
            <a:ext cx="4300627" cy="299601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67864" y="1319808"/>
            <a:ext cx="8640960" cy="1575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60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620000" cy="70609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b="1" dirty="0"/>
              <a:t>Rise </a:t>
            </a:r>
            <a:r>
              <a:rPr lang="en-US" sz="4000" b="1" dirty="0" smtClean="0"/>
              <a:t>&amp; Settling Times</a:t>
            </a:r>
            <a:endParaRPr lang="ar-EG" sz="4000" b="1" i="1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98" y="1352371"/>
            <a:ext cx="8258502" cy="48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300" b="1" dirty="0">
                <a:solidFill>
                  <a:srgbClr val="FF0000"/>
                </a:solidFill>
              </a:rPr>
              <a:t>Rise Time (</a:t>
            </a:r>
            <a:r>
              <a:rPr lang="en-US" sz="2300" b="1" i="1" dirty="0" err="1">
                <a:solidFill>
                  <a:srgbClr val="FF0000"/>
                </a:solidFill>
              </a:rPr>
              <a:t>T</a:t>
            </a:r>
            <a:r>
              <a:rPr lang="en-US" sz="2300" b="1" i="1" baseline="-25000" dirty="0" err="1">
                <a:solidFill>
                  <a:srgbClr val="FF0000"/>
                </a:solidFill>
              </a:rPr>
              <a:t>r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 smtClean="0">
                <a:solidFill>
                  <a:srgbClr val="FF0000"/>
                </a:solidFill>
              </a:rPr>
              <a:t>): </a:t>
            </a:r>
            <a:r>
              <a:rPr lang="en-US" sz="2300" dirty="0" smtClean="0"/>
              <a:t>time for response </a:t>
            </a:r>
            <a:r>
              <a:rPr lang="en-US" sz="2300" dirty="0"/>
              <a:t>to go from 0% to 100% of its final value for the first time. </a:t>
            </a:r>
          </a:p>
          <a:p>
            <a:pPr>
              <a:spcBef>
                <a:spcPts val="0"/>
              </a:spcBef>
              <a:defRPr/>
            </a:pPr>
            <a:r>
              <a:rPr lang="en-US" sz="2300" dirty="0"/>
              <a:t>It is a measure of the speed of response. Smaller rise time results in faster response but with higher overshoot.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2300" dirty="0"/>
          </a:p>
          <a:p>
            <a:pPr>
              <a:spcBef>
                <a:spcPts val="0"/>
              </a:spcBef>
              <a:defRPr/>
            </a:pPr>
            <a:endParaRPr lang="en-US" sz="2300" dirty="0" smtClean="0"/>
          </a:p>
          <a:p>
            <a:pPr>
              <a:spcBef>
                <a:spcPts val="0"/>
              </a:spcBef>
              <a:defRPr/>
            </a:pPr>
            <a:endParaRPr lang="en-US" sz="2300" dirty="0"/>
          </a:p>
          <a:p>
            <a:pPr>
              <a:spcBef>
                <a:spcPts val="0"/>
              </a:spcBef>
              <a:defRPr/>
            </a:pPr>
            <a:endParaRPr lang="en-US" sz="2300" dirty="0" smtClean="0"/>
          </a:p>
          <a:p>
            <a:pPr>
              <a:spcBef>
                <a:spcPts val="0"/>
              </a:spcBef>
              <a:defRPr/>
            </a:pPr>
            <a:endParaRPr lang="en-US" sz="2300" dirty="0" smtClean="0"/>
          </a:p>
          <a:p>
            <a:pPr>
              <a:spcBef>
                <a:spcPts val="0"/>
              </a:spcBef>
              <a:defRPr/>
            </a:pPr>
            <a:r>
              <a:rPr lang="en-US" sz="2300" b="1" dirty="0" smtClean="0">
                <a:solidFill>
                  <a:srgbClr val="FF0000"/>
                </a:solidFill>
              </a:rPr>
              <a:t>Settling </a:t>
            </a:r>
            <a:r>
              <a:rPr lang="en-US" sz="2300" b="1" dirty="0">
                <a:solidFill>
                  <a:srgbClr val="FF0000"/>
                </a:solidFill>
              </a:rPr>
              <a:t>Time (</a:t>
            </a:r>
            <a:r>
              <a:rPr lang="en-US" sz="2300" b="1" i="1" dirty="0" err="1">
                <a:solidFill>
                  <a:srgbClr val="FF0000"/>
                </a:solidFill>
              </a:rPr>
              <a:t>T</a:t>
            </a:r>
            <a:r>
              <a:rPr lang="en-US" sz="2300" b="1" i="1" baseline="-25000" dirty="0" err="1">
                <a:solidFill>
                  <a:srgbClr val="FF0000"/>
                </a:solidFill>
              </a:rPr>
              <a:t>s</a:t>
            </a:r>
            <a:r>
              <a:rPr lang="en-US" sz="2300" b="1" dirty="0" smtClean="0">
                <a:solidFill>
                  <a:srgbClr val="FF0000"/>
                </a:solidFill>
              </a:rPr>
              <a:t>): </a:t>
            </a:r>
            <a:r>
              <a:rPr lang="en-US" sz="2300" dirty="0" smtClean="0"/>
              <a:t>time taken to </a:t>
            </a:r>
            <a:r>
              <a:rPr lang="en-US" sz="2300" dirty="0"/>
              <a:t>reach and stay within </a:t>
            </a:r>
            <a:r>
              <a:rPr lang="en-US" sz="2300" dirty="0" smtClean="0"/>
              <a:t>2% around the </a:t>
            </a:r>
            <a:r>
              <a:rPr lang="en-US" sz="2300" dirty="0"/>
              <a:t>final </a:t>
            </a:r>
            <a:r>
              <a:rPr lang="en-US" sz="2300" dirty="0" smtClean="0"/>
              <a:t>value of the response.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876223"/>
              </p:ext>
            </p:extLst>
          </p:nvPr>
        </p:nvGraphicFramePr>
        <p:xfrm>
          <a:off x="4127127" y="5377016"/>
          <a:ext cx="97948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00" name="Equation" r:id="rId3" imgW="583920" imgH="431640" progId="Equation.3">
                  <p:embed/>
                </p:oleObj>
              </mc:Choice>
              <mc:Fallback>
                <p:oleObj name="Equation" r:id="rId3" imgW="583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127" y="5377016"/>
                        <a:ext cx="979487" cy="723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544869"/>
              </p:ext>
            </p:extLst>
          </p:nvPr>
        </p:nvGraphicFramePr>
        <p:xfrm>
          <a:off x="1119796" y="2847670"/>
          <a:ext cx="6954838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01" name="Equation" r:id="rId5" imgW="3708360" imgH="888840" progId="Equation.3">
                  <p:embed/>
                </p:oleObj>
              </mc:Choice>
              <mc:Fallback>
                <p:oleObj name="Equation" r:id="rId5" imgW="37083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796" y="2847670"/>
                        <a:ext cx="6954838" cy="1663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1076979" y="3683661"/>
            <a:ext cx="1080120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  <p:sp>
        <p:nvSpPr>
          <p:cNvPr id="10" name="Left Arrow 9"/>
          <p:cNvSpPr/>
          <p:nvPr/>
        </p:nvSpPr>
        <p:spPr bwMode="auto">
          <a:xfrm>
            <a:off x="2514600" y="3962400"/>
            <a:ext cx="876595" cy="230833"/>
          </a:xfrm>
          <a:prstGeom prst="leftArrow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3610302" y="3838902"/>
            <a:ext cx="38100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i="1" dirty="0" smtClean="0"/>
              <a:t>An approximate formula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16381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2660"/>
            <a:ext cx="7704856" cy="648072"/>
          </a:xfrm>
          <a:solidFill>
            <a:schemeClr val="bg1"/>
          </a:solidFill>
        </p:spPr>
        <p:txBody>
          <a:bodyPr>
            <a:noAutofit/>
          </a:bodyPr>
          <a:lstStyle/>
          <a:p>
            <a:pPr rtl="0"/>
            <a:r>
              <a:rPr lang="en-US" b="1" dirty="0" smtClean="0"/>
              <a:t>Percent Overshoot (</a:t>
            </a:r>
            <a:r>
              <a:rPr lang="en-US" b="1" i="1" dirty="0" err="1" smtClean="0"/>
              <a:t>Mp</a:t>
            </a:r>
            <a:r>
              <a:rPr lang="en-US" b="1" dirty="0" smtClean="0"/>
              <a:t>)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04" y="1361292"/>
            <a:ext cx="7920880" cy="4428206"/>
          </a:xfrm>
        </p:spPr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percent overshoot </a:t>
            </a:r>
            <a:r>
              <a:rPr lang="en-US" dirty="0" smtClean="0"/>
              <a:t>is defined as</a:t>
            </a:r>
          </a:p>
          <a:p>
            <a:endParaRPr lang="en-US" b="1" i="1" dirty="0" smtClean="0"/>
          </a:p>
          <a:p>
            <a:endParaRPr lang="en-US" b="1" i="1" dirty="0"/>
          </a:p>
          <a:p>
            <a:r>
              <a:rPr lang="en-US" dirty="0" smtClean="0"/>
              <a:t>It indicates </a:t>
            </a:r>
            <a:r>
              <a:rPr lang="en-US" dirty="0"/>
              <a:t>the relative stability of the </a:t>
            </a:r>
            <a:r>
              <a:rPr lang="en-US" dirty="0" smtClean="0"/>
              <a:t>system. </a:t>
            </a:r>
          </a:p>
          <a:p>
            <a:r>
              <a:rPr lang="en-US" dirty="0" smtClean="0"/>
              <a:t>The </a:t>
            </a:r>
            <a:r>
              <a:rPr lang="en-US" dirty="0"/>
              <a:t>lower </a:t>
            </a:r>
            <a:r>
              <a:rPr lang="el-GR" b="1" i="1" dirty="0" smtClean="0"/>
              <a:t>ζ</a:t>
            </a:r>
            <a:r>
              <a:rPr lang="en-US" dirty="0" smtClean="0"/>
              <a:t>, </a:t>
            </a:r>
            <a:r>
              <a:rPr lang="en-US" dirty="0"/>
              <a:t>the higher </a:t>
            </a:r>
            <a:r>
              <a:rPr lang="en-US" b="1" i="1" dirty="0" err="1" smtClean="0"/>
              <a:t>Mp</a:t>
            </a:r>
            <a:r>
              <a:rPr lang="en-US" dirty="0" smtClean="0"/>
              <a:t>. </a:t>
            </a:r>
            <a:endParaRPr lang="en-US" dirty="0"/>
          </a:p>
          <a:p>
            <a:endParaRPr lang="ar-EG" dirty="0"/>
          </a:p>
          <a:p>
            <a:endParaRPr lang="en-US" dirty="0" smtClean="0"/>
          </a:p>
          <a:p>
            <a:pPr algn="l" rtl="0"/>
            <a:endParaRPr lang="en-US" dirty="0" smtClean="0"/>
          </a:p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229350"/>
            <a:ext cx="1905000" cy="457200"/>
          </a:xfrm>
        </p:spPr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197120"/>
              </p:ext>
            </p:extLst>
          </p:nvPr>
        </p:nvGraphicFramePr>
        <p:xfrm>
          <a:off x="3188028" y="1905000"/>
          <a:ext cx="26082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72" name="Equation" r:id="rId3" imgW="1384200" imgH="431640" progId="Equation.3">
                  <p:embed/>
                </p:oleObj>
              </mc:Choice>
              <mc:Fallback>
                <p:oleObj name="Equation" r:id="rId3" imgW="1384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8028" y="1905000"/>
                        <a:ext cx="2608263" cy="812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38600"/>
            <a:ext cx="4090057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729968"/>
              </p:ext>
            </p:extLst>
          </p:nvPr>
        </p:nvGraphicFramePr>
        <p:xfrm>
          <a:off x="5486400" y="4793352"/>
          <a:ext cx="291941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73" name="Equation" r:id="rId6" imgW="1549080" imgH="291960" progId="Equation.3">
                  <p:embed/>
                </p:oleObj>
              </mc:Choice>
              <mc:Fallback>
                <p:oleObj name="Equation" r:id="rId6" imgW="154908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793352"/>
                        <a:ext cx="2919413" cy="5492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062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3932" y="609600"/>
            <a:ext cx="7620000" cy="63408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000" b="1" dirty="0" smtClean="0"/>
              <a:t> </a:t>
            </a:r>
            <a:r>
              <a:rPr lang="en-US" b="1" dirty="0" smtClean="0"/>
              <a:t>Pole </a:t>
            </a:r>
            <a:r>
              <a:rPr lang="en-US" b="1" dirty="0"/>
              <a:t>Placement  Approach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6048"/>
            <a:ext cx="8007424" cy="4968552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We realize that the performance indices are functions of 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6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dirty="0" smtClean="0"/>
              <a:t>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Also, the poles of the system is related to 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600" b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600" dirty="0" smtClean="0"/>
              <a:t>: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Therefore, </a:t>
            </a:r>
            <a:r>
              <a:rPr lang="en-US" sz="2600" dirty="0" smtClean="0">
                <a:solidFill>
                  <a:srgbClr val="FF0000"/>
                </a:solidFill>
              </a:rPr>
              <a:t>system response is related to the location of </a:t>
            </a:r>
            <a:r>
              <a:rPr lang="en-US" sz="2600" dirty="0">
                <a:solidFill>
                  <a:srgbClr val="FF0000"/>
                </a:solidFill>
              </a:rPr>
              <a:t>its </a:t>
            </a:r>
            <a:r>
              <a:rPr lang="en-US" sz="2600" dirty="0" smtClean="0">
                <a:solidFill>
                  <a:srgbClr val="FF0000"/>
                </a:solidFill>
              </a:rPr>
              <a:t>poles</a:t>
            </a:r>
            <a:r>
              <a:rPr lang="en-US" sz="2600" dirty="0" smtClean="0"/>
              <a:t>. 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By </a:t>
            </a:r>
            <a:r>
              <a:rPr lang="en-US" sz="2600" b="1" i="1" dirty="0">
                <a:solidFill>
                  <a:srgbClr val="FF0000"/>
                </a:solidFill>
              </a:rPr>
              <a:t>placing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closed-loop </a:t>
            </a:r>
            <a:r>
              <a:rPr lang="en-US" sz="2600" dirty="0"/>
              <a:t>poles at good </a:t>
            </a:r>
            <a:r>
              <a:rPr lang="en-US" sz="2600" dirty="0" smtClean="0"/>
              <a:t>locations, </a:t>
            </a:r>
            <a:r>
              <a:rPr lang="en-US" sz="2600" dirty="0"/>
              <a:t>we </a:t>
            </a:r>
            <a:r>
              <a:rPr lang="en-US" sz="2600" dirty="0" smtClean="0"/>
              <a:t>can shape </a:t>
            </a:r>
            <a:r>
              <a:rPr lang="en-US" sz="2600" dirty="0"/>
              <a:t>the response of the system and achieve desired time response characteristics.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384800"/>
              </p:ext>
            </p:extLst>
          </p:nvPr>
        </p:nvGraphicFramePr>
        <p:xfrm>
          <a:off x="2895600" y="3048000"/>
          <a:ext cx="3320901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4" name="Equation" r:id="rId3" imgW="1422360" imgH="279360" progId="Equation.3">
                  <p:embed/>
                </p:oleObj>
              </mc:Choice>
              <mc:Fallback>
                <p:oleObj name="Equation" r:id="rId3" imgW="14223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048000"/>
                        <a:ext cx="3320901" cy="6508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460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19948</TotalTime>
  <Words>1222</Words>
  <Application>Microsoft Office PowerPoint</Application>
  <PresentationFormat>On-screen Show (4:3)</PresentationFormat>
  <Paragraphs>193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StallingsCNwIT</vt:lpstr>
      <vt:lpstr>Equation</vt:lpstr>
      <vt:lpstr>Microsoft Equation 3.0</vt:lpstr>
      <vt:lpstr>Discrete Controller Design</vt:lpstr>
      <vt:lpstr>Approaches for Digital Control Design </vt:lpstr>
      <vt:lpstr>Direct Synthesis</vt:lpstr>
      <vt:lpstr>Direct Synthesis </vt:lpstr>
      <vt:lpstr>How to Specify T(z)?</vt:lpstr>
      <vt:lpstr>Review of Time domain Specs</vt:lpstr>
      <vt:lpstr>Rise &amp; Settling Times</vt:lpstr>
      <vt:lpstr>Percent Overshoot (Mp)</vt:lpstr>
      <vt:lpstr> Pole Placement  Approach </vt:lpstr>
      <vt:lpstr>ζ  and ωn  in the z-plane</vt:lpstr>
      <vt:lpstr>Example 1</vt:lpstr>
      <vt:lpstr>Solution</vt:lpstr>
      <vt:lpstr>PowerPoint Presentation</vt:lpstr>
      <vt:lpstr>PowerPoint Presentation</vt:lpstr>
      <vt:lpstr>PowerPoint Presentation</vt:lpstr>
      <vt:lpstr>Deadbeat Controller</vt:lpstr>
      <vt:lpstr>Deadbeat Controller</vt:lpstr>
      <vt:lpstr>Example 2</vt:lpstr>
      <vt:lpstr>PowerPoint Presentation</vt:lpstr>
      <vt:lpstr>PowerPoint Presentation</vt:lpstr>
      <vt:lpstr>PowerPoint Presentation</vt:lpstr>
      <vt:lpstr>PowerPoint Presentation</vt:lpstr>
      <vt:lpstr>Dahlin controller</vt:lpstr>
      <vt:lpstr>PowerPoint Presentation</vt:lpstr>
      <vt:lpstr>Example </vt:lpstr>
      <vt:lpstr>Answer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zoom</cp:lastModifiedBy>
  <cp:revision>1684</cp:revision>
  <cp:lastPrinted>1601-01-01T00:00:00Z</cp:lastPrinted>
  <dcterms:created xsi:type="dcterms:W3CDTF">2001-08-26T16:57:20Z</dcterms:created>
  <dcterms:modified xsi:type="dcterms:W3CDTF">2020-11-24T19:22:16Z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