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256" r:id="rId2"/>
    <p:sldId id="865" r:id="rId3"/>
    <p:sldId id="866" r:id="rId4"/>
    <p:sldId id="856" r:id="rId5"/>
    <p:sldId id="869" r:id="rId6"/>
    <p:sldId id="870" r:id="rId7"/>
    <p:sldId id="877" r:id="rId8"/>
    <p:sldId id="873" r:id="rId9"/>
    <p:sldId id="875" r:id="rId10"/>
    <p:sldId id="871" r:id="rId11"/>
    <p:sldId id="806" r:id="rId12"/>
    <p:sldId id="807" r:id="rId13"/>
    <p:sldId id="808" r:id="rId14"/>
    <p:sldId id="809" r:id="rId15"/>
    <p:sldId id="84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66FFFF"/>
    <a:srgbClr val="3399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8" d="100"/>
          <a:sy n="68" d="100"/>
        </p:scale>
        <p:origin x="-19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gi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tx1"/>
                </a:solidFill>
              </a:rPr>
              <a:t>PID Tuning</a:t>
            </a:r>
            <a:endParaRPr lang="en-US" altLang="zh-CN" sz="4400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425 Industrial Process Control</a:t>
            </a: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7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072" y="1357532"/>
            <a:ext cx="8271381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Using the </a:t>
            </a:r>
            <a:r>
              <a:rPr lang="en-US" sz="2400" dirty="0"/>
              <a:t>following table, find the P, PI, or PID controller parameters corresponding to the FOPDT model obtained.</a:t>
            </a:r>
          </a:p>
          <a:p>
            <a:r>
              <a:rPr lang="en-US" sz="2400" dirty="0" smtClean="0"/>
              <a:t>Note how adding D allow increasing controller gains to obtain faster response.</a:t>
            </a:r>
            <a:endParaRPr lang="ar-EG" sz="2400" dirty="0"/>
          </a:p>
          <a:p>
            <a:pPr algn="l" rtl="0">
              <a:spcBef>
                <a:spcPts val="2400"/>
              </a:spcBef>
            </a:pPr>
            <a:endParaRPr lang="en-US" sz="2400" dirty="0" smtClean="0"/>
          </a:p>
          <a:p>
            <a:pPr algn="l" rtl="0">
              <a:spcBef>
                <a:spcPts val="2400"/>
              </a:spcBef>
            </a:pPr>
            <a:endParaRPr lang="en-US" sz="2400" dirty="0"/>
          </a:p>
          <a:p>
            <a:pPr algn="l" rtl="0">
              <a:spcBef>
                <a:spcPts val="2400"/>
              </a:spcBef>
            </a:pPr>
            <a:endParaRPr lang="en-US" sz="2400" dirty="0" smtClean="0"/>
          </a:p>
          <a:p>
            <a:pPr algn="l" rtl="0">
              <a:spcBef>
                <a:spcPts val="2400"/>
              </a:spcBef>
            </a:pPr>
            <a:endParaRPr lang="en-US" sz="2400" dirty="0"/>
          </a:p>
          <a:p>
            <a:pPr algn="l" rtl="0">
              <a:spcBef>
                <a:spcPts val="2400"/>
              </a:spcBef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2781" y="542846"/>
            <a:ext cx="8153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  <a:ea typeface="+mj-ea"/>
                <a:cs typeface="+mj-cs"/>
              </a:rPr>
              <a:t>ZN Tuning </a:t>
            </a:r>
            <a:r>
              <a:rPr lang="en-US" sz="4000" b="1" dirty="0">
                <a:latin typeface="+mj-lt"/>
                <a:ea typeface="+mj-ea"/>
                <a:cs typeface="+mj-cs"/>
              </a:rPr>
              <a:t>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124200"/>
            <a:ext cx="4929901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6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  <a:noFill/>
        </p:spPr>
        <p:txBody>
          <a:bodyPr/>
          <a:lstStyle/>
          <a:p>
            <a:r>
              <a:rPr lang="en-US" b="1" dirty="0" smtClean="0"/>
              <a:t>ZN’s Second </a:t>
            </a:r>
            <a:r>
              <a:rPr lang="en-US" b="1" dirty="0"/>
              <a:t>M</a:t>
            </a:r>
            <a:r>
              <a:rPr lang="en-US" b="1" dirty="0" smtClean="0"/>
              <a:t>ethod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864" y="1357532"/>
            <a:ext cx="8229600" cy="4114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If the process reaction curve is not s-shaped or the process </a:t>
            </a:r>
            <a:r>
              <a:rPr lang="en-US" sz="2600" dirty="0"/>
              <a:t>is open loop unstable</a:t>
            </a:r>
            <a:r>
              <a:rPr lang="en-US" sz="2600" dirty="0" smtClean="0"/>
              <a:t>, the first method is not applicable.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This method is called the </a:t>
            </a:r>
            <a:r>
              <a:rPr lang="en-US" sz="2600" dirty="0" smtClean="0">
                <a:solidFill>
                  <a:srgbClr val="FF0000"/>
                </a:solidFill>
              </a:rPr>
              <a:t>Ultimate-Cycle </a:t>
            </a:r>
            <a:r>
              <a:rPr lang="en-US" sz="2600" dirty="0" smtClean="0"/>
              <a:t>method</a:t>
            </a:r>
            <a:r>
              <a:rPr lang="en-US" sz="2600" b="1" dirty="0" smtClean="0"/>
              <a:t>.</a:t>
            </a:r>
            <a:endParaRPr lang="en-US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In contrast to the first method, the ultimate cycle method is used in </a:t>
            </a:r>
            <a:r>
              <a:rPr lang="en-US" sz="2600" dirty="0" smtClean="0">
                <a:solidFill>
                  <a:srgbClr val="FF0000"/>
                </a:solidFill>
              </a:rPr>
              <a:t>closed-loop</a:t>
            </a:r>
            <a:r>
              <a:rPr lang="en-US" sz="26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FD75-F370-46C5-8924-108325B13F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2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01000" cy="609600"/>
          </a:xfrm>
          <a:noFill/>
        </p:spPr>
        <p:txBody>
          <a:bodyPr/>
          <a:lstStyle/>
          <a:p>
            <a:r>
              <a:rPr lang="en-US" sz="4000" b="1" dirty="0" smtClean="0"/>
              <a:t>Procedure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4" y="1307205"/>
            <a:ext cx="8628996" cy="3276600"/>
          </a:xfrm>
        </p:spPr>
        <p:txBody>
          <a:bodyPr/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300" dirty="0" smtClean="0"/>
              <a:t>Put the process under closed-loop </a:t>
            </a:r>
            <a:r>
              <a:rPr lang="en-US" sz="2300" dirty="0"/>
              <a:t>proportional </a:t>
            </a:r>
            <a:r>
              <a:rPr lang="en-US" sz="2300" dirty="0" smtClean="0"/>
              <a:t>control.  </a:t>
            </a:r>
            <a:endParaRPr lang="en-US" sz="2300" dirty="0"/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300" dirty="0" smtClean="0"/>
              <a:t>Create </a:t>
            </a:r>
            <a:r>
              <a:rPr lang="en-US" sz="2300" dirty="0"/>
              <a:t>a small disturbance in the loop by changing the set point. 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300" dirty="0" smtClean="0"/>
              <a:t>Adjust </a:t>
            </a:r>
            <a:r>
              <a:rPr lang="en-US" sz="2300" dirty="0"/>
              <a:t>the </a:t>
            </a:r>
            <a:r>
              <a:rPr lang="en-US" sz="2300" dirty="0" smtClean="0"/>
              <a:t>proportional gain, </a:t>
            </a:r>
            <a:r>
              <a:rPr lang="en-US" sz="2300" dirty="0"/>
              <a:t>increasing and/or decreasing, </a:t>
            </a:r>
            <a:r>
              <a:rPr lang="en-US" sz="2300" dirty="0" smtClean="0"/>
              <a:t>until the response shows oscillations with constant amplitude (a sustained oscillation called </a:t>
            </a:r>
            <a:r>
              <a:rPr lang="en-US" sz="2300" i="1" dirty="0" smtClean="0">
                <a:solidFill>
                  <a:srgbClr val="0070C0"/>
                </a:solidFill>
              </a:rPr>
              <a:t>hunting</a:t>
            </a:r>
            <a:r>
              <a:rPr lang="en-US" sz="2300" dirty="0" smtClean="0"/>
              <a:t>). 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300" dirty="0" smtClean="0"/>
              <a:t>Record </a:t>
            </a:r>
            <a:r>
              <a:rPr lang="en-US" sz="2300" dirty="0"/>
              <a:t>the gain value (</a:t>
            </a:r>
            <a:r>
              <a:rPr lang="en-US" sz="2300" i="1" dirty="0" smtClean="0"/>
              <a:t>K</a:t>
            </a:r>
            <a:r>
              <a:rPr lang="en-US" sz="2300" i="1" baseline="-25000" dirty="0" smtClean="0"/>
              <a:t>u</a:t>
            </a:r>
            <a:r>
              <a:rPr lang="en-US" sz="2300" dirty="0" smtClean="0"/>
              <a:t>) </a:t>
            </a:r>
            <a:r>
              <a:rPr lang="en-US" sz="2300" dirty="0"/>
              <a:t>and period of oscillation </a:t>
            </a:r>
            <a:r>
              <a:rPr lang="en-US" sz="2300" dirty="0" smtClean="0"/>
              <a:t>(</a:t>
            </a:r>
            <a:r>
              <a:rPr lang="en-US" sz="2300" i="1" dirty="0" err="1" smtClean="0"/>
              <a:t>T</a:t>
            </a:r>
            <a:r>
              <a:rPr lang="en-US" sz="2300" i="1" baseline="-25000" dirty="0" err="1" smtClean="0"/>
              <a:t>u</a:t>
            </a:r>
            <a:r>
              <a:rPr lang="en-US" sz="2300" dirty="0"/>
              <a:t>). </a:t>
            </a:r>
            <a:endParaRPr lang="en-US" sz="23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ar-EG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FD75-F370-46C5-8924-108325B13F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136156"/>
            <a:ext cx="5257800" cy="264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5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0" y="562302"/>
            <a:ext cx="7772400" cy="762000"/>
          </a:xfrm>
          <a:noFill/>
        </p:spPr>
        <p:txBody>
          <a:bodyPr/>
          <a:lstStyle/>
          <a:p>
            <a:r>
              <a:rPr lang="en-US" sz="3600" dirty="0" smtClean="0"/>
              <a:t>ZN’s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Tuning rules </a:t>
            </a:r>
            <a:endParaRPr lang="ar-EG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FD75-F370-46C5-8924-108325B13F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56119"/>
              </p:ext>
            </p:extLst>
          </p:nvPr>
        </p:nvGraphicFramePr>
        <p:xfrm>
          <a:off x="2095500" y="2895600"/>
          <a:ext cx="4953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066800"/>
                <a:gridCol w="1143000"/>
                <a:gridCol w="1143000"/>
              </a:tblGrid>
              <a:tr h="480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Controller 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1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200" b="1" i="1" baseline="-250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200" b="1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b="1" i="1" baseline="-25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2200" b="1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b="1" i="1" baseline="-25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200" b="1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0029"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 smtClean="0"/>
                        <a:t>P</a:t>
                      </a:r>
                      <a:endParaRPr lang="en-US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i="0" dirty="0" smtClean="0"/>
                        <a:t>0.5</a:t>
                      </a:r>
                      <a:r>
                        <a:rPr lang="en-US" sz="1900" b="0" i="1" dirty="0" smtClean="0"/>
                        <a:t>K</a:t>
                      </a:r>
                      <a:r>
                        <a:rPr lang="en-US" sz="1900" b="0" i="1" baseline="-25000" dirty="0" smtClean="0"/>
                        <a:t>u</a:t>
                      </a:r>
                      <a:endParaRPr lang="en-US" sz="1900" b="0" i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/>
                        <a:t>∞</a:t>
                      </a:r>
                      <a:endParaRPr lang="en-US" sz="1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/>
                        <a:t>0</a:t>
                      </a:r>
                      <a:endParaRPr lang="en-US" sz="1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0029"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 smtClean="0"/>
                        <a:t>PI</a:t>
                      </a:r>
                      <a:endParaRPr lang="en-US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i="0" dirty="0" smtClean="0"/>
                        <a:t>0.455</a:t>
                      </a:r>
                      <a:r>
                        <a:rPr lang="en-US" sz="1900" b="0" i="1" dirty="0" smtClean="0"/>
                        <a:t>K</a:t>
                      </a:r>
                      <a:r>
                        <a:rPr lang="en-US" sz="1900" b="0" i="1" baseline="-25000" dirty="0" smtClean="0"/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/>
                        <a:t>0.833</a:t>
                      </a:r>
                      <a:r>
                        <a:rPr lang="en-US" sz="1900" b="0" i="1" dirty="0" smtClean="0"/>
                        <a:t>T</a:t>
                      </a:r>
                      <a:r>
                        <a:rPr lang="en-US" sz="1900" b="0" i="1" baseline="-25000" dirty="0" smtClean="0"/>
                        <a:t>u</a:t>
                      </a:r>
                      <a:endParaRPr lang="en-US" sz="19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/>
                        <a:t>0</a:t>
                      </a:r>
                      <a:endParaRPr lang="en-US" sz="1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509"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 smtClean="0"/>
                        <a:t>PID</a:t>
                      </a:r>
                      <a:endParaRPr lang="en-US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i="0" dirty="0" smtClean="0"/>
                        <a:t>0.6</a:t>
                      </a:r>
                      <a:r>
                        <a:rPr lang="en-US" sz="1900" b="0" i="1" dirty="0" smtClean="0"/>
                        <a:t>K</a:t>
                      </a:r>
                      <a:r>
                        <a:rPr lang="en-US" sz="1900" b="0" i="1" baseline="-25000" dirty="0" smtClean="0"/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/>
                        <a:t>0.5</a:t>
                      </a:r>
                      <a:r>
                        <a:rPr lang="en-US" sz="1900" b="0" i="1" dirty="0" smtClean="0"/>
                        <a:t>T</a:t>
                      </a:r>
                      <a:r>
                        <a:rPr lang="en-US" sz="1900" b="0" i="1" baseline="-25000" dirty="0" smtClean="0"/>
                        <a:t>u</a:t>
                      </a:r>
                      <a:endParaRPr lang="en-US" sz="19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/>
                        <a:t>0.125</a:t>
                      </a:r>
                      <a:r>
                        <a:rPr lang="en-US" sz="1900" b="0" i="1" dirty="0" smtClean="0"/>
                        <a:t>T</a:t>
                      </a:r>
                      <a:r>
                        <a:rPr lang="en-US" sz="1900" b="0" i="1" baseline="-25000" dirty="0" smtClean="0"/>
                        <a:t>u</a:t>
                      </a:r>
                      <a:endParaRPr lang="en-US" sz="19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1413301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FF9900"/>
              </a:buClr>
            </a:pPr>
            <a:r>
              <a:rPr kumimoji="1" lang="en-US" sz="2300" dirty="0">
                <a:latin typeface="+mn-lt"/>
                <a:cs typeface="+mn-cs"/>
              </a:rPr>
              <a:t>Use the following table to find controller parameters.</a:t>
            </a:r>
          </a:p>
        </p:txBody>
      </p:sp>
    </p:spTree>
    <p:extLst>
      <p:ext uri="{BB962C8B-B14F-4D97-AF65-F5344CB8AC3E}">
        <p14:creationId xmlns:p14="http://schemas.microsoft.com/office/powerpoint/2010/main" val="38741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819955"/>
          </a:xfrm>
          <a:noFill/>
        </p:spPr>
        <p:txBody>
          <a:bodyPr/>
          <a:lstStyle/>
          <a:p>
            <a:pPr algn="l"/>
            <a:r>
              <a:rPr lang="en-US" b="1" dirty="0" smtClean="0"/>
              <a:t>Simulation Example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334000" cy="2133600"/>
          </a:xfrm>
        </p:spPr>
        <p:txBody>
          <a:bodyPr/>
          <a:lstStyle/>
          <a:p>
            <a:r>
              <a:rPr lang="en-US" sz="2000" dirty="0" smtClean="0"/>
              <a:t>Consider the following process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As the process has an integrator, we use ZN’s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method. This yields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=1 and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000" baseline="-25000" dirty="0" err="1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=12.54.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Closed-loop </a:t>
            </a:r>
            <a:r>
              <a:rPr lang="en-US" sz="2000" dirty="0"/>
              <a:t>step set-point response using ZN-tuned PID </a:t>
            </a:r>
            <a:r>
              <a:rPr lang="en-US" sz="2000" dirty="0" smtClean="0"/>
              <a:t>controller is shown below.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FD75-F370-46C5-8924-108325B13F6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129" y="4125698"/>
            <a:ext cx="3332871" cy="26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34464" y="1752600"/>
            <a:ext cx="3581400" cy="4572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 MATLAB code </a:t>
            </a:r>
          </a:p>
          <a:p>
            <a:pPr marL="0" indent="0">
              <a:buFontTx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t=0:0.01:70;</a:t>
            </a:r>
          </a:p>
          <a:p>
            <a:pPr marL="0" indent="0">
              <a:buFontTx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s=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tf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('s');</a:t>
            </a:r>
          </a:p>
          <a:p>
            <a:pPr marL="0" indent="0">
              <a:buFontTx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G = 1/(s*(2*s+1)^2);</a:t>
            </a:r>
          </a:p>
          <a:p>
            <a:pPr marL="0" indent="0">
              <a:buFontTx/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 </a:t>
            </a: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Process </a:t>
            </a: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parameters</a:t>
            </a:r>
          </a:p>
          <a:p>
            <a:pPr marL="0" indent="0">
              <a:buFontTx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Ku = 1;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Pu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= 12.54;</a:t>
            </a:r>
          </a:p>
          <a:p>
            <a:pPr marL="0" indent="0">
              <a:buFontTx/>
              <a:buNone/>
            </a:pPr>
            <a:r>
              <a:rPr lang="ar-EG" sz="17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  PID parameters, Method 2</a:t>
            </a:r>
          </a:p>
          <a:p>
            <a:pPr marL="0" indent="0">
              <a:buFontTx/>
              <a:buNone/>
            </a:pP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Kc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= 0.6*Ku;   Ti = 0.5*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Pu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    </a:t>
            </a:r>
          </a:p>
          <a:p>
            <a:pPr marL="0" indent="0">
              <a:buFontTx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Td = 0.125*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Pu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	</a:t>
            </a:r>
          </a:p>
          <a:p>
            <a:pPr marL="0" indent="0">
              <a:buFontTx/>
              <a:buNone/>
            </a:pP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Kc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Kc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/T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i,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Kc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*Td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FontTx/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 Set point step response</a:t>
            </a:r>
          </a:p>
          <a:p>
            <a:pPr marL="0" indent="0">
              <a:buFontTx/>
              <a:buNone/>
            </a:pP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cloop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*G/(1+Gc*G);</a:t>
            </a:r>
          </a:p>
          <a:p>
            <a:pPr marL="0" indent="0">
              <a:buFontTx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figure(2)</a:t>
            </a:r>
          </a:p>
          <a:p>
            <a:pPr marL="0" indent="0">
              <a:buFontTx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step(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cloop,t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345560"/>
              </p:ext>
            </p:extLst>
          </p:nvPr>
        </p:nvGraphicFramePr>
        <p:xfrm>
          <a:off x="1600200" y="1752600"/>
          <a:ext cx="2203008" cy="856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9" name="Equation" r:id="rId4" imgW="1079280" imgH="419040" progId="Equation.3">
                  <p:embed/>
                </p:oleObj>
              </mc:Choice>
              <mc:Fallback>
                <p:oleObj name="Equation" r:id="rId4" imgW="10792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2203008" cy="856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826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92" y="1371600"/>
            <a:ext cx="8237808" cy="46863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ZN are designed to give quarter cycle decay ratio.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This gives good disturbance rejection but exhibits </a:t>
            </a:r>
            <a:r>
              <a:rPr lang="en-US" dirty="0"/>
              <a:t>large </a:t>
            </a:r>
            <a:r>
              <a:rPr lang="en-US" dirty="0" smtClean="0"/>
              <a:t>overshoot for set point response which is not always acceptable.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Despite this drawback, ZN tuning serves </a:t>
            </a:r>
            <a:r>
              <a:rPr lang="en-US" dirty="0"/>
              <a:t>as a good starting point for fine tuning.</a:t>
            </a:r>
          </a:p>
          <a:p>
            <a:r>
              <a:rPr lang="en-US" dirty="0" smtClean="0"/>
              <a:t>Many other methods are available in the literature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(e.g. those minimizing ITAE or </a:t>
            </a:r>
            <a:r>
              <a:rPr lang="en-US" smtClean="0">
                <a:latin typeface="Arial"/>
                <a:cs typeface="Arial"/>
              </a:rPr>
              <a:t>ISE criteria)</a:t>
            </a: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9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Controller Tuning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355834"/>
            <a:ext cx="8569555" cy="10825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Tuning is about adjusting the parameters </a:t>
            </a:r>
            <a:r>
              <a:rPr lang="en-US" sz="2400" i="1" dirty="0" err="1" smtClean="0">
                <a:latin typeface="Consolas" pitchFamily="49" charset="0"/>
              </a:rPr>
              <a:t>K</a:t>
            </a:r>
            <a:r>
              <a:rPr lang="en-US" sz="2400" i="1" baseline="-25000" dirty="0" err="1" smtClean="0">
                <a:latin typeface="Consolas" pitchFamily="49" charset="0"/>
              </a:rPr>
              <a:t>c</a:t>
            </a:r>
            <a:r>
              <a:rPr lang="en-US" sz="2400" dirty="0" err="1" smtClean="0">
                <a:latin typeface="Consolas" pitchFamily="49" charset="0"/>
              </a:rPr>
              <a:t>,</a:t>
            </a:r>
            <a:r>
              <a:rPr lang="en-US" sz="2400" i="1" dirty="0" err="1" smtClean="0">
                <a:latin typeface="Consolas" pitchFamily="49" charset="0"/>
              </a:rPr>
              <a:t>T</a:t>
            </a:r>
            <a:r>
              <a:rPr lang="en-US" sz="2400" i="1" baseline="-25000" dirty="0" err="1" smtClean="0">
                <a:latin typeface="Consolas" pitchFamily="49" charset="0"/>
              </a:rPr>
              <a:t>i</a:t>
            </a:r>
            <a:r>
              <a:rPr lang="en-US" sz="2400" i="1" dirty="0" err="1" smtClean="0">
                <a:latin typeface="Consolas" pitchFamily="49" charset="0"/>
              </a:rPr>
              <a:t>,</a:t>
            </a:r>
            <a:r>
              <a:rPr lang="en-US" sz="2400" dirty="0" err="1" smtClean="0">
                <a:latin typeface="Consolas" pitchFamily="49" charset="0"/>
              </a:rPr>
              <a:t>and</a:t>
            </a:r>
            <a:r>
              <a:rPr lang="en-US" sz="2400" i="1" dirty="0" smtClean="0">
                <a:latin typeface="Consolas" pitchFamily="49" charset="0"/>
              </a:rPr>
              <a:t> T</a:t>
            </a:r>
            <a:r>
              <a:rPr lang="en-US" sz="2400" i="1" baseline="-25000" dirty="0" smtClean="0">
                <a:latin typeface="Consolas" pitchFamily="49" charset="0"/>
              </a:rPr>
              <a:t>d</a:t>
            </a:r>
            <a:r>
              <a:rPr lang="en-US" sz="2400" dirty="0" smtClean="0">
                <a:latin typeface="Consolas" pitchFamily="49" charset="0"/>
              </a:rPr>
              <a:t>, </a:t>
            </a:r>
            <a:r>
              <a:rPr lang="en-US" sz="2400" dirty="0" smtClean="0"/>
              <a:t>to give “best” response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It is a compromise between minimizing </a:t>
            </a:r>
            <a:r>
              <a:rPr lang="en-US" sz="2400" dirty="0" smtClean="0"/>
              <a:t>settling </a:t>
            </a:r>
            <a:r>
              <a:rPr lang="en-US" sz="2400" dirty="0"/>
              <a:t>time (speed</a:t>
            </a:r>
            <a:r>
              <a:rPr lang="en-US" sz="2400" dirty="0" smtClean="0"/>
              <a:t>)  &amp; overshoot </a:t>
            </a:r>
            <a:r>
              <a:rPr lang="en-US" sz="2400" dirty="0"/>
              <a:t>(stability)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895600"/>
            <a:ext cx="5216755" cy="380843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4290646" y="3916094"/>
            <a:ext cx="635977" cy="48709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810000" y="389340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Both are very good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9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585200" cy="1143000"/>
          </a:xfrm>
        </p:spPr>
        <p:txBody>
          <a:bodyPr/>
          <a:lstStyle/>
          <a:p>
            <a:r>
              <a:rPr lang="en-US" dirty="0" smtClean="0"/>
              <a:t>How to judge step response?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Overshoot:</a:t>
            </a:r>
            <a:r>
              <a:rPr lang="en-US" dirty="0"/>
              <a:t> acceptable 5-10%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70C0"/>
                </a:solidFill>
              </a:rPr>
              <a:t>Decay ratio =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peak /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peak, </a:t>
            </a:r>
            <a:r>
              <a:rPr lang="en-US" dirty="0"/>
              <a:t>the smaller </a:t>
            </a:r>
            <a:r>
              <a:rPr lang="en-US" dirty="0" smtClean="0"/>
              <a:t>the quicker the response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70C0"/>
                </a:solidFill>
              </a:rPr>
              <a:t>Period of oscillation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If the response makes one or two cycles before reaching </a:t>
            </a:r>
            <a:r>
              <a:rPr lang="en-US" sz="2800" dirty="0" err="1"/>
              <a:t>setpoint</a:t>
            </a:r>
            <a:r>
              <a:rPr lang="en-US" sz="2800" dirty="0"/>
              <a:t>, we make a good job</a:t>
            </a:r>
            <a:r>
              <a:rPr lang="en-US" sz="2800" dirty="0" smtClean="0"/>
              <a:t>!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8370" y="1357532"/>
            <a:ext cx="8232230" cy="4686300"/>
          </a:xfrm>
        </p:spPr>
        <p:txBody>
          <a:bodyPr/>
          <a:lstStyle/>
          <a:p>
            <a:r>
              <a:rPr lang="en-US" sz="2600" dirty="0" smtClean="0"/>
              <a:t>Error criteria penalize both Size </a:t>
            </a:r>
            <a:r>
              <a:rPr lang="en-US" sz="2600" dirty="0"/>
              <a:t>&amp; Duration of </a:t>
            </a:r>
            <a:r>
              <a:rPr lang="en-US" sz="2600" dirty="0" smtClean="0"/>
              <a:t>Error</a:t>
            </a:r>
          </a:p>
          <a:p>
            <a:pPr lvl="1"/>
            <a:r>
              <a:rPr lang="en-US" sz="2600" dirty="0"/>
              <a:t>Integral of Squared Error (</a:t>
            </a:r>
            <a:r>
              <a:rPr lang="en-US" sz="2600" dirty="0" smtClean="0">
                <a:solidFill>
                  <a:srgbClr val="FF0000"/>
                </a:solidFill>
              </a:rPr>
              <a:t>ISE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/>
              <a:t>Integral of Absolute Error (</a:t>
            </a:r>
            <a:r>
              <a:rPr lang="en-US" sz="2600" dirty="0">
                <a:solidFill>
                  <a:srgbClr val="FF0000"/>
                </a:solidFill>
              </a:rPr>
              <a:t>IAE</a:t>
            </a:r>
            <a:r>
              <a:rPr lang="en-US" sz="2600" dirty="0"/>
              <a:t>) </a:t>
            </a:r>
          </a:p>
          <a:p>
            <a:pPr lvl="1"/>
            <a:r>
              <a:rPr lang="en-US" sz="2600" dirty="0" smtClean="0"/>
              <a:t>Integral </a:t>
            </a:r>
            <a:r>
              <a:rPr lang="en-US" sz="2600" dirty="0"/>
              <a:t>of Time-weighted Absolute Error (</a:t>
            </a:r>
            <a:r>
              <a:rPr lang="en-US" sz="2600" dirty="0">
                <a:solidFill>
                  <a:srgbClr val="FF0000"/>
                </a:solidFill>
              </a:rPr>
              <a:t>ITAE</a:t>
            </a:r>
            <a:r>
              <a:rPr lang="en-US" sz="2600" dirty="0" smtClean="0"/>
              <a:t>): </a:t>
            </a:r>
            <a:r>
              <a:rPr lang="en-US" sz="2600" dirty="0"/>
              <a:t>penalizes late errors </a:t>
            </a:r>
            <a:r>
              <a:rPr lang="en-US" sz="2600" dirty="0" smtClean="0"/>
              <a:t>(gives best settling time)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Error Integral Criteria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388796"/>
            <a:ext cx="6248400" cy="239300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606389"/>
              </p:ext>
            </p:extLst>
          </p:nvPr>
        </p:nvGraphicFramePr>
        <p:xfrm>
          <a:off x="6324600" y="3938954"/>
          <a:ext cx="264272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8" name="Equation" r:id="rId4" imgW="1257120" imgH="1015920" progId="Equation.3">
                  <p:embed/>
                </p:oleObj>
              </mc:Choice>
              <mc:Fallback>
                <p:oleObj name="Equation" r:id="rId4" imgW="1257120" imgH="10159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38954"/>
                        <a:ext cx="2642723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4600" y="3962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Error = SP - PV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981200" y="4388796"/>
            <a:ext cx="914400" cy="97638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6251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34" y="504498"/>
            <a:ext cx="7772400" cy="739552"/>
          </a:xfrm>
          <a:solidFill>
            <a:schemeClr val="bg1"/>
          </a:solidFill>
        </p:spPr>
        <p:txBody>
          <a:bodyPr/>
          <a:lstStyle/>
          <a:p>
            <a:r>
              <a:rPr lang="en-US" sz="4000" b="1" dirty="0" smtClean="0"/>
              <a:t>PID Controller Tuning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245366" cy="504496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Tuning can be done by </a:t>
            </a:r>
            <a:r>
              <a:rPr lang="en-US" dirty="0" smtClean="0">
                <a:solidFill>
                  <a:srgbClr val="FF0000"/>
                </a:solidFill>
              </a:rPr>
              <a:t>trial and error</a:t>
            </a:r>
            <a:r>
              <a:rPr lang="en-US" dirty="0"/>
              <a:t>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 </a:t>
            </a:r>
            <a:r>
              <a:rPr lang="en-US" sz="2800" dirty="0" smtClean="0"/>
              <a:t>time-consuming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 </a:t>
            </a:r>
            <a:r>
              <a:rPr lang="en-US" sz="2800" dirty="0" smtClean="0"/>
              <a:t>costly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There are many systematic methods for PID tuning such as classical </a:t>
            </a:r>
            <a:r>
              <a:rPr lang="en-US" dirty="0"/>
              <a:t>Ziegler–Nichols (ZN) tuning </a:t>
            </a:r>
            <a:r>
              <a:rPr lang="en-US" dirty="0" smtClean="0"/>
              <a:t>rules.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We will study ZN’s two methods.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FD75-F370-46C5-8924-108325B13F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763000" cy="2667000"/>
          </a:xfrm>
        </p:spPr>
        <p:txBody>
          <a:bodyPr>
            <a:noAutofit/>
          </a:bodyPr>
          <a:lstStyle/>
          <a:p>
            <a:pPr marL="857250" lvl="1" indent="-457200">
              <a:buFont typeface="+mj-lt"/>
              <a:buAutoNum type="arabicParenR"/>
            </a:pPr>
            <a:r>
              <a:rPr lang="en-US" sz="2600" dirty="0" smtClean="0"/>
              <a:t>Start at steady state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2600" dirty="0" smtClean="0"/>
              <a:t>Turn the controller into Manual mode </a:t>
            </a:r>
            <a:r>
              <a:rPr lang="en-US" sz="2600" dirty="0"/>
              <a:t>(</a:t>
            </a:r>
            <a:r>
              <a:rPr lang="en-US" sz="2600" b="1" i="1" dirty="0"/>
              <a:t>open-loop</a:t>
            </a:r>
            <a:r>
              <a:rPr lang="en-US" sz="2600" dirty="0" smtClean="0"/>
              <a:t>)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2600" dirty="0" smtClean="0"/>
              <a:t>Apply a step input, </a:t>
            </a:r>
            <a:r>
              <a:rPr lang="en-US" sz="2600" i="1" dirty="0">
                <a:solidFill>
                  <a:srgbClr val="FF0000"/>
                </a:solidFill>
              </a:rPr>
              <a:t>of suitable </a:t>
            </a:r>
            <a:r>
              <a:rPr lang="en-US" sz="2600" i="1" dirty="0" smtClean="0">
                <a:solidFill>
                  <a:srgbClr val="FF0000"/>
                </a:solidFill>
              </a:rPr>
              <a:t>magnitude,</a:t>
            </a:r>
            <a:r>
              <a:rPr lang="en-US" sz="2600" dirty="0" smtClean="0"/>
              <a:t> </a:t>
            </a:r>
            <a:r>
              <a:rPr lang="en-US" sz="2600" dirty="0"/>
              <a:t>to </a:t>
            </a:r>
            <a:r>
              <a:rPr lang="en-US" sz="2600" dirty="0" smtClean="0"/>
              <a:t>the process.</a:t>
            </a:r>
            <a:endParaRPr lang="en-US" sz="2600" dirty="0"/>
          </a:p>
          <a:p>
            <a:pPr marL="857250" lvl="1" indent="-457200">
              <a:buFont typeface="+mj-lt"/>
              <a:buAutoNum type="arabicParenR"/>
            </a:pPr>
            <a:r>
              <a:rPr lang="en-US" sz="2600" dirty="0" smtClean="0"/>
              <a:t>Record the </a:t>
            </a:r>
            <a:r>
              <a:rPr lang="en-US" sz="2600" dirty="0"/>
              <a:t>step response </a:t>
            </a:r>
            <a:r>
              <a:rPr lang="en-US" sz="2600" dirty="0" smtClean="0"/>
              <a:t>(also called process reaction). It has to be </a:t>
            </a:r>
            <a:r>
              <a:rPr lang="en-US" sz="2600" i="1" dirty="0" smtClean="0">
                <a:solidFill>
                  <a:srgbClr val="FF0000"/>
                </a:solidFill>
              </a:rPr>
              <a:t>S</a:t>
            </a:r>
            <a:r>
              <a:rPr lang="en-US" sz="2600" dirty="0" smtClean="0">
                <a:solidFill>
                  <a:srgbClr val="FF0000"/>
                </a:solidFill>
              </a:rPr>
              <a:t>-shaped</a:t>
            </a:r>
            <a:r>
              <a:rPr lang="en-US" sz="2600" dirty="0"/>
              <a:t> </a:t>
            </a:r>
            <a:r>
              <a:rPr lang="en-US" sz="2600" dirty="0" smtClean="0"/>
              <a:t>in order for this </a:t>
            </a:r>
            <a:r>
              <a:rPr lang="en-US" sz="2600" dirty="0"/>
              <a:t>method </a:t>
            </a:r>
            <a:r>
              <a:rPr lang="en-US" sz="2600" dirty="0" smtClean="0"/>
              <a:t>to be applicable.</a:t>
            </a:r>
            <a:endParaRPr lang="en-US" sz="2600" dirty="0"/>
          </a:p>
          <a:p>
            <a:pPr marL="857250" lvl="1" indent="-457200">
              <a:buFont typeface="+mj-lt"/>
              <a:buAutoNum type="arabicParenR"/>
            </a:pPr>
            <a:r>
              <a:rPr lang="en-US" sz="2600" dirty="0" smtClean="0"/>
              <a:t>Fit a first-order plus dead time (</a:t>
            </a:r>
            <a:r>
              <a:rPr lang="en-US" sz="2600" dirty="0"/>
              <a:t>FOPDT</a:t>
            </a:r>
            <a:r>
              <a:rPr lang="en-US" sz="2600" dirty="0" smtClean="0"/>
              <a:t>) model to the curve.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endParaRPr lang="en-US" sz="2600" dirty="0"/>
          </a:p>
          <a:p>
            <a:pPr marL="857250" lvl="1" indent="-457200">
              <a:buFont typeface="+mj-lt"/>
              <a:buAutoNum type="arabicParenR"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FD75-F370-46C5-8924-108325B13F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7535" y="485336"/>
            <a:ext cx="8008533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ZN’s first method</a:t>
            </a:r>
            <a:endParaRPr lang="ar-EG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919354"/>
            <a:ext cx="2518818" cy="188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1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218868"/>
              </p:ext>
            </p:extLst>
          </p:nvPr>
        </p:nvGraphicFramePr>
        <p:xfrm>
          <a:off x="1019175" y="3505200"/>
          <a:ext cx="3095625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6" name="Equation" r:id="rId3" imgW="1815840" imgH="901440" progId="Equation.3">
                  <p:embed/>
                </p:oleObj>
              </mc:Choice>
              <mc:Fallback>
                <p:oleObj name="Equation" r:id="rId3" imgW="181584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505200"/>
                        <a:ext cx="3095625" cy="1530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85336"/>
            <a:ext cx="83058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+mj-lt"/>
                <a:ea typeface="+mj-ea"/>
                <a:cs typeface="+mj-cs"/>
              </a:rPr>
              <a:t>Two-points method</a:t>
            </a:r>
            <a:endParaRPr lang="ar-EG" sz="4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471204"/>
            <a:ext cx="4267200" cy="2948003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1349324"/>
            <a:ext cx="8305800" cy="8925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Tx/>
              <a:buChar char="•"/>
            </a:pPr>
            <a:r>
              <a:rPr kumimoji="1" lang="en-US" sz="2600" dirty="0" smtClean="0">
                <a:latin typeface="Arial"/>
                <a:cs typeface="Arial"/>
              </a:rPr>
              <a:t>The </a:t>
            </a:r>
            <a:r>
              <a:rPr kumimoji="1" lang="en-US" sz="2600" i="1" dirty="0" smtClean="0">
                <a:solidFill>
                  <a:srgbClr val="FF0000"/>
                </a:solidFill>
                <a:latin typeface="Arial"/>
                <a:cs typeface="Arial"/>
              </a:rPr>
              <a:t>Two-points</a:t>
            </a:r>
            <a:r>
              <a:rPr kumimoji="1" lang="en-US" sz="2600" dirty="0" smtClean="0">
                <a:latin typeface="Arial"/>
                <a:cs typeface="Arial"/>
              </a:rPr>
              <a:t> method is used to fit </a:t>
            </a:r>
            <a:r>
              <a:rPr kumimoji="1" lang="en-US" sz="2600" dirty="0">
                <a:latin typeface="Arial"/>
                <a:cs typeface="Arial"/>
              </a:rPr>
              <a:t>FOPDT model to process reaction </a:t>
            </a:r>
            <a:r>
              <a:rPr kumimoji="1" lang="en-US" sz="2600" dirty="0" smtClean="0">
                <a:latin typeface="Arial"/>
                <a:cs typeface="Arial"/>
              </a:rPr>
              <a:t>curve</a:t>
            </a:r>
            <a:endParaRPr kumimoji="1" lang="ar-EG" sz="26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229664"/>
            <a:ext cx="4253132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Times </a:t>
            </a:r>
            <a:r>
              <a:rPr lang="en-US" sz="2200" dirty="0"/>
              <a:t>t</a:t>
            </a:r>
            <a:r>
              <a:rPr lang="en-US" sz="2200" baseline="-25000" dirty="0"/>
              <a:t>28</a:t>
            </a:r>
            <a:r>
              <a:rPr lang="en-US" sz="2200" dirty="0"/>
              <a:t> and t</a:t>
            </a:r>
            <a:r>
              <a:rPr lang="en-US" sz="2200" baseline="-25000" dirty="0"/>
              <a:t>63</a:t>
            </a:r>
            <a:r>
              <a:rPr lang="en-US" sz="2200" dirty="0"/>
              <a:t> </a:t>
            </a:r>
            <a:r>
              <a:rPr lang="en-US" sz="2200" dirty="0" smtClean="0"/>
              <a:t>are measured </a:t>
            </a:r>
            <a:r>
              <a:rPr lang="en-US" sz="2200" dirty="0"/>
              <a:t>from the time </a:t>
            </a:r>
            <a:r>
              <a:rPr lang="en-US" sz="2200" dirty="0" smtClean="0"/>
              <a:t>step </a:t>
            </a:r>
            <a:r>
              <a:rPr lang="en-US" sz="2200" dirty="0"/>
              <a:t>input is </a:t>
            </a:r>
            <a:r>
              <a:rPr lang="en-US" sz="2200" dirty="0" smtClean="0"/>
              <a:t>applied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Remember </a:t>
            </a:r>
            <a:r>
              <a:rPr lang="en-US" sz="2200" i="1" dirty="0"/>
              <a:t>K</a:t>
            </a:r>
            <a:r>
              <a:rPr lang="en-US" sz="2200" dirty="0"/>
              <a:t> is </a:t>
            </a:r>
            <a:r>
              <a:rPr lang="en-US" sz="2200" dirty="0" smtClean="0"/>
              <a:t>dimensionless</a:t>
            </a:r>
            <a:endParaRPr lang="en-US" sz="2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685834"/>
              </p:ext>
            </p:extLst>
          </p:nvPr>
        </p:nvGraphicFramePr>
        <p:xfrm>
          <a:off x="3760788" y="2052638"/>
          <a:ext cx="184626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7" name="Equation" r:id="rId6" imgW="888840" imgH="419040" progId="Equation.3">
                  <p:embed/>
                </p:oleObj>
              </mc:Choice>
              <mc:Fallback>
                <p:oleObj name="Equation" r:id="rId6" imgW="888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2052638"/>
                        <a:ext cx="1846262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867272" y="2921496"/>
            <a:ext cx="8124328" cy="431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l-GR" sz="2400" dirty="0" smtClean="0">
                <a:latin typeface="Arial"/>
                <a:cs typeface="Arial"/>
              </a:rPr>
              <a:t>θ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 time delay,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time constant,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K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 dc gain. </a:t>
            </a:r>
          </a:p>
        </p:txBody>
      </p:sp>
    </p:spTree>
    <p:extLst>
      <p:ext uri="{BB962C8B-B14F-4D97-AF65-F5344CB8AC3E}">
        <p14:creationId xmlns:p14="http://schemas.microsoft.com/office/powerpoint/2010/main" val="176272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Process Identification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92" y="1357532"/>
            <a:ext cx="8178800" cy="4686300"/>
          </a:xfrm>
        </p:spPr>
        <p:txBody>
          <a:bodyPr/>
          <a:lstStyle/>
          <a:p>
            <a:r>
              <a:rPr lang="en-US" sz="2600" dirty="0" smtClean="0"/>
              <a:t>Bump test: 5% (Avoid </a:t>
            </a:r>
            <a:r>
              <a:rPr lang="en-US" sz="2600" dirty="0"/>
              <a:t>0-100% </a:t>
            </a:r>
            <a:r>
              <a:rPr lang="en-US" sz="2600" dirty="0" smtClean="0"/>
              <a:t>change)</a:t>
            </a:r>
            <a:endParaRPr lang="en-US" sz="2600" dirty="0"/>
          </a:p>
          <a:p>
            <a:r>
              <a:rPr lang="en-US" sz="2600" dirty="0" smtClean="0"/>
              <a:t>Stay around </a:t>
            </a:r>
            <a:r>
              <a:rPr lang="en-US" sz="2600" dirty="0"/>
              <a:t>the </a:t>
            </a:r>
            <a:r>
              <a:rPr lang="en-US" sz="2600" dirty="0" smtClean="0"/>
              <a:t>middle of normal range of operation to avoid nonlinearity of the valve. </a:t>
            </a:r>
          </a:p>
          <a:p>
            <a:r>
              <a:rPr lang="en-US" sz="2600" dirty="0" smtClean="0"/>
              <a:t>Apply more than one bump test as shown below.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If </a:t>
            </a:r>
            <a:r>
              <a:rPr lang="en-US" sz="2600" dirty="0"/>
              <a:t>the tests give different parameters:</a:t>
            </a:r>
          </a:p>
          <a:p>
            <a:pPr lvl="1"/>
            <a:r>
              <a:rPr lang="en-US" sz="2600" dirty="0"/>
              <a:t> Use a </a:t>
            </a:r>
            <a:r>
              <a:rPr lang="en-US" sz="2600" dirty="0">
                <a:solidFill>
                  <a:srgbClr val="FF0000"/>
                </a:solidFill>
              </a:rPr>
              <a:t>larger</a:t>
            </a:r>
            <a:r>
              <a:rPr lang="en-US" sz="2600" dirty="0"/>
              <a:t> value for process gain</a:t>
            </a:r>
          </a:p>
          <a:p>
            <a:pPr lvl="1"/>
            <a:r>
              <a:rPr lang="en-US" sz="2600" dirty="0"/>
              <a:t> Use a </a:t>
            </a:r>
            <a:r>
              <a:rPr lang="en-US" sz="2600" dirty="0">
                <a:solidFill>
                  <a:srgbClr val="FF0000"/>
                </a:solidFill>
              </a:rPr>
              <a:t>long</a:t>
            </a:r>
            <a:r>
              <a:rPr lang="en-US" sz="2600" dirty="0"/>
              <a:t> estimate for dead time</a:t>
            </a:r>
          </a:p>
          <a:p>
            <a:pPr lvl="1"/>
            <a:r>
              <a:rPr lang="en-US" sz="2600" dirty="0"/>
              <a:t> Use a </a:t>
            </a:r>
            <a:r>
              <a:rPr lang="en-US" sz="2600" dirty="0">
                <a:solidFill>
                  <a:srgbClr val="FF0000"/>
                </a:solidFill>
              </a:rPr>
              <a:t>short</a:t>
            </a:r>
            <a:r>
              <a:rPr lang="en-US" sz="2600" dirty="0"/>
              <a:t> estimate for time constant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 This gives conservative tuning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638800" y="4038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6477000" y="3444766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8140264" y="4038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302064" y="4648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477000" y="3429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8153400" y="4038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7317830" y="3460532"/>
            <a:ext cx="0" cy="11876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9034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Time-to-Lag Ratio (</a:t>
            </a:r>
            <a:r>
              <a:rPr lang="el-GR" dirty="0" smtClean="0">
                <a:latin typeface="Consolas" pitchFamily="49" charset="0"/>
                <a:cs typeface="Arial"/>
              </a:rPr>
              <a:t>θ</a:t>
            </a:r>
            <a:r>
              <a:rPr lang="en-US" dirty="0" smtClean="0">
                <a:latin typeface="Consolas" pitchFamily="49" charset="0"/>
                <a:cs typeface="Arial"/>
              </a:rPr>
              <a:t>/</a:t>
            </a:r>
            <a:r>
              <a:rPr lang="el-GR" dirty="0" smtClean="0">
                <a:latin typeface="Consolas" pitchFamily="49" charset="0"/>
                <a:cs typeface="Arial"/>
              </a:rPr>
              <a:t>τ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534400" cy="512116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Arial"/>
                <a:cs typeface="Arial"/>
              </a:rPr>
              <a:t>This ratio tells us how much is the </a:t>
            </a:r>
            <a:r>
              <a:rPr lang="en-US" sz="2600" dirty="0">
                <a:latin typeface="Arial"/>
                <a:cs typeface="Arial"/>
              </a:rPr>
              <a:t>process easy </a:t>
            </a:r>
            <a:r>
              <a:rPr lang="en-US" sz="2600" dirty="0" smtClean="0">
                <a:latin typeface="Arial"/>
                <a:cs typeface="Arial"/>
              </a:rPr>
              <a:t>to control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Arial"/>
                <a:cs typeface="Arial"/>
              </a:rPr>
              <a:t> </a:t>
            </a:r>
            <a:r>
              <a:rPr lang="el-GR" sz="2600" dirty="0" smtClean="0">
                <a:latin typeface="Consolas" pitchFamily="49" charset="0"/>
                <a:cs typeface="Arial"/>
              </a:rPr>
              <a:t>θ</a:t>
            </a:r>
            <a:r>
              <a:rPr lang="en-US" sz="2600" dirty="0" smtClean="0">
                <a:latin typeface="Consolas" pitchFamily="49" charset="0"/>
                <a:cs typeface="Arial"/>
              </a:rPr>
              <a:t>/</a:t>
            </a:r>
            <a:r>
              <a:rPr lang="el-GR" sz="2600" dirty="0" smtClean="0">
                <a:latin typeface="Consolas" pitchFamily="49" charset="0"/>
                <a:cs typeface="Arial"/>
              </a:rPr>
              <a:t>τ</a:t>
            </a:r>
            <a:r>
              <a:rPr lang="en-US" sz="2600" dirty="0" smtClean="0">
                <a:latin typeface="Arial"/>
                <a:cs typeface="Arial"/>
              </a:rPr>
              <a:t> &lt; 0.33 		</a:t>
            </a:r>
            <a:r>
              <a:rPr lang="en-US" sz="2600" dirty="0" smtClean="0">
                <a:solidFill>
                  <a:srgbClr val="00B050"/>
                </a:solidFill>
                <a:latin typeface="Arial"/>
                <a:cs typeface="Arial"/>
              </a:rPr>
              <a:t>easy to control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Arial"/>
                <a:cs typeface="Arial"/>
              </a:rPr>
              <a:t> 0.33 &lt; </a:t>
            </a:r>
            <a:r>
              <a:rPr lang="el-GR" sz="2600" dirty="0">
                <a:latin typeface="Consolas" pitchFamily="49" charset="0"/>
                <a:cs typeface="Arial"/>
              </a:rPr>
              <a:t>θ</a:t>
            </a:r>
            <a:r>
              <a:rPr lang="en-US" sz="2600" dirty="0">
                <a:latin typeface="Consolas" pitchFamily="49" charset="0"/>
                <a:cs typeface="Arial"/>
              </a:rPr>
              <a:t>/</a:t>
            </a:r>
            <a:r>
              <a:rPr lang="el-GR" sz="2600" dirty="0">
                <a:latin typeface="Consolas" pitchFamily="49" charset="0"/>
                <a:cs typeface="Arial"/>
              </a:rPr>
              <a:t>τ</a:t>
            </a:r>
            <a:r>
              <a:rPr lang="en-US" sz="2600" dirty="0" smtClean="0">
                <a:latin typeface="Arial"/>
                <a:cs typeface="Arial"/>
              </a:rPr>
              <a:t> &lt; 1.0	</a:t>
            </a:r>
            <a:r>
              <a:rPr lang="en-US" sz="2600" dirty="0" smtClean="0">
                <a:solidFill>
                  <a:srgbClr val="0070C0"/>
                </a:solidFill>
                <a:latin typeface="Arial"/>
                <a:cs typeface="Arial"/>
              </a:rPr>
              <a:t>controllable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Arial"/>
                <a:cs typeface="Arial"/>
              </a:rPr>
              <a:t> 1.0 &lt; </a:t>
            </a:r>
            <a:r>
              <a:rPr lang="el-GR" sz="2600" dirty="0">
                <a:latin typeface="Consolas" pitchFamily="49" charset="0"/>
                <a:cs typeface="Arial"/>
              </a:rPr>
              <a:t>θ</a:t>
            </a:r>
            <a:r>
              <a:rPr lang="en-US" sz="2600" dirty="0">
                <a:latin typeface="Consolas" pitchFamily="49" charset="0"/>
                <a:cs typeface="Arial"/>
              </a:rPr>
              <a:t>/</a:t>
            </a:r>
            <a:r>
              <a:rPr lang="el-GR" sz="2600" dirty="0">
                <a:latin typeface="Consolas" pitchFamily="49" charset="0"/>
                <a:cs typeface="Arial"/>
              </a:rPr>
              <a:t>τ</a:t>
            </a:r>
            <a:r>
              <a:rPr lang="el-GR" sz="2600" dirty="0">
                <a:latin typeface="Arial"/>
                <a:cs typeface="Arial"/>
              </a:rPr>
              <a:t> 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smtClean="0">
                <a:latin typeface="Arial"/>
                <a:cs typeface="Arial"/>
              </a:rPr>
              <a:t>		</a:t>
            </a:r>
            <a:r>
              <a:rPr lang="en-US" sz="2600" dirty="0" smtClean="0">
                <a:solidFill>
                  <a:srgbClr val="FF0000"/>
                </a:solidFill>
                <a:latin typeface="Arial"/>
                <a:cs typeface="Arial"/>
              </a:rPr>
              <a:t>a bit difficult to control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US" sz="2600" dirty="0" smtClean="0">
                <a:solidFill>
                  <a:srgbClr val="FF0000"/>
                </a:solidFill>
                <a:latin typeface="Arial"/>
                <a:cs typeface="Arial"/>
              </a:rPr>
              <a:t>			(most pronounced S shape)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>
                <a:latin typeface="Arial"/>
                <a:cs typeface="Arial"/>
              </a:rPr>
              <a:t>The controller gain is inversely proportional to </a:t>
            </a:r>
            <a:r>
              <a:rPr lang="el-GR" sz="2600" dirty="0" smtClean="0">
                <a:latin typeface="Consolas" pitchFamily="49" charset="0"/>
                <a:cs typeface="Arial"/>
              </a:rPr>
              <a:t>θ</a:t>
            </a:r>
            <a:r>
              <a:rPr lang="en-US" sz="2600" dirty="0" smtClean="0">
                <a:latin typeface="Consolas" pitchFamily="49" charset="0"/>
                <a:cs typeface="Arial"/>
              </a:rPr>
              <a:t>/</a:t>
            </a:r>
            <a:r>
              <a:rPr lang="el-GR" sz="2600" dirty="0" smtClean="0">
                <a:latin typeface="Consolas" pitchFamily="49" charset="0"/>
                <a:cs typeface="Arial"/>
              </a:rPr>
              <a:t>τ</a:t>
            </a:r>
            <a:r>
              <a:rPr lang="en-US" sz="2600" dirty="0">
                <a:latin typeface="Arial"/>
                <a:cs typeface="Arial"/>
              </a:rPr>
              <a:t>. </a:t>
            </a:r>
            <a:endParaRPr lang="en-US" sz="2600" dirty="0" smtClean="0">
              <a:latin typeface="Arial"/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smtClean="0">
                <a:latin typeface="Arial"/>
                <a:cs typeface="Arial"/>
              </a:rPr>
              <a:t>if </a:t>
            </a:r>
            <a:r>
              <a:rPr lang="el-GR" sz="2600" dirty="0">
                <a:latin typeface="Consolas" pitchFamily="49" charset="0"/>
                <a:cs typeface="Arial"/>
              </a:rPr>
              <a:t>θ</a:t>
            </a:r>
            <a:r>
              <a:rPr lang="en-US" sz="2600" dirty="0">
                <a:latin typeface="Consolas" pitchFamily="49" charset="0"/>
                <a:cs typeface="Arial"/>
              </a:rPr>
              <a:t>/</a:t>
            </a:r>
            <a:r>
              <a:rPr lang="el-GR" sz="2600" dirty="0">
                <a:latin typeface="Consolas" pitchFamily="49" charset="0"/>
                <a:cs typeface="Arial"/>
              </a:rPr>
              <a:t>τ </a:t>
            </a:r>
            <a:r>
              <a:rPr lang="en-US" sz="2600" dirty="0" smtClean="0">
                <a:latin typeface="Arial"/>
                <a:cs typeface="Arial"/>
              </a:rPr>
              <a:t>is </a:t>
            </a:r>
            <a:r>
              <a:rPr lang="en-US" sz="2600" dirty="0">
                <a:latin typeface="Arial"/>
                <a:cs typeface="Arial"/>
              </a:rPr>
              <a:t>large, the gain </a:t>
            </a:r>
            <a:r>
              <a:rPr lang="en-US" sz="2600" dirty="0" smtClean="0">
                <a:latin typeface="Arial"/>
                <a:cs typeface="Arial"/>
              </a:rPr>
              <a:t>should be low</a:t>
            </a:r>
            <a:r>
              <a:rPr lang="en-US" sz="2600" dirty="0">
                <a:latin typeface="Arial"/>
                <a:cs typeface="Arial"/>
              </a:rPr>
              <a:t>; i.e. the controller must be </a:t>
            </a:r>
            <a:r>
              <a:rPr lang="en-US" sz="2600" dirty="0" smtClean="0">
                <a:solidFill>
                  <a:srgbClr val="0070C0"/>
                </a:solidFill>
                <a:latin typeface="Arial"/>
                <a:cs typeface="Arial"/>
              </a:rPr>
              <a:t>cautious</a:t>
            </a:r>
            <a:endParaRPr lang="en-US" sz="2600" dirty="0"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3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19525</TotalTime>
  <Words>741</Words>
  <Application>Microsoft Office PowerPoint</Application>
  <PresentationFormat>On-screen Show (4:3)</PresentationFormat>
  <Paragraphs>133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StallingsCNwIT</vt:lpstr>
      <vt:lpstr>Equation</vt:lpstr>
      <vt:lpstr>PID Tuning</vt:lpstr>
      <vt:lpstr>Controller Tuning</vt:lpstr>
      <vt:lpstr>How to judge step response?</vt:lpstr>
      <vt:lpstr>Error Integral Criteria</vt:lpstr>
      <vt:lpstr>PID Controller Tuning</vt:lpstr>
      <vt:lpstr>PowerPoint Presentation</vt:lpstr>
      <vt:lpstr>PowerPoint Presentation</vt:lpstr>
      <vt:lpstr>Process Identification</vt:lpstr>
      <vt:lpstr>Dead Time-to-Lag Ratio (θ/τ)</vt:lpstr>
      <vt:lpstr>PowerPoint Presentation</vt:lpstr>
      <vt:lpstr>ZN’s Second Method</vt:lpstr>
      <vt:lpstr>Procedure</vt:lpstr>
      <vt:lpstr>ZN’s 2nd Tuning rules </vt:lpstr>
      <vt:lpstr>Simulation Example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1683</cp:revision>
  <cp:lastPrinted>1601-01-01T00:00:00Z</cp:lastPrinted>
  <dcterms:created xsi:type="dcterms:W3CDTF">2001-08-26T16:57:20Z</dcterms:created>
  <dcterms:modified xsi:type="dcterms:W3CDTF">2021-05-16T03:21:16Z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