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17"/>
  </p:notesMasterIdLst>
  <p:handoutMasterIdLst>
    <p:handoutMasterId r:id="rId18"/>
  </p:handoutMasterIdLst>
  <p:sldIdLst>
    <p:sldId id="256" r:id="rId2"/>
    <p:sldId id="865" r:id="rId3"/>
    <p:sldId id="866" r:id="rId4"/>
    <p:sldId id="856" r:id="rId5"/>
    <p:sldId id="869" r:id="rId6"/>
    <p:sldId id="870" r:id="rId7"/>
    <p:sldId id="877" r:id="rId8"/>
    <p:sldId id="873" r:id="rId9"/>
    <p:sldId id="875" r:id="rId10"/>
    <p:sldId id="871" r:id="rId11"/>
    <p:sldId id="806" r:id="rId12"/>
    <p:sldId id="807" r:id="rId13"/>
    <p:sldId id="808" r:id="rId14"/>
    <p:sldId id="809" r:id="rId15"/>
    <p:sldId id="842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CCECFF"/>
    <a:srgbClr val="66FFFF"/>
    <a:srgbClr val="3399FF"/>
    <a:srgbClr val="FFFF66"/>
    <a:srgbClr val="FFCC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8510" autoAdjust="0"/>
    <p:restoredTop sz="92007" autoAdjust="0"/>
  </p:normalViewPr>
  <p:slideViewPr>
    <p:cSldViewPr>
      <p:cViewPr>
        <p:scale>
          <a:sx n="68" d="100"/>
          <a:sy n="68" d="100"/>
        </p:scale>
        <p:origin x="-1944" y="-2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72"/>
    </p:cViewPr>
  </p:sorterViewPr>
  <p:notesViewPr>
    <p:cSldViewPr>
      <p:cViewPr varScale="1">
        <p:scale>
          <a:sx n="63" d="100"/>
          <a:sy n="63" d="100"/>
        </p:scale>
        <p:origin x="-1674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Interior Routing Protocols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Chapter 15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C6142042-51DA-494A-92F2-76C094E150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690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886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Interior Routing Protocols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Chapter 15</a:t>
            </a:r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268CAB57-B129-43FB-BF65-407333A813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868876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fld id="{91E70B30-62FD-45A1-B44E-EEFE8D6EBAB7}" type="slidenum">
              <a:rPr lang="zh-CN" altLang="en-US" sz="1200" smtClean="0"/>
              <a:pPr eaLnBrk="1" hangingPunct="1">
                <a:defRPr/>
              </a:pPr>
              <a:t>1</a:t>
            </a:fld>
            <a:endParaRPr lang="en-US" altLang="zh-CN" sz="1200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055"/>
          <p:cNvSpPr>
            <a:spLocks noChangeShapeType="1"/>
          </p:cNvSpPr>
          <p:nvPr/>
        </p:nvSpPr>
        <p:spPr bwMode="auto">
          <a:xfrm>
            <a:off x="457200" y="2514600"/>
            <a:ext cx="8153400" cy="0"/>
          </a:xfrm>
          <a:prstGeom prst="line">
            <a:avLst/>
          </a:prstGeom>
          <a:noFill/>
          <a:ln w="762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/>
          <a:lstStyle/>
          <a:p>
            <a:endParaRPr lang="en-CA"/>
          </a:p>
        </p:txBody>
      </p:sp>
      <p:sp>
        <p:nvSpPr>
          <p:cNvPr id="443394" name="Rectangle 2050"/>
          <p:cNvSpPr>
            <a:spLocks noGrp="1" noChangeArrowheads="1"/>
          </p:cNvSpPr>
          <p:nvPr>
            <p:ph type="ctrTitle"/>
          </p:nvPr>
        </p:nvSpPr>
        <p:spPr>
          <a:xfrm>
            <a:off x="914400" y="533400"/>
            <a:ext cx="7721600" cy="1905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443395" name="Rectangle 2051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028950"/>
            <a:ext cx="6400800" cy="1771650"/>
          </a:xfrm>
        </p:spPr>
        <p:txBody>
          <a:bodyPr/>
          <a:lstStyle>
            <a:lvl1pPr marL="0" indent="0">
              <a:buFontTx/>
              <a:buNone/>
              <a:defRPr>
                <a:latin typeface="Arial Black" pitchFamily="34" charset="0"/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5" name="Rectangle 2052"/>
          <p:cNvSpPr>
            <a:spLocks noGrp="1" noChangeArrowheads="1"/>
          </p:cNvSpPr>
          <p:nvPr>
            <p:ph type="dt" sz="half" idx="10"/>
          </p:nvPr>
        </p:nvSpPr>
        <p:spPr>
          <a:xfrm>
            <a:off x="711200" y="6229350"/>
            <a:ext cx="19304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205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49600" y="6229350"/>
            <a:ext cx="2844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7" name="Rectangle 205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604000" y="6229350"/>
            <a:ext cx="1828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fld id="{75BA159A-BE53-49BF-8BEC-22626492F41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469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192A07-FFCD-4CF6-ADD8-9B1D0AF3968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4666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152400"/>
            <a:ext cx="2057400" cy="5905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152400"/>
            <a:ext cx="6019800" cy="5905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F637C8-7245-40DF-977F-64CA2489266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8674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DF10A6-67E1-44C2-9CB2-CFAD920AD4F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3703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20207A-2E2B-4F23-A95E-388ECF10689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6938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13200" cy="4686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2800" y="1371600"/>
            <a:ext cx="4013200" cy="4686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EF32D-70EE-4A4D-8321-647A52688F6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9757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42575C-4DA8-4259-85DA-26AB86EE2D5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3505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19E423-D198-4881-9829-B1D14AA7E62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7805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5C9AF2-9308-4DA3-A7D1-072FA345A7B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2110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3D9058-984D-407D-89E8-B047F24DFB9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9775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5FB7D6-4D46-4FCC-911E-2867D639853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4734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152400"/>
            <a:ext cx="8204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tr-T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178800" cy="468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tr-TR" smtClean="0"/>
              <a:t>Click to edit Master text styles</a:t>
            </a:r>
          </a:p>
          <a:p>
            <a:pPr lvl="1"/>
            <a:r>
              <a:rPr lang="en-GB" altLang="tr-TR" smtClean="0"/>
              <a:t>Second level</a:t>
            </a:r>
          </a:p>
          <a:p>
            <a:pPr lvl="2"/>
            <a:r>
              <a:rPr lang="en-GB" altLang="tr-TR" smtClean="0"/>
              <a:t>Third level</a:t>
            </a:r>
          </a:p>
          <a:p>
            <a:pPr lvl="3"/>
            <a:r>
              <a:rPr lang="en-GB" altLang="tr-TR" smtClean="0"/>
              <a:t>Fourth level</a:t>
            </a:r>
          </a:p>
          <a:p>
            <a:pPr lvl="4"/>
            <a:r>
              <a:rPr lang="en-GB" altLang="tr-TR" smtClean="0"/>
              <a:t>Fifth level</a:t>
            </a:r>
          </a:p>
        </p:txBody>
      </p:sp>
      <p:sp>
        <p:nvSpPr>
          <p:cNvPr id="4423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318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423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2935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4423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10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7A86D16-3546-49CC-AB32-6149CEA483B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457200" y="1295400"/>
            <a:ext cx="8153400" cy="0"/>
          </a:xfrm>
          <a:prstGeom prst="line">
            <a:avLst/>
          </a:prstGeom>
          <a:noFill/>
          <a:ln w="762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3" r:id="rId1"/>
    <p:sldLayoutId id="2147485513" r:id="rId2"/>
    <p:sldLayoutId id="2147485514" r:id="rId3"/>
    <p:sldLayoutId id="2147485515" r:id="rId4"/>
    <p:sldLayoutId id="2147485516" r:id="rId5"/>
    <p:sldLayoutId id="2147485517" r:id="rId6"/>
    <p:sldLayoutId id="2147485518" r:id="rId7"/>
    <p:sldLayoutId id="2147485519" r:id="rId8"/>
    <p:sldLayoutId id="2147485520" r:id="rId9"/>
    <p:sldLayoutId id="2147485521" r:id="rId10"/>
    <p:sldLayoutId id="2147485522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—"/>
        <a:defRPr kumimoji="1"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4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7.gif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533400"/>
            <a:ext cx="7721600" cy="1905000"/>
          </a:xfrm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chemeClr val="tx1"/>
                </a:solidFill>
              </a:rPr>
              <a:t>PID Tuning</a:t>
            </a:r>
            <a:endParaRPr lang="en-US" altLang="zh-CN" sz="4400" dirty="0" smtClean="0">
              <a:ea typeface="SimSun" pitchFamily="2" charset="-122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028950"/>
            <a:ext cx="7848600" cy="1771650"/>
          </a:xfrm>
        </p:spPr>
        <p:txBody>
          <a:bodyPr/>
          <a:lstStyle/>
          <a:p>
            <a:pPr eaLnBrk="1" hangingPunct="1"/>
            <a:r>
              <a:rPr lang="en-US" altLang="zh-CN" sz="2400" dirty="0" smtClean="0">
                <a:ea typeface="SimSun" pitchFamily="2" charset="-122"/>
              </a:rPr>
              <a:t>CSE 425 Industrial Process Control</a:t>
            </a:r>
          </a:p>
          <a:p>
            <a:pPr eaLnBrk="1" hangingPunct="1"/>
            <a:r>
              <a:rPr lang="en-US" altLang="zh-CN" sz="2400" smtClean="0">
                <a:ea typeface="SimSun" pitchFamily="2" charset="-122"/>
              </a:rPr>
              <a:t>Lecture 7</a:t>
            </a:r>
            <a:endParaRPr lang="en-US" altLang="zh-CN" sz="2400" dirty="0" smtClean="0">
              <a:ea typeface="SimSun" pitchFamily="2" charset="-122"/>
            </a:endParaRPr>
          </a:p>
        </p:txBody>
      </p:sp>
      <p:sp>
        <p:nvSpPr>
          <p:cNvPr id="3077" name="Slide Number Placeholder 1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fld id="{916C9115-F9C4-406E-8F31-A9638A9C8A3D}" type="slidenum">
              <a:rPr lang="en-GB" sz="1400" smtClean="0">
                <a:solidFill>
                  <a:srgbClr val="5E574E"/>
                </a:solidFill>
                <a:latin typeface="Arial" charset="0"/>
              </a:rPr>
              <a:pPr>
                <a:defRPr/>
              </a:pPr>
              <a:t>1</a:t>
            </a:fld>
            <a:endParaRPr lang="en-GB" sz="1400" smtClean="0">
              <a:solidFill>
                <a:srgbClr val="5E574E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072" y="1357532"/>
            <a:ext cx="8271381" cy="45720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Using the </a:t>
            </a:r>
            <a:r>
              <a:rPr lang="en-US" sz="2400" dirty="0"/>
              <a:t>following table, find the P, PI, or PID controller parameters corresponding to the FOPDT model obtained.</a:t>
            </a:r>
          </a:p>
          <a:p>
            <a:r>
              <a:rPr lang="en-US" sz="2400" dirty="0" smtClean="0"/>
              <a:t>Note how adding D allow increasing controller gains to obtain faster response.</a:t>
            </a:r>
            <a:endParaRPr lang="ar-EG" sz="2400" dirty="0"/>
          </a:p>
          <a:p>
            <a:pPr algn="l" rtl="0">
              <a:spcBef>
                <a:spcPts val="2400"/>
              </a:spcBef>
            </a:pPr>
            <a:endParaRPr lang="en-US" sz="2400" dirty="0" smtClean="0"/>
          </a:p>
          <a:p>
            <a:pPr algn="l" rtl="0">
              <a:spcBef>
                <a:spcPts val="2400"/>
              </a:spcBef>
            </a:pPr>
            <a:endParaRPr lang="en-US" sz="2400" dirty="0"/>
          </a:p>
          <a:p>
            <a:pPr algn="l" rtl="0">
              <a:spcBef>
                <a:spcPts val="2400"/>
              </a:spcBef>
            </a:pPr>
            <a:endParaRPr lang="en-US" sz="2400" dirty="0" smtClean="0"/>
          </a:p>
          <a:p>
            <a:pPr algn="l" rtl="0">
              <a:spcBef>
                <a:spcPts val="2400"/>
              </a:spcBef>
            </a:pPr>
            <a:endParaRPr lang="en-US" sz="2400" dirty="0"/>
          </a:p>
          <a:p>
            <a:pPr algn="l" rtl="0">
              <a:spcBef>
                <a:spcPts val="2400"/>
              </a:spcBef>
            </a:pPr>
            <a:endParaRPr lang="en-US" sz="24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422781" y="542846"/>
            <a:ext cx="8153400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atin typeface="+mj-lt"/>
                <a:ea typeface="+mj-ea"/>
                <a:cs typeface="+mj-cs"/>
              </a:rPr>
              <a:t>ZN Tuning </a:t>
            </a:r>
            <a:r>
              <a:rPr lang="en-US" sz="4000" b="1" dirty="0">
                <a:latin typeface="+mj-lt"/>
                <a:ea typeface="+mj-ea"/>
                <a:cs typeface="+mj-cs"/>
              </a:rPr>
              <a:t>rules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10</a:t>
            </a:fld>
            <a:endParaRPr lang="ar-EG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3124200"/>
            <a:ext cx="4929901" cy="335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0962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762000"/>
          </a:xfrm>
          <a:noFill/>
        </p:spPr>
        <p:txBody>
          <a:bodyPr/>
          <a:lstStyle/>
          <a:p>
            <a:r>
              <a:rPr lang="en-US" b="1" dirty="0" smtClean="0"/>
              <a:t>ZN’s Second </a:t>
            </a:r>
            <a:r>
              <a:rPr lang="en-US" b="1" dirty="0"/>
              <a:t>M</a:t>
            </a:r>
            <a:r>
              <a:rPr lang="en-US" b="1" dirty="0" smtClean="0"/>
              <a:t>ethod</a:t>
            </a:r>
            <a:endParaRPr lang="ar-EG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2864" y="1357532"/>
            <a:ext cx="8229600" cy="4114800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600" dirty="0" smtClean="0"/>
              <a:t>If the process reaction curve is not s-shaped or the process </a:t>
            </a:r>
            <a:r>
              <a:rPr lang="en-US" sz="2600" dirty="0"/>
              <a:t>is open loop unstable</a:t>
            </a:r>
            <a:r>
              <a:rPr lang="en-US" sz="2600" dirty="0" smtClean="0"/>
              <a:t>, the first method is not applicable. 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600" dirty="0" smtClean="0"/>
              <a:t>This method is called the </a:t>
            </a:r>
            <a:r>
              <a:rPr lang="en-US" sz="2600" dirty="0" smtClean="0">
                <a:solidFill>
                  <a:srgbClr val="FF0000"/>
                </a:solidFill>
              </a:rPr>
              <a:t>Ultimate-Cycle </a:t>
            </a:r>
            <a:r>
              <a:rPr lang="en-US" sz="2600" dirty="0" smtClean="0"/>
              <a:t>method</a:t>
            </a:r>
            <a:r>
              <a:rPr lang="en-US" sz="2600" b="1" dirty="0" smtClean="0"/>
              <a:t>.</a:t>
            </a:r>
            <a:endParaRPr lang="en-US" sz="2600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600" dirty="0" smtClean="0"/>
              <a:t>In contrast to the first method, the ultimate cycle method is used in </a:t>
            </a:r>
            <a:r>
              <a:rPr lang="en-US" sz="2600" dirty="0" smtClean="0">
                <a:solidFill>
                  <a:srgbClr val="FF0000"/>
                </a:solidFill>
              </a:rPr>
              <a:t>closed-loop</a:t>
            </a:r>
            <a:r>
              <a:rPr lang="en-US" sz="2600" dirty="0" smtClean="0"/>
              <a:t>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ar-EG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1DFD75-F370-46C5-8924-108325B13F65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025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001000" cy="609600"/>
          </a:xfrm>
          <a:noFill/>
        </p:spPr>
        <p:txBody>
          <a:bodyPr/>
          <a:lstStyle/>
          <a:p>
            <a:r>
              <a:rPr lang="en-US" sz="4000" b="1" dirty="0" smtClean="0"/>
              <a:t>Procedure</a:t>
            </a:r>
            <a:endParaRPr lang="ar-EG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604" y="1307205"/>
            <a:ext cx="8628996" cy="3276600"/>
          </a:xfrm>
        </p:spPr>
        <p:txBody>
          <a:bodyPr/>
          <a:lstStyle/>
          <a:p>
            <a:pPr marL="457200" indent="-457200"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US" sz="2300" dirty="0" smtClean="0"/>
              <a:t>Put the process under closed-loop </a:t>
            </a:r>
            <a:r>
              <a:rPr lang="en-US" sz="2300" dirty="0"/>
              <a:t>proportional </a:t>
            </a:r>
            <a:r>
              <a:rPr lang="en-US" sz="2300" dirty="0" smtClean="0"/>
              <a:t>control.  </a:t>
            </a:r>
            <a:endParaRPr lang="en-US" sz="2300" dirty="0"/>
          </a:p>
          <a:p>
            <a:pPr marL="457200" indent="-457200"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US" sz="2300" dirty="0" smtClean="0"/>
              <a:t>Create </a:t>
            </a:r>
            <a:r>
              <a:rPr lang="en-US" sz="2300" dirty="0"/>
              <a:t>a small disturbance in the loop by changing the set point. </a:t>
            </a:r>
          </a:p>
          <a:p>
            <a:pPr marL="457200" indent="-457200"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US" sz="2300" dirty="0" smtClean="0"/>
              <a:t>Adjust </a:t>
            </a:r>
            <a:r>
              <a:rPr lang="en-US" sz="2300" dirty="0"/>
              <a:t>the </a:t>
            </a:r>
            <a:r>
              <a:rPr lang="en-US" sz="2300" dirty="0" smtClean="0"/>
              <a:t>proportional gain, </a:t>
            </a:r>
            <a:r>
              <a:rPr lang="en-US" sz="2300" dirty="0"/>
              <a:t>increasing and/or decreasing, </a:t>
            </a:r>
            <a:r>
              <a:rPr lang="en-US" sz="2300" dirty="0" smtClean="0"/>
              <a:t>until the response shows oscillations with constant amplitude (a sustained oscillation called </a:t>
            </a:r>
            <a:r>
              <a:rPr lang="en-US" sz="2300" i="1" dirty="0" smtClean="0">
                <a:solidFill>
                  <a:srgbClr val="0070C0"/>
                </a:solidFill>
              </a:rPr>
              <a:t>hunting</a:t>
            </a:r>
            <a:r>
              <a:rPr lang="en-US" sz="2300" dirty="0" smtClean="0"/>
              <a:t>). </a:t>
            </a:r>
          </a:p>
          <a:p>
            <a:pPr marL="457200" indent="-457200"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US" sz="2300" dirty="0" smtClean="0"/>
              <a:t>Record </a:t>
            </a:r>
            <a:r>
              <a:rPr lang="en-US" sz="2300" dirty="0"/>
              <a:t>the gain value (</a:t>
            </a:r>
            <a:r>
              <a:rPr lang="en-US" sz="2300" i="1" dirty="0" smtClean="0"/>
              <a:t>K</a:t>
            </a:r>
            <a:r>
              <a:rPr lang="en-US" sz="2300" i="1" baseline="-25000" dirty="0" smtClean="0"/>
              <a:t>u</a:t>
            </a:r>
            <a:r>
              <a:rPr lang="en-US" sz="2300" dirty="0" smtClean="0"/>
              <a:t>) </a:t>
            </a:r>
            <a:r>
              <a:rPr lang="en-US" sz="2300" dirty="0"/>
              <a:t>and period of oscillation </a:t>
            </a:r>
            <a:r>
              <a:rPr lang="en-US" sz="2300" dirty="0" smtClean="0"/>
              <a:t>(</a:t>
            </a:r>
            <a:r>
              <a:rPr lang="en-US" sz="2300" i="1" dirty="0" err="1" smtClean="0"/>
              <a:t>T</a:t>
            </a:r>
            <a:r>
              <a:rPr lang="en-US" sz="2300" i="1" baseline="-25000" dirty="0" err="1" smtClean="0"/>
              <a:t>u</a:t>
            </a:r>
            <a:r>
              <a:rPr lang="en-US" sz="2300" dirty="0"/>
              <a:t>). </a:t>
            </a:r>
            <a:endParaRPr lang="en-US" sz="2300" dirty="0" smtClean="0"/>
          </a:p>
          <a:p>
            <a:pPr>
              <a:spcBef>
                <a:spcPts val="300"/>
              </a:spcBef>
              <a:spcAft>
                <a:spcPts val="300"/>
              </a:spcAft>
            </a:pPr>
            <a:endParaRPr lang="ar-EG" sz="2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1DFD75-F370-46C5-8924-108325B13F65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4136156"/>
            <a:ext cx="5257800" cy="2645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756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370" y="562302"/>
            <a:ext cx="7772400" cy="762000"/>
          </a:xfrm>
          <a:noFill/>
        </p:spPr>
        <p:txBody>
          <a:bodyPr/>
          <a:lstStyle/>
          <a:p>
            <a:r>
              <a:rPr lang="en-US" sz="3600" dirty="0" smtClean="0"/>
              <a:t>ZN’s 2</a:t>
            </a:r>
            <a:r>
              <a:rPr lang="en-US" sz="3600" baseline="30000" dirty="0" smtClean="0"/>
              <a:t>nd</a:t>
            </a:r>
            <a:r>
              <a:rPr lang="en-US" sz="3600" dirty="0" smtClean="0"/>
              <a:t> Tuning rules </a:t>
            </a:r>
            <a:endParaRPr lang="ar-EG" sz="3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1DFD75-F370-46C5-8924-108325B13F65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9256119"/>
              </p:ext>
            </p:extLst>
          </p:nvPr>
        </p:nvGraphicFramePr>
        <p:xfrm>
          <a:off x="2095500" y="2895600"/>
          <a:ext cx="49530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1066800"/>
                <a:gridCol w="1143000"/>
                <a:gridCol w="1143000"/>
              </a:tblGrid>
              <a:tr h="480033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Controller 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1" dirty="0" err="1" smtClean="0">
                          <a:solidFill>
                            <a:schemeClr val="tx1"/>
                          </a:solidFill>
                        </a:rPr>
                        <a:t>K</a:t>
                      </a:r>
                      <a:r>
                        <a:rPr lang="en-US" sz="2200" b="1" i="1" baseline="-25000" dirty="0" err="1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en-US" sz="2200" b="1" i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1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r>
                        <a:rPr lang="en-US" sz="2200" b="1" i="1" baseline="-25000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US" sz="2200" b="1" i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1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r>
                        <a:rPr lang="en-US" sz="2200" b="1" i="1" baseline="-2500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en-US" sz="2200" b="1" i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20029">
                <a:tc>
                  <a:txBody>
                    <a:bodyPr/>
                    <a:lstStyle/>
                    <a:p>
                      <a:pPr algn="l"/>
                      <a:r>
                        <a:rPr lang="en-US" sz="1900" b="1" dirty="0" smtClean="0"/>
                        <a:t>P</a:t>
                      </a:r>
                      <a:endParaRPr lang="en-US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0" i="0" dirty="0" smtClean="0"/>
                        <a:t>0.5</a:t>
                      </a:r>
                      <a:r>
                        <a:rPr lang="en-US" sz="1900" b="0" i="1" dirty="0" smtClean="0"/>
                        <a:t>K</a:t>
                      </a:r>
                      <a:r>
                        <a:rPr lang="en-US" sz="1900" b="0" i="1" baseline="-25000" dirty="0" smtClean="0"/>
                        <a:t>u</a:t>
                      </a:r>
                      <a:endParaRPr lang="en-US" sz="1900" b="0" i="1" baseline="-25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0" dirty="0" smtClean="0"/>
                        <a:t>∞</a:t>
                      </a:r>
                      <a:endParaRPr lang="en-US" sz="1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0" dirty="0" smtClean="0"/>
                        <a:t>0</a:t>
                      </a:r>
                      <a:endParaRPr lang="en-US" sz="1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0029">
                <a:tc>
                  <a:txBody>
                    <a:bodyPr/>
                    <a:lstStyle/>
                    <a:p>
                      <a:pPr algn="l"/>
                      <a:r>
                        <a:rPr lang="en-US" sz="1900" b="1" dirty="0" smtClean="0"/>
                        <a:t>PI</a:t>
                      </a:r>
                      <a:endParaRPr lang="en-US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b="0" i="0" dirty="0" smtClean="0"/>
                        <a:t>0.455</a:t>
                      </a:r>
                      <a:r>
                        <a:rPr lang="en-US" sz="1900" b="0" i="1" dirty="0" smtClean="0"/>
                        <a:t>K</a:t>
                      </a:r>
                      <a:r>
                        <a:rPr lang="en-US" sz="1900" b="0" i="1" baseline="-25000" dirty="0" smtClean="0"/>
                        <a:t>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0" dirty="0" smtClean="0"/>
                        <a:t>0.833</a:t>
                      </a:r>
                      <a:r>
                        <a:rPr lang="en-US" sz="1900" b="0" i="1" dirty="0" smtClean="0"/>
                        <a:t>T</a:t>
                      </a:r>
                      <a:r>
                        <a:rPr lang="en-US" sz="1900" b="0" i="1" baseline="-25000" dirty="0" smtClean="0"/>
                        <a:t>u</a:t>
                      </a:r>
                      <a:endParaRPr lang="en-US" sz="1900" b="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0" dirty="0" smtClean="0"/>
                        <a:t>0</a:t>
                      </a:r>
                      <a:endParaRPr lang="en-US" sz="1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2509">
                <a:tc>
                  <a:txBody>
                    <a:bodyPr/>
                    <a:lstStyle/>
                    <a:p>
                      <a:pPr algn="l"/>
                      <a:r>
                        <a:rPr lang="en-US" sz="1900" b="1" dirty="0" smtClean="0"/>
                        <a:t>PID</a:t>
                      </a:r>
                      <a:endParaRPr lang="en-US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b="0" i="0" dirty="0" smtClean="0"/>
                        <a:t>0.6</a:t>
                      </a:r>
                      <a:r>
                        <a:rPr lang="en-US" sz="1900" b="0" i="1" dirty="0" smtClean="0"/>
                        <a:t>K</a:t>
                      </a:r>
                      <a:r>
                        <a:rPr lang="en-US" sz="1900" b="0" i="1" baseline="-25000" dirty="0" smtClean="0"/>
                        <a:t>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0" dirty="0" smtClean="0"/>
                        <a:t>0.5</a:t>
                      </a:r>
                      <a:r>
                        <a:rPr lang="en-US" sz="1900" b="0" i="1" dirty="0" smtClean="0"/>
                        <a:t>T</a:t>
                      </a:r>
                      <a:r>
                        <a:rPr lang="en-US" sz="1900" b="0" i="1" baseline="-25000" dirty="0" smtClean="0"/>
                        <a:t>u</a:t>
                      </a:r>
                      <a:endParaRPr lang="en-US" sz="1900" b="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0" dirty="0" smtClean="0"/>
                        <a:t>0.125</a:t>
                      </a:r>
                      <a:r>
                        <a:rPr lang="en-US" sz="1900" b="0" i="1" dirty="0" smtClean="0"/>
                        <a:t>T</a:t>
                      </a:r>
                      <a:r>
                        <a:rPr lang="en-US" sz="1900" b="0" i="1" baseline="-25000" dirty="0" smtClean="0"/>
                        <a:t>u</a:t>
                      </a:r>
                      <a:endParaRPr lang="en-US" sz="1900" b="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457200" y="1413301"/>
            <a:ext cx="8229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spcBef>
                <a:spcPts val="300"/>
              </a:spcBef>
              <a:spcAft>
                <a:spcPts val="300"/>
              </a:spcAft>
              <a:buClr>
                <a:srgbClr val="FF9900"/>
              </a:buClr>
            </a:pPr>
            <a:r>
              <a:rPr kumimoji="1" lang="en-US" sz="2300" dirty="0">
                <a:latin typeface="+mn-lt"/>
                <a:cs typeface="+mn-cs"/>
              </a:rPr>
              <a:t>Use the following table to find controller parameters.</a:t>
            </a:r>
          </a:p>
        </p:txBody>
      </p:sp>
    </p:spTree>
    <p:extLst>
      <p:ext uri="{BB962C8B-B14F-4D97-AF65-F5344CB8AC3E}">
        <p14:creationId xmlns:p14="http://schemas.microsoft.com/office/powerpoint/2010/main" val="3874124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7772400" cy="819955"/>
          </a:xfrm>
          <a:noFill/>
        </p:spPr>
        <p:txBody>
          <a:bodyPr/>
          <a:lstStyle/>
          <a:p>
            <a:pPr algn="l"/>
            <a:r>
              <a:rPr lang="en-US" b="1" dirty="0" smtClean="0"/>
              <a:t>Simulation Example</a:t>
            </a:r>
            <a:endParaRPr lang="ar-EG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5334000" cy="2133600"/>
          </a:xfrm>
        </p:spPr>
        <p:txBody>
          <a:bodyPr/>
          <a:lstStyle/>
          <a:p>
            <a:r>
              <a:rPr lang="en-US" sz="2000" dirty="0" smtClean="0"/>
              <a:t>Consider the following process</a:t>
            </a:r>
          </a:p>
          <a:p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As the process has an integrator, we use ZN’s 2</a:t>
            </a:r>
            <a:r>
              <a:rPr lang="en-US" sz="2000" baseline="30000" dirty="0" smtClean="0"/>
              <a:t>nd</a:t>
            </a:r>
            <a:r>
              <a:rPr lang="en-US" sz="2000" dirty="0" smtClean="0"/>
              <a:t> method. This yields 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K</a:t>
            </a:r>
            <a:r>
              <a:rPr lang="en-US" sz="2000" baseline="-25000" dirty="0" smtClean="0">
                <a:latin typeface="Consolas" pitchFamily="49" charset="0"/>
                <a:cs typeface="Consolas" pitchFamily="49" charset="0"/>
              </a:rPr>
              <a:t>u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=1 and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P</a:t>
            </a:r>
            <a:r>
              <a:rPr lang="en-US" sz="2000" baseline="-25000" dirty="0" err="1" smtClean="0">
                <a:latin typeface="Consolas" pitchFamily="49" charset="0"/>
                <a:cs typeface="Consolas" pitchFamily="49" charset="0"/>
              </a:rPr>
              <a:t>u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=12.54.</a:t>
            </a:r>
            <a:r>
              <a:rPr lang="en-US" sz="2000" dirty="0" smtClean="0"/>
              <a:t> </a:t>
            </a:r>
          </a:p>
          <a:p>
            <a:r>
              <a:rPr lang="en-US" sz="2000" dirty="0" smtClean="0"/>
              <a:t>Closed-loop </a:t>
            </a:r>
            <a:r>
              <a:rPr lang="en-US" sz="2000" dirty="0"/>
              <a:t>step set-point response using ZN-tuned PID </a:t>
            </a:r>
            <a:r>
              <a:rPr lang="en-US" sz="2000" dirty="0" smtClean="0"/>
              <a:t>controller is shown below.</a:t>
            </a:r>
            <a:endParaRPr lang="en-US" sz="2000" dirty="0"/>
          </a:p>
          <a:p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1DFD75-F370-46C5-8924-108325B13F65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9129" y="4125698"/>
            <a:ext cx="3332871" cy="26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5534464" y="1752600"/>
            <a:ext cx="3581400" cy="4572000"/>
          </a:xfrm>
          <a:prstGeom prst="rect">
            <a:avLst/>
          </a:prstGeom>
          <a:noFill/>
          <a:ln w="38100">
            <a:solidFill>
              <a:schemeClr val="accent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sz="17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% MATLAB code </a:t>
            </a:r>
          </a:p>
          <a:p>
            <a:pPr marL="0" indent="0">
              <a:buFontTx/>
              <a:buNone/>
            </a:pP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t=0:0.01:70;</a:t>
            </a:r>
          </a:p>
          <a:p>
            <a:pPr marL="0" indent="0">
              <a:buFontTx/>
              <a:buNone/>
            </a:pP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s=</a:t>
            </a:r>
            <a:r>
              <a:rPr lang="en-US" sz="1700" dirty="0" err="1" smtClean="0">
                <a:latin typeface="Consolas" pitchFamily="49" charset="0"/>
                <a:cs typeface="Consolas" pitchFamily="49" charset="0"/>
              </a:rPr>
              <a:t>tf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('s');</a:t>
            </a:r>
          </a:p>
          <a:p>
            <a:pPr marL="0" indent="0">
              <a:buFontTx/>
              <a:buNone/>
            </a:pP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G = 1/(s*(2*s+1)^2);</a:t>
            </a:r>
          </a:p>
          <a:p>
            <a:pPr marL="0" indent="0">
              <a:buFontTx/>
              <a:buNone/>
            </a:pPr>
            <a:r>
              <a:rPr lang="en-US" sz="17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% </a:t>
            </a:r>
            <a:r>
              <a:rPr lang="en-US" sz="17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Process </a:t>
            </a:r>
            <a:r>
              <a:rPr lang="en-US" sz="17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parameters</a:t>
            </a:r>
          </a:p>
          <a:p>
            <a:pPr marL="0" indent="0">
              <a:buFontTx/>
              <a:buNone/>
            </a:pP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Ku = 1; </a:t>
            </a:r>
            <a:r>
              <a:rPr lang="en-US" sz="1700" dirty="0" err="1" smtClean="0">
                <a:latin typeface="Consolas" pitchFamily="49" charset="0"/>
                <a:cs typeface="Consolas" pitchFamily="49" charset="0"/>
              </a:rPr>
              <a:t>Pu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 = 12.54;</a:t>
            </a:r>
          </a:p>
          <a:p>
            <a:pPr marL="0" indent="0">
              <a:buFontTx/>
              <a:buNone/>
            </a:pPr>
            <a:r>
              <a:rPr lang="ar-EG" sz="1700" b="1" dirty="0" smtClean="0">
                <a:solidFill>
                  <a:srgbClr val="FF0000"/>
                </a:solidFill>
                <a:latin typeface="Consolas" pitchFamily="49" charset="0"/>
              </a:rPr>
              <a:t> </a:t>
            </a:r>
            <a:r>
              <a:rPr lang="en-US" sz="17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%  PID parameters, Method 2</a:t>
            </a:r>
          </a:p>
          <a:p>
            <a:pPr marL="0" indent="0">
              <a:buFontTx/>
              <a:buNone/>
            </a:pPr>
            <a:r>
              <a:rPr lang="en-US" sz="1700" dirty="0" err="1" smtClean="0">
                <a:latin typeface="Consolas" pitchFamily="49" charset="0"/>
                <a:cs typeface="Consolas" pitchFamily="49" charset="0"/>
              </a:rPr>
              <a:t>Kc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 = 0.6*Ku;   Ti = 0.5*</a:t>
            </a:r>
            <a:r>
              <a:rPr lang="en-US" sz="1700" dirty="0" err="1" smtClean="0">
                <a:latin typeface="Consolas" pitchFamily="49" charset="0"/>
                <a:cs typeface="Consolas" pitchFamily="49" charset="0"/>
              </a:rPr>
              <a:t>Pu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;    </a:t>
            </a:r>
          </a:p>
          <a:p>
            <a:pPr marL="0" indent="0">
              <a:buFontTx/>
              <a:buNone/>
            </a:pP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Td = 0.125*</a:t>
            </a:r>
            <a:r>
              <a:rPr lang="en-US" sz="1700" dirty="0" err="1" smtClean="0">
                <a:latin typeface="Consolas" pitchFamily="49" charset="0"/>
                <a:cs typeface="Consolas" pitchFamily="49" charset="0"/>
              </a:rPr>
              <a:t>Pu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;	</a:t>
            </a:r>
          </a:p>
          <a:p>
            <a:pPr marL="0" indent="0">
              <a:buFontTx/>
              <a:buNone/>
            </a:pPr>
            <a:r>
              <a:rPr lang="en-US" sz="1700" dirty="0" err="1" smtClean="0">
                <a:latin typeface="Consolas" pitchFamily="49" charset="0"/>
                <a:cs typeface="Consolas" pitchFamily="49" charset="0"/>
              </a:rPr>
              <a:t>Gc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1700" dirty="0" err="1" smtClean="0">
                <a:latin typeface="Consolas" pitchFamily="49" charset="0"/>
                <a:cs typeface="Consolas" pitchFamily="49" charset="0"/>
              </a:rPr>
              <a:t>pid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700" dirty="0" err="1" smtClean="0">
                <a:latin typeface="Consolas" pitchFamily="49" charset="0"/>
                <a:cs typeface="Consolas" pitchFamily="49" charset="0"/>
              </a:rPr>
              <a:t>Kc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Kc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/T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i, 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Kc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*Td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0" indent="0">
              <a:buFontTx/>
              <a:buNone/>
            </a:pPr>
            <a:r>
              <a:rPr lang="en-US" sz="17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% Set point step response</a:t>
            </a:r>
          </a:p>
          <a:p>
            <a:pPr marL="0" indent="0">
              <a:buFontTx/>
              <a:buNone/>
            </a:pPr>
            <a:r>
              <a:rPr lang="en-US" sz="1700" dirty="0" err="1" smtClean="0">
                <a:latin typeface="Consolas" pitchFamily="49" charset="0"/>
                <a:cs typeface="Consolas" pitchFamily="49" charset="0"/>
              </a:rPr>
              <a:t>cloop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1700" dirty="0" err="1" smtClean="0">
                <a:latin typeface="Consolas" pitchFamily="49" charset="0"/>
                <a:cs typeface="Consolas" pitchFamily="49" charset="0"/>
              </a:rPr>
              <a:t>Gc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*G/(1+Gc*G);</a:t>
            </a:r>
          </a:p>
          <a:p>
            <a:pPr marL="0" indent="0">
              <a:buFontTx/>
              <a:buNone/>
            </a:pP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figure(2)</a:t>
            </a:r>
          </a:p>
          <a:p>
            <a:pPr marL="0" indent="0">
              <a:buFontTx/>
              <a:buNone/>
            </a:pP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step(</a:t>
            </a:r>
            <a:r>
              <a:rPr lang="en-US" sz="1700" dirty="0" err="1" smtClean="0">
                <a:latin typeface="Consolas" pitchFamily="49" charset="0"/>
                <a:cs typeface="Consolas" pitchFamily="49" charset="0"/>
              </a:rPr>
              <a:t>cloop,t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)</a:t>
            </a:r>
            <a:endParaRPr lang="en-US" sz="1700" dirty="0">
              <a:latin typeface="Consolas" pitchFamily="49" charset="0"/>
              <a:cs typeface="Consolas" pitchFamily="49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2345560"/>
              </p:ext>
            </p:extLst>
          </p:nvPr>
        </p:nvGraphicFramePr>
        <p:xfrm>
          <a:off x="1600200" y="1752600"/>
          <a:ext cx="2203008" cy="8564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39" name="Equation" r:id="rId4" imgW="1079280" imgH="419040" progId="Equation.3">
                  <p:embed/>
                </p:oleObj>
              </mc:Choice>
              <mc:Fallback>
                <p:oleObj name="Equation" r:id="rId4" imgW="1079280" imgH="4190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1752600"/>
                        <a:ext cx="2203008" cy="8564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78264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2792" y="1371600"/>
            <a:ext cx="8237808" cy="46863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ZN are designed to give quarter cycle decay ratio.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This gives good disturbance rejection but exhibits </a:t>
            </a:r>
            <a:r>
              <a:rPr lang="en-US" dirty="0"/>
              <a:t>large </a:t>
            </a:r>
            <a:r>
              <a:rPr lang="en-US" dirty="0" smtClean="0"/>
              <a:t>overshoot for set point response which is not always acceptable.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Despite this drawback, ZN tuning serves </a:t>
            </a:r>
            <a:r>
              <a:rPr lang="en-US" dirty="0"/>
              <a:t>as a good starting point for fine tuning.</a:t>
            </a:r>
          </a:p>
          <a:p>
            <a:r>
              <a:rPr lang="en-US" dirty="0" smtClean="0"/>
              <a:t>Many other methods are available in the literature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(e.g. those minimizing ITAE or </a:t>
            </a:r>
            <a:r>
              <a:rPr lang="en-US" smtClean="0">
                <a:latin typeface="Arial"/>
                <a:cs typeface="Arial"/>
              </a:rPr>
              <a:t>ISE criteria)</a:t>
            </a:r>
            <a:endParaRPr lang="en-US" dirty="0" smtClean="0"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6990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Controller Tuning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999" y="1355834"/>
            <a:ext cx="8569555" cy="1082566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Tuning is about adjusting the parameters </a:t>
            </a:r>
            <a:r>
              <a:rPr lang="en-US" sz="2400" i="1" dirty="0" err="1" smtClean="0">
                <a:latin typeface="Consolas" pitchFamily="49" charset="0"/>
              </a:rPr>
              <a:t>K</a:t>
            </a:r>
            <a:r>
              <a:rPr lang="en-US" sz="2400" i="1" baseline="-25000" dirty="0" err="1" smtClean="0">
                <a:latin typeface="Consolas" pitchFamily="49" charset="0"/>
              </a:rPr>
              <a:t>c</a:t>
            </a:r>
            <a:r>
              <a:rPr lang="en-US" sz="2400" dirty="0" err="1" smtClean="0">
                <a:latin typeface="Consolas" pitchFamily="49" charset="0"/>
              </a:rPr>
              <a:t>,</a:t>
            </a:r>
            <a:r>
              <a:rPr lang="en-US" sz="2400" i="1" dirty="0" err="1" smtClean="0">
                <a:latin typeface="Consolas" pitchFamily="49" charset="0"/>
              </a:rPr>
              <a:t>T</a:t>
            </a:r>
            <a:r>
              <a:rPr lang="en-US" sz="2400" i="1" baseline="-25000" dirty="0" err="1" smtClean="0">
                <a:latin typeface="Consolas" pitchFamily="49" charset="0"/>
              </a:rPr>
              <a:t>i</a:t>
            </a:r>
            <a:r>
              <a:rPr lang="en-US" sz="2400" i="1" dirty="0" err="1" smtClean="0">
                <a:latin typeface="Consolas" pitchFamily="49" charset="0"/>
              </a:rPr>
              <a:t>,</a:t>
            </a:r>
            <a:r>
              <a:rPr lang="en-US" sz="2400" dirty="0" err="1" smtClean="0">
                <a:latin typeface="Consolas" pitchFamily="49" charset="0"/>
              </a:rPr>
              <a:t>and</a:t>
            </a:r>
            <a:r>
              <a:rPr lang="en-US" sz="2400" i="1" dirty="0" smtClean="0">
                <a:latin typeface="Consolas" pitchFamily="49" charset="0"/>
              </a:rPr>
              <a:t> T</a:t>
            </a:r>
            <a:r>
              <a:rPr lang="en-US" sz="2400" i="1" baseline="-25000" dirty="0" smtClean="0">
                <a:latin typeface="Consolas" pitchFamily="49" charset="0"/>
              </a:rPr>
              <a:t>d</a:t>
            </a:r>
            <a:r>
              <a:rPr lang="en-US" sz="2400" dirty="0" smtClean="0">
                <a:latin typeface="Consolas" pitchFamily="49" charset="0"/>
              </a:rPr>
              <a:t>, </a:t>
            </a:r>
            <a:r>
              <a:rPr lang="en-US" sz="2400" dirty="0" smtClean="0"/>
              <a:t>to give “best” response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/>
              <a:t>It is a compromise between minimizing </a:t>
            </a:r>
            <a:r>
              <a:rPr lang="en-US" sz="2400" dirty="0" smtClean="0"/>
              <a:t>settling </a:t>
            </a:r>
            <a:r>
              <a:rPr lang="en-US" sz="2400" dirty="0"/>
              <a:t>time (speed</a:t>
            </a:r>
            <a:r>
              <a:rPr lang="en-US" sz="2400" dirty="0" smtClean="0"/>
              <a:t>)  &amp; overshoot </a:t>
            </a:r>
            <a:r>
              <a:rPr lang="en-US" sz="2400" dirty="0"/>
              <a:t>(stability)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400" dirty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400" dirty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400" dirty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2895600"/>
            <a:ext cx="5216755" cy="3808430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 bwMode="auto">
          <a:xfrm flipV="1">
            <a:off x="4290646" y="3916094"/>
            <a:ext cx="635977" cy="487094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3810000" y="3893403"/>
            <a:ext cx="266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FF0000"/>
                </a:solidFill>
              </a:rPr>
              <a:t>Both are very good</a:t>
            </a:r>
            <a:endParaRPr lang="en-US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9699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152400"/>
            <a:ext cx="8585200" cy="1143000"/>
          </a:xfrm>
        </p:spPr>
        <p:txBody>
          <a:bodyPr/>
          <a:lstStyle/>
          <a:p>
            <a:r>
              <a:rPr lang="en-US" dirty="0" smtClean="0"/>
              <a:t>How to judge step response?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Overshoot:</a:t>
            </a:r>
            <a:r>
              <a:rPr lang="en-US" dirty="0"/>
              <a:t> acceptable 5-10%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>
                <a:solidFill>
                  <a:srgbClr val="0070C0"/>
                </a:solidFill>
              </a:rPr>
              <a:t>Decay ratio = </a:t>
            </a:r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</a:t>
            </a:r>
            <a:r>
              <a:rPr lang="en-US" dirty="0"/>
              <a:t>peak / 1</a:t>
            </a:r>
            <a:r>
              <a:rPr lang="en-US" baseline="30000" dirty="0"/>
              <a:t>st</a:t>
            </a:r>
            <a:r>
              <a:rPr lang="en-US" dirty="0"/>
              <a:t> </a:t>
            </a:r>
            <a:r>
              <a:rPr lang="en-US" dirty="0" smtClean="0"/>
              <a:t>peak, </a:t>
            </a:r>
            <a:r>
              <a:rPr lang="en-US" dirty="0"/>
              <a:t>the smaller </a:t>
            </a:r>
            <a:r>
              <a:rPr lang="en-US" dirty="0" smtClean="0"/>
              <a:t>the quicker the response</a:t>
            </a:r>
            <a:endParaRPr lang="en-US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>
                <a:solidFill>
                  <a:srgbClr val="0070C0"/>
                </a:solidFill>
              </a:rPr>
              <a:t>Period of oscillation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sz="2800" dirty="0"/>
              <a:t>If the response makes one or two cycles before reaching </a:t>
            </a:r>
            <a:r>
              <a:rPr lang="en-US" sz="2800" dirty="0" err="1"/>
              <a:t>setpoint</a:t>
            </a:r>
            <a:r>
              <a:rPr lang="en-US" sz="2800" dirty="0"/>
              <a:t>, we make a good job</a:t>
            </a:r>
            <a:r>
              <a:rPr lang="en-US" sz="2800" dirty="0" smtClean="0"/>
              <a:t>!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052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78370" y="1357532"/>
            <a:ext cx="8232230" cy="4686300"/>
          </a:xfrm>
        </p:spPr>
        <p:txBody>
          <a:bodyPr/>
          <a:lstStyle/>
          <a:p>
            <a:r>
              <a:rPr lang="en-US" sz="2600" dirty="0" smtClean="0"/>
              <a:t>Error criteria penalize both Size </a:t>
            </a:r>
            <a:r>
              <a:rPr lang="en-US" sz="2600" dirty="0"/>
              <a:t>&amp; Duration of </a:t>
            </a:r>
            <a:r>
              <a:rPr lang="en-US" sz="2600" dirty="0" smtClean="0"/>
              <a:t>Error</a:t>
            </a:r>
          </a:p>
          <a:p>
            <a:pPr lvl="1"/>
            <a:r>
              <a:rPr lang="en-US" sz="2600" dirty="0"/>
              <a:t>Integral of Squared Error (</a:t>
            </a:r>
            <a:r>
              <a:rPr lang="en-US" sz="2600" dirty="0" smtClean="0">
                <a:solidFill>
                  <a:srgbClr val="FF0000"/>
                </a:solidFill>
              </a:rPr>
              <a:t>ISE</a:t>
            </a:r>
            <a:r>
              <a:rPr lang="en-US" sz="2600" dirty="0" smtClean="0"/>
              <a:t>)</a:t>
            </a:r>
            <a:endParaRPr lang="en-US" sz="2600" dirty="0"/>
          </a:p>
          <a:p>
            <a:pPr lvl="1"/>
            <a:r>
              <a:rPr lang="en-US" sz="2600" dirty="0"/>
              <a:t>Integral of Absolute Error (</a:t>
            </a:r>
            <a:r>
              <a:rPr lang="en-US" sz="2600" dirty="0">
                <a:solidFill>
                  <a:srgbClr val="FF0000"/>
                </a:solidFill>
              </a:rPr>
              <a:t>IAE</a:t>
            </a:r>
            <a:r>
              <a:rPr lang="en-US" sz="2600" dirty="0"/>
              <a:t>) </a:t>
            </a:r>
          </a:p>
          <a:p>
            <a:pPr lvl="1"/>
            <a:r>
              <a:rPr lang="en-US" sz="2600" dirty="0" smtClean="0"/>
              <a:t>Integral </a:t>
            </a:r>
            <a:r>
              <a:rPr lang="en-US" sz="2600" dirty="0"/>
              <a:t>of Time-weighted Absolute Error (</a:t>
            </a:r>
            <a:r>
              <a:rPr lang="en-US" sz="2600" dirty="0">
                <a:solidFill>
                  <a:srgbClr val="FF0000"/>
                </a:solidFill>
              </a:rPr>
              <a:t>ITAE</a:t>
            </a:r>
            <a:r>
              <a:rPr lang="en-US" sz="2600" dirty="0" smtClean="0"/>
              <a:t>): </a:t>
            </a:r>
            <a:r>
              <a:rPr lang="en-US" sz="2600" dirty="0"/>
              <a:t>penalizes late errors </a:t>
            </a:r>
            <a:r>
              <a:rPr lang="en-US" sz="2600" dirty="0" smtClean="0"/>
              <a:t>(gives best settling time)</a:t>
            </a:r>
            <a:endParaRPr lang="en-US" sz="2600" dirty="0"/>
          </a:p>
          <a:p>
            <a:endParaRPr lang="en-US" sz="2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Error Integral Criteria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4388796"/>
            <a:ext cx="6248400" cy="2393004"/>
          </a:xfrm>
          <a:prstGeom prst="rect">
            <a:avLst/>
          </a:prstGeom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2606389"/>
              </p:ext>
            </p:extLst>
          </p:nvPr>
        </p:nvGraphicFramePr>
        <p:xfrm>
          <a:off x="6324600" y="3938954"/>
          <a:ext cx="2642723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18" name="Equation" r:id="rId4" imgW="1257120" imgH="1015920" progId="Equation.3">
                  <p:embed/>
                </p:oleObj>
              </mc:Choice>
              <mc:Fallback>
                <p:oleObj name="Equation" r:id="rId4" imgW="1257120" imgH="101592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3938954"/>
                        <a:ext cx="2642723" cy="213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514600" y="3962400"/>
            <a:ext cx="266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FF0000"/>
                </a:solidFill>
              </a:rPr>
              <a:t>Error = SP - PV</a:t>
            </a:r>
            <a:endParaRPr lang="en-US" i="1" dirty="0">
              <a:solidFill>
                <a:srgbClr val="FF0000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 flipH="1">
            <a:off x="1981200" y="4388796"/>
            <a:ext cx="914400" cy="976389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062519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234" y="504498"/>
            <a:ext cx="7772400" cy="739552"/>
          </a:xfrm>
          <a:solidFill>
            <a:schemeClr val="bg1"/>
          </a:solidFill>
        </p:spPr>
        <p:txBody>
          <a:bodyPr/>
          <a:lstStyle/>
          <a:p>
            <a:r>
              <a:rPr lang="en-US" sz="4000" b="1" dirty="0" smtClean="0"/>
              <a:t>PID Controller Tuning</a:t>
            </a:r>
            <a:endParaRPr lang="ar-EG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234" y="1355834"/>
            <a:ext cx="8245366" cy="5044966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Tuning can be done by </a:t>
            </a:r>
            <a:r>
              <a:rPr lang="en-US" dirty="0" smtClean="0">
                <a:solidFill>
                  <a:srgbClr val="FF0000"/>
                </a:solidFill>
              </a:rPr>
              <a:t>trial and error</a:t>
            </a:r>
            <a:r>
              <a:rPr lang="en-US" dirty="0"/>
              <a:t> </a:t>
            </a:r>
            <a:endParaRPr lang="en-US" dirty="0" smtClean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800" dirty="0"/>
              <a:t> </a:t>
            </a:r>
            <a:r>
              <a:rPr lang="en-US" sz="2800" dirty="0" smtClean="0"/>
              <a:t>time-consuming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800" dirty="0"/>
              <a:t> </a:t>
            </a:r>
            <a:r>
              <a:rPr lang="en-US" sz="2800" dirty="0" smtClean="0"/>
              <a:t>costly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There are many systematic methods for PID tuning such as classical </a:t>
            </a:r>
            <a:r>
              <a:rPr lang="en-US" dirty="0"/>
              <a:t>Ziegler–Nichols (ZN) tuning </a:t>
            </a:r>
            <a:r>
              <a:rPr lang="en-US" dirty="0" smtClean="0"/>
              <a:t>rules.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We will study ZN’s two methods.</a:t>
            </a:r>
            <a:endParaRPr lang="en-US" dirty="0"/>
          </a:p>
        </p:txBody>
      </p:sp>
      <p:sp>
        <p:nvSpPr>
          <p:cNvPr id="134" name="Slide Number Placeholder 13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1DFD75-F370-46C5-8924-108325B13F6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862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8763000" cy="2667000"/>
          </a:xfrm>
        </p:spPr>
        <p:txBody>
          <a:bodyPr>
            <a:noAutofit/>
          </a:bodyPr>
          <a:lstStyle/>
          <a:p>
            <a:pPr marL="857250" lvl="1" indent="-457200">
              <a:buFont typeface="+mj-lt"/>
              <a:buAutoNum type="arabicParenR"/>
            </a:pPr>
            <a:r>
              <a:rPr lang="en-US" sz="2600" dirty="0" smtClean="0"/>
              <a:t>Start at steady state</a:t>
            </a:r>
          </a:p>
          <a:p>
            <a:pPr marL="857250" lvl="1" indent="-457200">
              <a:buFont typeface="+mj-lt"/>
              <a:buAutoNum type="arabicParenR"/>
            </a:pPr>
            <a:r>
              <a:rPr lang="en-US" sz="2600" dirty="0" smtClean="0"/>
              <a:t>Turn the controller into Manual mode </a:t>
            </a:r>
            <a:r>
              <a:rPr lang="en-US" sz="2600" dirty="0"/>
              <a:t>(</a:t>
            </a:r>
            <a:r>
              <a:rPr lang="en-US" sz="2600" b="1" i="1" dirty="0"/>
              <a:t>open-loop</a:t>
            </a:r>
            <a:r>
              <a:rPr lang="en-US" sz="2600" dirty="0" smtClean="0"/>
              <a:t>)</a:t>
            </a:r>
          </a:p>
          <a:p>
            <a:pPr marL="857250" lvl="1" indent="-457200">
              <a:buFont typeface="+mj-lt"/>
              <a:buAutoNum type="arabicParenR"/>
            </a:pPr>
            <a:r>
              <a:rPr lang="en-US" sz="2600" dirty="0" smtClean="0"/>
              <a:t>Apply a step input, </a:t>
            </a:r>
            <a:r>
              <a:rPr lang="en-US" sz="2600" i="1" dirty="0">
                <a:solidFill>
                  <a:srgbClr val="FF0000"/>
                </a:solidFill>
              </a:rPr>
              <a:t>of suitable </a:t>
            </a:r>
            <a:r>
              <a:rPr lang="en-US" sz="2600" i="1" dirty="0" smtClean="0">
                <a:solidFill>
                  <a:srgbClr val="FF0000"/>
                </a:solidFill>
              </a:rPr>
              <a:t>magnitude,</a:t>
            </a:r>
            <a:r>
              <a:rPr lang="en-US" sz="2600" dirty="0" smtClean="0"/>
              <a:t> </a:t>
            </a:r>
            <a:r>
              <a:rPr lang="en-US" sz="2600" dirty="0"/>
              <a:t>to </a:t>
            </a:r>
            <a:r>
              <a:rPr lang="en-US" sz="2600" dirty="0" smtClean="0"/>
              <a:t>the process.</a:t>
            </a:r>
            <a:endParaRPr lang="en-US" sz="2600" dirty="0"/>
          </a:p>
          <a:p>
            <a:pPr marL="857250" lvl="1" indent="-457200">
              <a:buFont typeface="+mj-lt"/>
              <a:buAutoNum type="arabicParenR"/>
            </a:pPr>
            <a:r>
              <a:rPr lang="en-US" sz="2600" dirty="0" smtClean="0"/>
              <a:t>Record the </a:t>
            </a:r>
            <a:r>
              <a:rPr lang="en-US" sz="2600" dirty="0"/>
              <a:t>step response </a:t>
            </a:r>
            <a:r>
              <a:rPr lang="en-US" sz="2600" dirty="0" smtClean="0"/>
              <a:t>(also called process reaction). It has to be </a:t>
            </a:r>
            <a:r>
              <a:rPr lang="en-US" sz="2600" i="1" dirty="0" smtClean="0">
                <a:solidFill>
                  <a:srgbClr val="FF0000"/>
                </a:solidFill>
              </a:rPr>
              <a:t>S</a:t>
            </a:r>
            <a:r>
              <a:rPr lang="en-US" sz="2600" dirty="0" smtClean="0">
                <a:solidFill>
                  <a:srgbClr val="FF0000"/>
                </a:solidFill>
              </a:rPr>
              <a:t>-shaped</a:t>
            </a:r>
            <a:r>
              <a:rPr lang="en-US" sz="2600" dirty="0"/>
              <a:t> </a:t>
            </a:r>
            <a:r>
              <a:rPr lang="en-US" sz="2600" dirty="0" smtClean="0"/>
              <a:t>in order for this </a:t>
            </a:r>
            <a:r>
              <a:rPr lang="en-US" sz="2600" dirty="0"/>
              <a:t>method </a:t>
            </a:r>
            <a:r>
              <a:rPr lang="en-US" sz="2600" dirty="0" smtClean="0"/>
              <a:t>to be applicable.</a:t>
            </a:r>
            <a:endParaRPr lang="en-US" sz="2600" dirty="0"/>
          </a:p>
          <a:p>
            <a:pPr marL="857250" lvl="1" indent="-457200">
              <a:buFont typeface="+mj-lt"/>
              <a:buAutoNum type="arabicParenR"/>
            </a:pPr>
            <a:r>
              <a:rPr lang="en-US" sz="2600" dirty="0" smtClean="0"/>
              <a:t>Fit a first-order plus dead time (</a:t>
            </a:r>
            <a:r>
              <a:rPr lang="en-US" sz="2600" dirty="0"/>
              <a:t>FOPDT</a:t>
            </a:r>
            <a:r>
              <a:rPr lang="en-US" sz="2600" dirty="0" smtClean="0"/>
              <a:t>) model to the curve.</a:t>
            </a:r>
            <a:r>
              <a:rPr lang="en-US" sz="2600" dirty="0" smtClean="0">
                <a:solidFill>
                  <a:srgbClr val="FF0000"/>
                </a:solidFill>
              </a:rPr>
              <a:t> </a:t>
            </a:r>
            <a:endParaRPr lang="en-US" sz="2600" dirty="0"/>
          </a:p>
          <a:p>
            <a:pPr marL="857250" lvl="1" indent="-457200">
              <a:buFont typeface="+mj-lt"/>
              <a:buAutoNum type="arabicParenR"/>
            </a:pPr>
            <a:endParaRPr lang="en-US" sz="2600" dirty="0" smtClean="0">
              <a:solidFill>
                <a:srgbClr val="FF0000"/>
              </a:solidFill>
            </a:endParaRPr>
          </a:p>
          <a:p>
            <a:endParaRPr lang="ar-EG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1DFD75-F370-46C5-8924-108325B13F6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387535" y="485336"/>
            <a:ext cx="8008533" cy="7620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b="1" dirty="0" smtClean="0"/>
              <a:t>ZN’s first method</a:t>
            </a:r>
            <a:endParaRPr lang="ar-EG" b="1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4919354"/>
            <a:ext cx="2518818" cy="1889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6113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7</a:t>
            </a:fld>
            <a:endParaRPr lang="ar-EG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7218868"/>
              </p:ext>
            </p:extLst>
          </p:nvPr>
        </p:nvGraphicFramePr>
        <p:xfrm>
          <a:off x="1019175" y="3505200"/>
          <a:ext cx="3095625" cy="153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96" name="Equation" r:id="rId3" imgW="1815840" imgH="901440" progId="Equation.3">
                  <p:embed/>
                </p:oleObj>
              </mc:Choice>
              <mc:Fallback>
                <p:oleObj name="Equation" r:id="rId3" imgW="1815840" imgH="901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9175" y="3505200"/>
                        <a:ext cx="3095625" cy="15303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81000" y="485336"/>
            <a:ext cx="8305800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latin typeface="+mj-lt"/>
                <a:ea typeface="+mj-ea"/>
                <a:cs typeface="+mj-cs"/>
              </a:rPr>
              <a:t>Two-points method</a:t>
            </a:r>
            <a:endParaRPr lang="ar-EG" sz="4400" b="1" dirty="0">
              <a:latin typeface="+mj-lt"/>
              <a:ea typeface="+mj-ea"/>
              <a:cs typeface="+mj-cs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3471204"/>
            <a:ext cx="4267200" cy="2948003"/>
          </a:xfrm>
          <a:prstGeom prst="rect">
            <a:avLst/>
          </a:prstGeom>
        </p:spPr>
      </p:pic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381000" y="1349324"/>
            <a:ext cx="8305800" cy="89255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342900" indent="-342900" eaLnBrk="0" hangingPunct="0">
              <a:spcBef>
                <a:spcPct val="20000"/>
              </a:spcBef>
              <a:buClr>
                <a:srgbClr val="FF9900"/>
              </a:buClr>
              <a:buFontTx/>
              <a:buChar char="•"/>
            </a:pPr>
            <a:r>
              <a:rPr kumimoji="1" lang="en-US" sz="2600" dirty="0" smtClean="0">
                <a:latin typeface="Arial"/>
                <a:cs typeface="Arial"/>
              </a:rPr>
              <a:t>The </a:t>
            </a:r>
            <a:r>
              <a:rPr kumimoji="1" lang="en-US" sz="2600" i="1" dirty="0" smtClean="0">
                <a:solidFill>
                  <a:srgbClr val="FF0000"/>
                </a:solidFill>
                <a:latin typeface="Arial"/>
                <a:cs typeface="Arial"/>
              </a:rPr>
              <a:t>Two-points</a:t>
            </a:r>
            <a:r>
              <a:rPr kumimoji="1" lang="en-US" sz="2600" dirty="0" smtClean="0">
                <a:latin typeface="Arial"/>
                <a:cs typeface="Arial"/>
              </a:rPr>
              <a:t> method is used to fit </a:t>
            </a:r>
            <a:r>
              <a:rPr kumimoji="1" lang="en-US" sz="2600" dirty="0">
                <a:latin typeface="Arial"/>
                <a:cs typeface="Arial"/>
              </a:rPr>
              <a:t>FOPDT model to process reaction </a:t>
            </a:r>
            <a:r>
              <a:rPr kumimoji="1" lang="en-US" sz="2600" dirty="0" smtClean="0">
                <a:latin typeface="Arial"/>
                <a:cs typeface="Arial"/>
              </a:rPr>
              <a:t>curve</a:t>
            </a:r>
            <a:endParaRPr kumimoji="1" lang="ar-EG" sz="2600" dirty="0">
              <a:latin typeface="Arial"/>
              <a:cs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" y="5229664"/>
            <a:ext cx="4253132" cy="14465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200" dirty="0" smtClean="0"/>
              <a:t>Times </a:t>
            </a:r>
            <a:r>
              <a:rPr lang="en-US" sz="2200" dirty="0"/>
              <a:t>t</a:t>
            </a:r>
            <a:r>
              <a:rPr lang="en-US" sz="2200" baseline="-25000" dirty="0"/>
              <a:t>28</a:t>
            </a:r>
            <a:r>
              <a:rPr lang="en-US" sz="2200" dirty="0"/>
              <a:t> and t</a:t>
            </a:r>
            <a:r>
              <a:rPr lang="en-US" sz="2200" baseline="-25000" dirty="0"/>
              <a:t>63</a:t>
            </a:r>
            <a:r>
              <a:rPr lang="en-US" sz="2200" dirty="0"/>
              <a:t> </a:t>
            </a:r>
            <a:r>
              <a:rPr lang="en-US" sz="2200" dirty="0" smtClean="0"/>
              <a:t>are measured </a:t>
            </a:r>
            <a:r>
              <a:rPr lang="en-US" sz="2200" dirty="0"/>
              <a:t>from the time </a:t>
            </a:r>
            <a:r>
              <a:rPr lang="en-US" sz="2200" dirty="0" smtClean="0"/>
              <a:t>step </a:t>
            </a:r>
            <a:r>
              <a:rPr lang="en-US" sz="2200" dirty="0"/>
              <a:t>input is </a:t>
            </a:r>
            <a:r>
              <a:rPr lang="en-US" sz="2200" dirty="0" smtClean="0"/>
              <a:t>applied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200" dirty="0"/>
              <a:t>Remember </a:t>
            </a:r>
            <a:r>
              <a:rPr lang="en-US" sz="2200" i="1" dirty="0"/>
              <a:t>K</a:t>
            </a:r>
            <a:r>
              <a:rPr lang="en-US" sz="2200" dirty="0"/>
              <a:t> is </a:t>
            </a:r>
            <a:r>
              <a:rPr lang="en-US" sz="2200" dirty="0" smtClean="0"/>
              <a:t>dimensionless</a:t>
            </a:r>
            <a:endParaRPr lang="en-US" sz="2200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2685834"/>
              </p:ext>
            </p:extLst>
          </p:nvPr>
        </p:nvGraphicFramePr>
        <p:xfrm>
          <a:off x="3760788" y="2052638"/>
          <a:ext cx="1846262" cy="871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97" name="Equation" r:id="rId6" imgW="888840" imgH="419040" progId="Equation.3">
                  <p:embed/>
                </p:oleObj>
              </mc:Choice>
              <mc:Fallback>
                <p:oleObj name="Equation" r:id="rId6" imgW="88884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0788" y="2052638"/>
                        <a:ext cx="1846262" cy="871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Content Placeholder 2"/>
          <p:cNvSpPr txBox="1">
            <a:spLocks/>
          </p:cNvSpPr>
          <p:nvPr/>
        </p:nvSpPr>
        <p:spPr>
          <a:xfrm>
            <a:off x="867272" y="2921496"/>
            <a:ext cx="8124328" cy="4313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Where </a:t>
            </a:r>
            <a:r>
              <a:rPr lang="el-GR" sz="2400" dirty="0" smtClean="0">
                <a:latin typeface="Arial"/>
                <a:cs typeface="Arial"/>
              </a:rPr>
              <a:t>θ</a:t>
            </a:r>
            <a:r>
              <a:rPr lang="en-US" sz="2400" dirty="0" smtClean="0">
                <a:latin typeface="Arial"/>
                <a:cs typeface="Arial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is time delay,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τ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is time constant, and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K 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is dc gain. </a:t>
            </a:r>
          </a:p>
        </p:txBody>
      </p:sp>
    </p:spTree>
    <p:extLst>
      <p:ext uri="{BB962C8B-B14F-4D97-AF65-F5344CB8AC3E}">
        <p14:creationId xmlns:p14="http://schemas.microsoft.com/office/powerpoint/2010/main" val="1762721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Process Identification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2792" y="1357532"/>
            <a:ext cx="8178800" cy="4686300"/>
          </a:xfrm>
        </p:spPr>
        <p:txBody>
          <a:bodyPr/>
          <a:lstStyle/>
          <a:p>
            <a:r>
              <a:rPr lang="en-US" sz="2600" dirty="0" smtClean="0"/>
              <a:t>Bump test: 5% (Avoid </a:t>
            </a:r>
            <a:r>
              <a:rPr lang="en-US" sz="2600" dirty="0"/>
              <a:t>0-100% </a:t>
            </a:r>
            <a:r>
              <a:rPr lang="en-US" sz="2600" dirty="0" smtClean="0"/>
              <a:t>change)</a:t>
            </a:r>
            <a:endParaRPr lang="en-US" sz="2600" dirty="0"/>
          </a:p>
          <a:p>
            <a:r>
              <a:rPr lang="en-US" sz="2600" dirty="0" smtClean="0"/>
              <a:t>Stay around </a:t>
            </a:r>
            <a:r>
              <a:rPr lang="en-US" sz="2600" dirty="0"/>
              <a:t>the </a:t>
            </a:r>
            <a:r>
              <a:rPr lang="en-US" sz="2600" dirty="0" smtClean="0"/>
              <a:t>middle of normal range of operation to avoid nonlinearity of the valve. </a:t>
            </a:r>
          </a:p>
          <a:p>
            <a:r>
              <a:rPr lang="en-US" sz="2600" dirty="0" smtClean="0"/>
              <a:t>Apply more than one bump test as shown below.</a:t>
            </a:r>
          </a:p>
          <a:p>
            <a:endParaRPr lang="en-US" sz="2600" dirty="0" smtClean="0"/>
          </a:p>
          <a:p>
            <a:endParaRPr lang="en-US" sz="2600" dirty="0" smtClean="0"/>
          </a:p>
          <a:p>
            <a:r>
              <a:rPr lang="en-US" sz="2600" dirty="0" smtClean="0"/>
              <a:t>If </a:t>
            </a:r>
            <a:r>
              <a:rPr lang="en-US" sz="2600" dirty="0"/>
              <a:t>the tests give different parameters:</a:t>
            </a:r>
          </a:p>
          <a:p>
            <a:pPr lvl="1"/>
            <a:r>
              <a:rPr lang="en-US" sz="2600" dirty="0"/>
              <a:t> Use a </a:t>
            </a:r>
            <a:r>
              <a:rPr lang="en-US" sz="2600" dirty="0">
                <a:solidFill>
                  <a:srgbClr val="FF0000"/>
                </a:solidFill>
              </a:rPr>
              <a:t>larger</a:t>
            </a:r>
            <a:r>
              <a:rPr lang="en-US" sz="2600" dirty="0"/>
              <a:t> value for process gain</a:t>
            </a:r>
          </a:p>
          <a:p>
            <a:pPr lvl="1"/>
            <a:r>
              <a:rPr lang="en-US" sz="2600" dirty="0"/>
              <a:t> Use a </a:t>
            </a:r>
            <a:r>
              <a:rPr lang="en-US" sz="2600" dirty="0">
                <a:solidFill>
                  <a:srgbClr val="FF0000"/>
                </a:solidFill>
              </a:rPr>
              <a:t>long</a:t>
            </a:r>
            <a:r>
              <a:rPr lang="en-US" sz="2600" dirty="0"/>
              <a:t> estimate for dead time</a:t>
            </a:r>
          </a:p>
          <a:p>
            <a:pPr lvl="1"/>
            <a:r>
              <a:rPr lang="en-US" sz="2600" dirty="0"/>
              <a:t> Use a </a:t>
            </a:r>
            <a:r>
              <a:rPr lang="en-US" sz="2600" dirty="0">
                <a:solidFill>
                  <a:srgbClr val="FF0000"/>
                </a:solidFill>
              </a:rPr>
              <a:t>short</a:t>
            </a:r>
            <a:r>
              <a:rPr lang="en-US" sz="2600" dirty="0"/>
              <a:t> estimate for time constant</a:t>
            </a:r>
          </a:p>
          <a:p>
            <a:pPr lvl="1"/>
            <a:r>
              <a:rPr lang="en-US" sz="2600" dirty="0">
                <a:solidFill>
                  <a:srgbClr val="0070C0"/>
                </a:solidFill>
              </a:rPr>
              <a:t> This gives conservative tuning</a:t>
            </a:r>
          </a:p>
          <a:p>
            <a:pPr lvl="1"/>
            <a:endParaRPr lang="en-US" sz="2600" dirty="0"/>
          </a:p>
          <a:p>
            <a:pPr lvl="1"/>
            <a:endParaRPr lang="en-US" sz="2600" dirty="0"/>
          </a:p>
          <a:p>
            <a:endParaRPr lang="en-US" sz="2600" dirty="0"/>
          </a:p>
          <a:p>
            <a:endParaRPr lang="en-US" sz="2600" dirty="0" smtClean="0"/>
          </a:p>
          <a:p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5638800" y="40386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 flipV="1">
            <a:off x="6477000" y="3444766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 flipV="1">
            <a:off x="8140264" y="40386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7302064" y="4648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6477000" y="34290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>
            <a:off x="8153400" y="40386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 flipV="1">
            <a:off x="7317830" y="3460532"/>
            <a:ext cx="0" cy="118766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390342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Dead Time-to-Lag Ratio (</a:t>
            </a:r>
            <a:r>
              <a:rPr lang="el-GR" dirty="0" smtClean="0">
                <a:latin typeface="Consolas" pitchFamily="49" charset="0"/>
                <a:cs typeface="Arial"/>
              </a:rPr>
              <a:t>θ</a:t>
            </a:r>
            <a:r>
              <a:rPr lang="en-US" dirty="0" smtClean="0">
                <a:latin typeface="Consolas" pitchFamily="49" charset="0"/>
                <a:cs typeface="Arial"/>
              </a:rPr>
              <a:t>/</a:t>
            </a:r>
            <a:r>
              <a:rPr lang="el-GR" dirty="0" smtClean="0">
                <a:latin typeface="Consolas" pitchFamily="49" charset="0"/>
                <a:cs typeface="Arial"/>
              </a:rPr>
              <a:t>τ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55834"/>
            <a:ext cx="8534400" cy="5121166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600" dirty="0" smtClean="0">
                <a:latin typeface="Arial"/>
                <a:cs typeface="Arial"/>
              </a:rPr>
              <a:t>This ratio tells us how much is the </a:t>
            </a:r>
            <a:r>
              <a:rPr lang="en-US" sz="2600" dirty="0">
                <a:latin typeface="Arial"/>
                <a:cs typeface="Arial"/>
              </a:rPr>
              <a:t>process easy </a:t>
            </a:r>
            <a:r>
              <a:rPr lang="en-US" sz="2600" dirty="0" smtClean="0">
                <a:latin typeface="Arial"/>
                <a:cs typeface="Arial"/>
              </a:rPr>
              <a:t>to control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600" dirty="0" smtClean="0">
                <a:latin typeface="Arial"/>
                <a:cs typeface="Arial"/>
              </a:rPr>
              <a:t> </a:t>
            </a:r>
            <a:r>
              <a:rPr lang="el-GR" sz="2600" dirty="0" smtClean="0">
                <a:latin typeface="Consolas" pitchFamily="49" charset="0"/>
                <a:cs typeface="Arial"/>
              </a:rPr>
              <a:t>θ</a:t>
            </a:r>
            <a:r>
              <a:rPr lang="en-US" sz="2600" dirty="0" smtClean="0">
                <a:latin typeface="Consolas" pitchFamily="49" charset="0"/>
                <a:cs typeface="Arial"/>
              </a:rPr>
              <a:t>/</a:t>
            </a:r>
            <a:r>
              <a:rPr lang="el-GR" sz="2600" dirty="0" smtClean="0">
                <a:latin typeface="Consolas" pitchFamily="49" charset="0"/>
                <a:cs typeface="Arial"/>
              </a:rPr>
              <a:t>τ</a:t>
            </a:r>
            <a:r>
              <a:rPr lang="en-US" sz="2600" dirty="0" smtClean="0">
                <a:latin typeface="Arial"/>
                <a:cs typeface="Arial"/>
              </a:rPr>
              <a:t> &lt; 0.33 		</a:t>
            </a:r>
            <a:r>
              <a:rPr lang="en-US" sz="2600" dirty="0" smtClean="0">
                <a:solidFill>
                  <a:srgbClr val="00B050"/>
                </a:solidFill>
                <a:latin typeface="Arial"/>
                <a:cs typeface="Arial"/>
              </a:rPr>
              <a:t>easy to control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600" dirty="0" smtClean="0">
                <a:latin typeface="Arial"/>
                <a:cs typeface="Arial"/>
              </a:rPr>
              <a:t> 0.33 &lt; </a:t>
            </a:r>
            <a:r>
              <a:rPr lang="el-GR" sz="2600" dirty="0">
                <a:latin typeface="Consolas" pitchFamily="49" charset="0"/>
                <a:cs typeface="Arial"/>
              </a:rPr>
              <a:t>θ</a:t>
            </a:r>
            <a:r>
              <a:rPr lang="en-US" sz="2600" dirty="0">
                <a:latin typeface="Consolas" pitchFamily="49" charset="0"/>
                <a:cs typeface="Arial"/>
              </a:rPr>
              <a:t>/</a:t>
            </a:r>
            <a:r>
              <a:rPr lang="el-GR" sz="2600" dirty="0">
                <a:latin typeface="Consolas" pitchFamily="49" charset="0"/>
                <a:cs typeface="Arial"/>
              </a:rPr>
              <a:t>τ</a:t>
            </a:r>
            <a:r>
              <a:rPr lang="en-US" sz="2600" dirty="0" smtClean="0">
                <a:latin typeface="Arial"/>
                <a:cs typeface="Arial"/>
              </a:rPr>
              <a:t> &lt; 1.0	</a:t>
            </a:r>
            <a:r>
              <a:rPr lang="en-US" sz="2600" dirty="0" smtClean="0">
                <a:solidFill>
                  <a:srgbClr val="0070C0"/>
                </a:solidFill>
                <a:latin typeface="Arial"/>
                <a:cs typeface="Arial"/>
              </a:rPr>
              <a:t>controllable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600" dirty="0" smtClean="0">
                <a:latin typeface="Arial"/>
                <a:cs typeface="Arial"/>
              </a:rPr>
              <a:t> 1.0 &lt; </a:t>
            </a:r>
            <a:r>
              <a:rPr lang="el-GR" sz="2600" dirty="0">
                <a:latin typeface="Consolas" pitchFamily="49" charset="0"/>
                <a:cs typeface="Arial"/>
              </a:rPr>
              <a:t>θ</a:t>
            </a:r>
            <a:r>
              <a:rPr lang="en-US" sz="2600" dirty="0">
                <a:latin typeface="Consolas" pitchFamily="49" charset="0"/>
                <a:cs typeface="Arial"/>
              </a:rPr>
              <a:t>/</a:t>
            </a:r>
            <a:r>
              <a:rPr lang="el-GR" sz="2600" dirty="0">
                <a:latin typeface="Consolas" pitchFamily="49" charset="0"/>
                <a:cs typeface="Arial"/>
              </a:rPr>
              <a:t>τ</a:t>
            </a:r>
            <a:r>
              <a:rPr lang="el-GR" sz="2600" dirty="0">
                <a:latin typeface="Arial"/>
                <a:cs typeface="Arial"/>
              </a:rPr>
              <a:t> </a:t>
            </a:r>
            <a:r>
              <a:rPr lang="en-US" sz="2600" dirty="0">
                <a:latin typeface="Arial"/>
                <a:cs typeface="Arial"/>
              </a:rPr>
              <a:t> </a:t>
            </a:r>
            <a:r>
              <a:rPr lang="en-US" sz="2600" dirty="0" smtClean="0">
                <a:latin typeface="Arial"/>
                <a:cs typeface="Arial"/>
              </a:rPr>
              <a:t>		</a:t>
            </a:r>
            <a:r>
              <a:rPr lang="en-US" sz="2600" dirty="0" smtClean="0">
                <a:solidFill>
                  <a:srgbClr val="FF0000"/>
                </a:solidFill>
                <a:latin typeface="Arial"/>
                <a:cs typeface="Arial"/>
              </a:rPr>
              <a:t>a bit difficult to control </a:t>
            </a:r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600" dirty="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lang="en-US" sz="2600" dirty="0" smtClean="0">
                <a:solidFill>
                  <a:srgbClr val="FF0000"/>
                </a:solidFill>
                <a:latin typeface="Arial"/>
                <a:cs typeface="Arial"/>
              </a:rPr>
              <a:t>			(most pronounced S shape)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600" dirty="0" smtClean="0">
                <a:latin typeface="Arial"/>
                <a:cs typeface="Arial"/>
              </a:rPr>
              <a:t>The controller gain is inversely proportional to </a:t>
            </a:r>
            <a:r>
              <a:rPr lang="el-GR" sz="2600" dirty="0" smtClean="0">
                <a:latin typeface="Consolas" pitchFamily="49" charset="0"/>
                <a:cs typeface="Arial"/>
              </a:rPr>
              <a:t>θ</a:t>
            </a:r>
            <a:r>
              <a:rPr lang="en-US" sz="2600" dirty="0" smtClean="0">
                <a:latin typeface="Consolas" pitchFamily="49" charset="0"/>
                <a:cs typeface="Arial"/>
              </a:rPr>
              <a:t>/</a:t>
            </a:r>
            <a:r>
              <a:rPr lang="el-GR" sz="2600" dirty="0" smtClean="0">
                <a:latin typeface="Consolas" pitchFamily="49" charset="0"/>
                <a:cs typeface="Arial"/>
              </a:rPr>
              <a:t>τ</a:t>
            </a:r>
            <a:r>
              <a:rPr lang="en-US" sz="2600" dirty="0">
                <a:latin typeface="Arial"/>
                <a:cs typeface="Arial"/>
              </a:rPr>
              <a:t>. </a:t>
            </a:r>
            <a:endParaRPr lang="en-US" sz="2600" dirty="0" smtClean="0">
              <a:latin typeface="Arial"/>
              <a:cs typeface="Arial"/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600" dirty="0">
                <a:latin typeface="Arial"/>
                <a:cs typeface="Arial"/>
              </a:rPr>
              <a:t> </a:t>
            </a:r>
            <a:r>
              <a:rPr lang="en-US" sz="2600" dirty="0" smtClean="0">
                <a:latin typeface="Arial"/>
                <a:cs typeface="Arial"/>
              </a:rPr>
              <a:t>if </a:t>
            </a:r>
            <a:r>
              <a:rPr lang="el-GR" sz="2600" dirty="0">
                <a:latin typeface="Consolas" pitchFamily="49" charset="0"/>
                <a:cs typeface="Arial"/>
              </a:rPr>
              <a:t>θ</a:t>
            </a:r>
            <a:r>
              <a:rPr lang="en-US" sz="2600" dirty="0">
                <a:latin typeface="Consolas" pitchFamily="49" charset="0"/>
                <a:cs typeface="Arial"/>
              </a:rPr>
              <a:t>/</a:t>
            </a:r>
            <a:r>
              <a:rPr lang="el-GR" sz="2600" dirty="0">
                <a:latin typeface="Consolas" pitchFamily="49" charset="0"/>
                <a:cs typeface="Arial"/>
              </a:rPr>
              <a:t>τ </a:t>
            </a:r>
            <a:r>
              <a:rPr lang="en-US" sz="2600" dirty="0" smtClean="0">
                <a:latin typeface="Arial"/>
                <a:cs typeface="Arial"/>
              </a:rPr>
              <a:t>is </a:t>
            </a:r>
            <a:r>
              <a:rPr lang="en-US" sz="2600" dirty="0">
                <a:latin typeface="Arial"/>
                <a:cs typeface="Arial"/>
              </a:rPr>
              <a:t>large, the gain </a:t>
            </a:r>
            <a:r>
              <a:rPr lang="en-US" sz="2600" dirty="0" smtClean="0">
                <a:latin typeface="Arial"/>
                <a:cs typeface="Arial"/>
              </a:rPr>
              <a:t>should be low</a:t>
            </a:r>
            <a:r>
              <a:rPr lang="en-US" sz="2600" dirty="0">
                <a:latin typeface="Arial"/>
                <a:cs typeface="Arial"/>
              </a:rPr>
              <a:t>; i.e. the controller must be </a:t>
            </a:r>
            <a:r>
              <a:rPr lang="en-US" sz="2600" dirty="0" smtClean="0">
                <a:solidFill>
                  <a:srgbClr val="0070C0"/>
                </a:solidFill>
                <a:latin typeface="Arial"/>
                <a:cs typeface="Arial"/>
              </a:rPr>
              <a:t>cautious</a:t>
            </a:r>
            <a:endParaRPr lang="en-US" sz="2600" dirty="0">
              <a:latin typeface="Arial"/>
              <a:cs typeface="Arial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2600" dirty="0" smtClean="0"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633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tallingsCNwIT">
  <a:themeElements>
    <a:clrScheme name="StallingsCNwIT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StallingsCNwIT">
      <a:majorFont>
        <a:latin typeface="Arial Black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>
          <a:solidFill>
            <a:schemeClr val="tx1"/>
          </a:solidFill>
          <a:round/>
          <a:headEnd/>
          <a:tailEnd/>
        </a:ln>
        <a:effectLst/>
        <a:extLst>
          <a:ext uri="{909E8E84-426E-40DD-AFC4-6F175D3DCCD1}">
            <a14:hiddenFill xmlns:a14="http://schemas.microsoft.com/office/drawing/2010/main">
              <a:noFill/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>
        <a:defPPr>
          <a:defRPr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tallingsCNwIT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llingsCNwIT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llingsCNwI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llingsCNwIT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llingsCNwIT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llingsCNwIT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llingsCNwIT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Settings\pullina\Application Data\Microsoft\Templates\StallingsCNwIT.pot</Template>
  <TotalTime>19525</TotalTime>
  <Words>741</Words>
  <Application>Microsoft Office PowerPoint</Application>
  <PresentationFormat>On-screen Show (4:3)</PresentationFormat>
  <Paragraphs>133</Paragraphs>
  <Slides>15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StallingsCNwIT</vt:lpstr>
      <vt:lpstr>Equation</vt:lpstr>
      <vt:lpstr>PID Tuning</vt:lpstr>
      <vt:lpstr>Controller Tuning</vt:lpstr>
      <vt:lpstr>How to judge step response?</vt:lpstr>
      <vt:lpstr>Error Integral Criteria</vt:lpstr>
      <vt:lpstr>PID Controller Tuning</vt:lpstr>
      <vt:lpstr>PowerPoint Presentation</vt:lpstr>
      <vt:lpstr>PowerPoint Presentation</vt:lpstr>
      <vt:lpstr>Process Identification</vt:lpstr>
      <vt:lpstr>Dead Time-to-Lag Ratio (θ/τ)</vt:lpstr>
      <vt:lpstr>PowerPoint Presentation</vt:lpstr>
      <vt:lpstr>ZN’s Second Method</vt:lpstr>
      <vt:lpstr>Procedure</vt:lpstr>
      <vt:lpstr>ZN’s 2nd Tuning rules </vt:lpstr>
      <vt:lpstr>Simulation Example</vt:lpstr>
      <vt:lpstr>Summary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11&amp;12 Routing</dc:title>
  <dc:creator>DELL</dc:creator>
  <cp:lastModifiedBy>zoom</cp:lastModifiedBy>
  <cp:revision>1683</cp:revision>
  <cp:lastPrinted>1601-01-01T00:00:00Z</cp:lastPrinted>
  <dcterms:created xsi:type="dcterms:W3CDTF">2001-08-26T16:57:20Z</dcterms:created>
  <dcterms:modified xsi:type="dcterms:W3CDTF">2021-05-16T03:21:16Z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2</vt:i4>
  </property>
  <property fmtid="{D5CDD505-2E9C-101B-9397-08002B2CF9AE}" pid="3" name="LCID">
    <vt:i4>1033</vt:i4>
  </property>
</Properties>
</file>