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6"/>
  </p:notesMasterIdLst>
  <p:handoutMasterIdLst>
    <p:handoutMasterId r:id="rId17"/>
  </p:handoutMasterIdLst>
  <p:sldIdLst>
    <p:sldId id="256" r:id="rId2"/>
    <p:sldId id="960" r:id="rId3"/>
    <p:sldId id="961" r:id="rId4"/>
    <p:sldId id="962" r:id="rId5"/>
    <p:sldId id="963" r:id="rId6"/>
    <p:sldId id="964" r:id="rId7"/>
    <p:sldId id="965" r:id="rId8"/>
    <p:sldId id="966" r:id="rId9"/>
    <p:sldId id="967" r:id="rId10"/>
    <p:sldId id="968" r:id="rId11"/>
    <p:sldId id="969" r:id="rId12"/>
    <p:sldId id="972" r:id="rId13"/>
    <p:sldId id="970" r:id="rId14"/>
    <p:sldId id="97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99CCFF"/>
    <a:srgbClr val="CCECFF"/>
    <a:srgbClr val="66FF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510" autoAdjust="0"/>
    <p:restoredTop sz="92007" autoAdjust="0"/>
  </p:normalViewPr>
  <p:slideViewPr>
    <p:cSldViewPr>
      <p:cViewPr>
        <p:scale>
          <a:sx n="60" d="100"/>
          <a:sy n="60" d="100"/>
        </p:scale>
        <p:origin x="-2154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6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142042-51DA-494A-92F2-76C094E1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8CAB57-B129-43FB-BF65-407333A8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887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1E70B30-62FD-45A1-B44E-EEFE8D6EBAB7}" type="slidenum">
              <a:rPr lang="zh-CN" altLang="en-US" sz="1200" smtClean="0"/>
              <a:pPr eaLnBrk="1" hangingPunct="1">
                <a:defRPr/>
              </a:pPr>
              <a:t>1</a:t>
            </a:fld>
            <a:endParaRPr lang="en-US" altLang="zh-CN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055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  <p:sp>
        <p:nvSpPr>
          <p:cNvPr id="44339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339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75BA159A-BE53-49BF-8BEC-22626492F4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2A07-FFCD-4CF6-ADD8-9B1D0AF39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37C8-7245-40DF-977F-64CA24892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0A6-67E1-44C2-9CB2-CFAD920AD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207A-2E2B-4F23-A95E-388ECF106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F32D-70EE-4A4D-8321-647A52688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575C-4DA8-4259-85DA-26AB86EE2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E423-D198-4881-9829-B1D14AA7E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9AF2-9308-4DA3-A7D1-072FA345A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9058-984D-407D-89E8-B047F24DF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7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FB7D6-4D46-4FCC-911E-2867D639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A86D16-3546-49CC-AB32-6149CEA48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3" r:id="rId1"/>
    <p:sldLayoutId id="2147485513" r:id="rId2"/>
    <p:sldLayoutId id="2147485514" r:id="rId3"/>
    <p:sldLayoutId id="2147485515" r:id="rId4"/>
    <p:sldLayoutId id="2147485516" r:id="rId5"/>
    <p:sldLayoutId id="2147485517" r:id="rId6"/>
    <p:sldLayoutId id="2147485518" r:id="rId7"/>
    <p:sldLayoutId id="2147485519" r:id="rId8"/>
    <p:sldLayoutId id="2147485520" r:id="rId9"/>
    <p:sldLayoutId id="2147485521" r:id="rId10"/>
    <p:sldLayoutId id="21474855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1.jpg"/><Relationship Id="rId4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09600"/>
            <a:ext cx="8263762" cy="1905000"/>
          </a:xfrm>
        </p:spPr>
        <p:txBody>
          <a:bodyPr/>
          <a:lstStyle/>
          <a:p>
            <a:pPr marL="109728"/>
            <a:r>
              <a:rPr lang="en-US" sz="4000" b="1" dirty="0" smtClean="0"/>
              <a:t>Discrete-Time </a:t>
            </a:r>
            <a:r>
              <a:rPr lang="en-US" sz="4000" b="1" dirty="0"/>
              <a:t>State Space </a:t>
            </a:r>
            <a:r>
              <a:rPr lang="en-US" sz="4000" b="1" dirty="0" smtClean="0"/>
              <a:t>Models</a:t>
            </a:r>
            <a:endParaRPr lang="en-US" altLang="zh-CN" sz="38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28950"/>
            <a:ext cx="7848600" cy="1771650"/>
          </a:xfrm>
        </p:spPr>
        <p:txBody>
          <a:bodyPr/>
          <a:lstStyle/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CSE 421 </a:t>
            </a:r>
            <a:r>
              <a:rPr lang="en-US" sz="2400" dirty="0" smtClean="0"/>
              <a:t>Digital </a:t>
            </a:r>
            <a:r>
              <a:rPr lang="en-US" sz="2400" dirty="0"/>
              <a:t>Control </a:t>
            </a:r>
            <a:endParaRPr lang="en-US" altLang="zh-CN" sz="2400" dirty="0" smtClean="0">
              <a:ea typeface="SimSun" pitchFamily="2" charset="-122"/>
            </a:endParaRPr>
          </a:p>
          <a:p>
            <a:pPr eaLnBrk="1" hangingPunct="1"/>
            <a:r>
              <a:rPr lang="en-US" altLang="zh-CN" sz="2400" smtClean="0">
                <a:ea typeface="SimSun" pitchFamily="2" charset="-122"/>
              </a:rPr>
              <a:t>Lecture 9</a:t>
            </a:r>
            <a:endParaRPr lang="en-US" altLang="zh-CN" sz="2400" dirty="0" smtClean="0">
              <a:ea typeface="SimSun" pitchFamily="2" charset="-122"/>
            </a:endParaRPr>
          </a:p>
        </p:txBody>
      </p:sp>
      <p:sp>
        <p:nvSpPr>
          <p:cNvPr id="3077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916C9115-F9C4-406E-8F31-A9638A9C8A3D}" type="slidenum">
              <a:rPr lang="en-GB" sz="1400" smtClean="0">
                <a:solidFill>
                  <a:srgbClr val="5E574E"/>
                </a:solidFill>
                <a:latin typeface="Arial" charset="0"/>
              </a:rPr>
              <a:pPr>
                <a:defRPr/>
              </a:pPr>
              <a:t>1</a:t>
            </a:fld>
            <a:endParaRPr lang="en-GB" sz="1400" smtClean="0">
              <a:solidFill>
                <a:srgbClr val="5E574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8464"/>
            <a:ext cx="8229600" cy="542333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general, we can write: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Thus we arrive at the following discrete-time state space description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Where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Note that the </a:t>
            </a:r>
            <a:r>
              <a:rPr lang="en-US" b="1" dirty="0" smtClean="0"/>
              <a:t>c2d</a:t>
            </a:r>
            <a:r>
              <a:rPr lang="en-US" dirty="0" smtClean="0"/>
              <a:t> command can also be used to convert continuous into discrete state space models.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10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305579"/>
              </p:ext>
            </p:extLst>
          </p:nvPr>
        </p:nvGraphicFramePr>
        <p:xfrm>
          <a:off x="2286000" y="1752600"/>
          <a:ext cx="43760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3" name="Equation" r:id="rId3" imgW="1752480" imgH="507960" progId="Equation.3">
                  <p:embed/>
                </p:oleObj>
              </mc:Choice>
              <mc:Fallback>
                <p:oleObj name="Equation" r:id="rId3" imgW="17524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752600"/>
                        <a:ext cx="43760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86958"/>
              </p:ext>
            </p:extLst>
          </p:nvPr>
        </p:nvGraphicFramePr>
        <p:xfrm>
          <a:off x="3429000" y="3581400"/>
          <a:ext cx="2257425" cy="1000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4" name="Equation" r:id="rId5" imgW="1028520" imgH="457200" progId="Equation.3">
                  <p:embed/>
                </p:oleObj>
              </mc:Choice>
              <mc:Fallback>
                <p:oleObj name="Equation" r:id="rId5" imgW="10285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581400"/>
                        <a:ext cx="2257425" cy="100014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64682"/>
              </p:ext>
            </p:extLst>
          </p:nvPr>
        </p:nvGraphicFramePr>
        <p:xfrm>
          <a:off x="2949575" y="4587875"/>
          <a:ext cx="318135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5" name="Equation" r:id="rId7" imgW="1498320" imgH="482400" progId="Equation.3">
                  <p:embed/>
                </p:oleObj>
              </mc:Choice>
              <mc:Fallback>
                <p:oleObj name="Equation" r:id="rId7" imgW="14983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9575" y="4587875"/>
                        <a:ext cx="3181350" cy="1025525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772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93944"/>
            <a:ext cx="7620000" cy="85010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Example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758" y="1355834"/>
            <a:ext cx="8240842" cy="5112568"/>
          </a:xfrm>
        </p:spPr>
        <p:txBody>
          <a:bodyPr>
            <a:normAutofit/>
          </a:bodyPr>
          <a:lstStyle/>
          <a:p>
            <a:r>
              <a:rPr lang="en-US" sz="2100" dirty="0" smtClean="0"/>
              <a:t>Find a discrete-time state space description of an integrator.</a:t>
            </a:r>
          </a:p>
          <a:p>
            <a:endParaRPr lang="en-US" sz="2100" dirty="0"/>
          </a:p>
          <a:p>
            <a:endParaRPr lang="en-US" sz="2100" dirty="0" smtClean="0"/>
          </a:p>
          <a:p>
            <a:endParaRPr lang="en-US" sz="2100" dirty="0"/>
          </a:p>
          <a:p>
            <a:endParaRPr lang="en-US" sz="2100" dirty="0" smtClean="0"/>
          </a:p>
          <a:p>
            <a:endParaRPr lang="en-US" sz="2100" dirty="0" smtClean="0"/>
          </a:p>
          <a:p>
            <a:endParaRPr lang="en-US" sz="2100" dirty="0" smtClean="0"/>
          </a:p>
          <a:p>
            <a:endParaRPr lang="en-US" sz="2100" dirty="0" smtClean="0"/>
          </a:p>
          <a:p>
            <a:endParaRPr lang="en-US" sz="2100" dirty="0"/>
          </a:p>
          <a:p>
            <a:endParaRPr lang="en-US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11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129745"/>
              </p:ext>
            </p:extLst>
          </p:nvPr>
        </p:nvGraphicFramePr>
        <p:xfrm>
          <a:off x="3962400" y="2362200"/>
          <a:ext cx="1141395" cy="632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86" name="Equation" r:id="rId3" imgW="368280" imgH="203040" progId="Equation.3">
                  <p:embed/>
                </p:oleObj>
              </mc:Choice>
              <mc:Fallback>
                <p:oleObj name="Equation" r:id="rId3" imgW="368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362200"/>
                        <a:ext cx="1141395" cy="6326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489435"/>
            <a:ext cx="5617048" cy="156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04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Solution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178800" cy="4686300"/>
          </a:xfrm>
        </p:spPr>
        <p:txBody>
          <a:bodyPr/>
          <a:lstStyle/>
          <a:p>
            <a:r>
              <a:rPr lang="en-US" sz="2600" dirty="0"/>
              <a:t>Let </a:t>
            </a:r>
          </a:p>
          <a:p>
            <a:r>
              <a:rPr lang="en-US" sz="2600" dirty="0" smtClean="0"/>
              <a:t>Then </a:t>
            </a:r>
            <a:r>
              <a:rPr lang="en-US" sz="2600" dirty="0"/>
              <a:t>a continuous-time state space model of the system  is</a:t>
            </a:r>
          </a:p>
          <a:p>
            <a:endParaRPr lang="en-US" sz="2600" dirty="0" smtClean="0"/>
          </a:p>
          <a:p>
            <a:endParaRPr lang="en-US" sz="2600" dirty="0"/>
          </a:p>
          <a:p>
            <a:r>
              <a:rPr lang="en-US" sz="2600" dirty="0" smtClean="0"/>
              <a:t>Then </a:t>
            </a:r>
            <a:r>
              <a:rPr lang="en-US" sz="2600" dirty="0"/>
              <a:t>we evaluate the matrices </a:t>
            </a:r>
            <a:r>
              <a:rPr lang="en-US" sz="2600" dirty="0">
                <a:solidFill>
                  <a:srgbClr val="FF0000"/>
                </a:solidFill>
              </a:rPr>
              <a:t>Φ </a:t>
            </a:r>
            <a:r>
              <a:rPr lang="en-US" sz="2600" dirty="0"/>
              <a:t>and</a:t>
            </a:r>
            <a:r>
              <a:rPr lang="en-US" sz="2600" dirty="0">
                <a:solidFill>
                  <a:srgbClr val="FF0000"/>
                </a:solidFill>
              </a:rPr>
              <a:t> Γ </a:t>
            </a:r>
            <a:r>
              <a:rPr lang="en-US" sz="2600" dirty="0"/>
              <a:t>of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/>
              <a:t>the discrete model:</a:t>
            </a:r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14581"/>
              </p:ext>
            </p:extLst>
          </p:nvPr>
        </p:nvGraphicFramePr>
        <p:xfrm>
          <a:off x="2913828" y="1371600"/>
          <a:ext cx="318217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64" name="Equation" r:id="rId3" imgW="1193760" imgH="215640" progId="Equation.3">
                  <p:embed/>
                </p:oleObj>
              </mc:Choice>
              <mc:Fallback>
                <p:oleObj name="Equation" r:id="rId3" imgW="119376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3828" y="1371600"/>
                        <a:ext cx="3182172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269407"/>
              </p:ext>
            </p:extLst>
          </p:nvPr>
        </p:nvGraphicFramePr>
        <p:xfrm>
          <a:off x="2514600" y="2514600"/>
          <a:ext cx="5141452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65" name="Equation" r:id="rId5" imgW="2311200" imgH="457200" progId="Equation.3">
                  <p:embed/>
                </p:oleObj>
              </mc:Choice>
              <mc:Fallback>
                <p:oleObj name="Equation" r:id="rId5" imgW="23112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514600"/>
                        <a:ext cx="5141452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9556833"/>
              </p:ext>
            </p:extLst>
          </p:nvPr>
        </p:nvGraphicFramePr>
        <p:xfrm>
          <a:off x="2439649" y="4572000"/>
          <a:ext cx="5027951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66" name="Equation" r:id="rId7" imgW="2450880" imgH="927000" progId="Equation.3">
                  <p:embed/>
                </p:oleObj>
              </mc:Choice>
              <mc:Fallback>
                <p:oleObj name="Equation" r:id="rId7" imgW="2450880" imgH="927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649" y="4572000"/>
                        <a:ext cx="5027951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2790498" y="5562600"/>
            <a:ext cx="3276600" cy="914400"/>
          </a:xfrm>
          <a:prstGeom prst="rect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CA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43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96464"/>
            <a:ext cx="7620000" cy="64807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b="1" dirty="0" smtClean="0"/>
              <a:t>Example 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8" y="1289720"/>
            <a:ext cx="8136904" cy="549208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Find a discrete-time state space description of a double integrator.</a:t>
            </a:r>
          </a:p>
          <a:p>
            <a:endParaRPr lang="en-US" sz="2400" dirty="0"/>
          </a:p>
          <a:p>
            <a:r>
              <a:rPr lang="en-US" sz="2400" dirty="0" smtClean="0"/>
              <a:t>Let </a:t>
            </a:r>
          </a:p>
          <a:p>
            <a:endParaRPr lang="en-US" sz="2400" dirty="0"/>
          </a:p>
          <a:p>
            <a:r>
              <a:rPr lang="en-US" sz="2400" dirty="0" smtClean="0"/>
              <a:t>A continuous-time state space model of the system  is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The matrix exponential is found as follows: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13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7526396"/>
              </p:ext>
            </p:extLst>
          </p:nvPr>
        </p:nvGraphicFramePr>
        <p:xfrm>
          <a:off x="3406775" y="2590800"/>
          <a:ext cx="269240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30" name="Equation" r:id="rId3" imgW="1473120" imgH="457200" progId="Equation.3">
                  <p:embed/>
                </p:oleObj>
              </mc:Choice>
              <mc:Fallback>
                <p:oleObj name="Equation" r:id="rId3" imgW="1473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6775" y="2590800"/>
                        <a:ext cx="2692400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8215230"/>
              </p:ext>
            </p:extLst>
          </p:nvPr>
        </p:nvGraphicFramePr>
        <p:xfrm>
          <a:off x="4267200" y="1905000"/>
          <a:ext cx="67310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31" name="Equation" r:id="rId5" imgW="368280" imgH="203040" progId="Equation.3">
                  <p:embed/>
                </p:oleObj>
              </mc:Choice>
              <mc:Fallback>
                <p:oleObj name="Equation" r:id="rId5" imgW="368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905000"/>
                        <a:ext cx="673100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083627"/>
              </p:ext>
            </p:extLst>
          </p:nvPr>
        </p:nvGraphicFramePr>
        <p:xfrm>
          <a:off x="3121570" y="3912472"/>
          <a:ext cx="3097212" cy="125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32" name="Equation" r:id="rId7" imgW="1688760" imgH="685800" progId="Equation.3">
                  <p:embed/>
                </p:oleObj>
              </mc:Choice>
              <mc:Fallback>
                <p:oleObj name="Equation" r:id="rId7" imgW="168876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570" y="3912472"/>
                        <a:ext cx="3097212" cy="125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563154"/>
              </p:ext>
            </p:extLst>
          </p:nvPr>
        </p:nvGraphicFramePr>
        <p:xfrm>
          <a:off x="1505081" y="5730766"/>
          <a:ext cx="6495919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33" name="Equation" r:id="rId9" imgW="3974760" imgH="558720" progId="Equation.3">
                  <p:embed/>
                </p:oleObj>
              </mc:Choice>
              <mc:Fallback>
                <p:oleObj name="Equation" r:id="rId9" imgW="397476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5081" y="5730766"/>
                        <a:ext cx="6495919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174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9540"/>
            <a:ext cx="8321566" cy="51936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matrices </a:t>
            </a:r>
            <a:r>
              <a:rPr lang="el-GR" sz="2400" dirty="0" smtClean="0"/>
              <a:t>Φ</a:t>
            </a:r>
            <a:r>
              <a:rPr lang="en-US" sz="2400" dirty="0" smtClean="0"/>
              <a:t> and </a:t>
            </a:r>
            <a:r>
              <a:rPr lang="el-GR" sz="2400" dirty="0" smtClean="0"/>
              <a:t>Γ</a:t>
            </a:r>
            <a:r>
              <a:rPr lang="en-US" sz="2400" dirty="0" smtClean="0"/>
              <a:t> are then found as: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The discrete-time state space model is thus given as: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14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726583"/>
              </p:ext>
            </p:extLst>
          </p:nvPr>
        </p:nvGraphicFramePr>
        <p:xfrm>
          <a:off x="2405856" y="5095875"/>
          <a:ext cx="4470400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4" name="Equation" r:id="rId3" imgW="2438280" imgH="711000" progId="Equation.3">
                  <p:embed/>
                </p:oleObj>
              </mc:Choice>
              <mc:Fallback>
                <p:oleObj name="Equation" r:id="rId3" imgW="24382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5856" y="5095875"/>
                        <a:ext cx="4470400" cy="1304925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3574369"/>
              </p:ext>
            </p:extLst>
          </p:nvPr>
        </p:nvGraphicFramePr>
        <p:xfrm>
          <a:off x="1484213" y="3241675"/>
          <a:ext cx="5680075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5" name="Equation" r:id="rId5" imgW="3098520" imgH="558720" progId="Equation.3">
                  <p:embed/>
                </p:oleObj>
              </mc:Choice>
              <mc:Fallback>
                <p:oleObj name="Equation" r:id="rId5" imgW="309852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4213" y="3241675"/>
                        <a:ext cx="5680075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728627"/>
              </p:ext>
            </p:extLst>
          </p:nvPr>
        </p:nvGraphicFramePr>
        <p:xfrm>
          <a:off x="1475656" y="2059260"/>
          <a:ext cx="3775075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6" name="Equation" r:id="rId7" imgW="2057400" imgH="457200" progId="Equation.3">
                  <p:embed/>
                </p:oleObj>
              </mc:Choice>
              <mc:Fallback>
                <p:oleObj name="Equation" r:id="rId7" imgW="2057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059260"/>
                        <a:ext cx="3775075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192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332" y="397996"/>
            <a:ext cx="7620000" cy="850106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30" y="1327448"/>
            <a:ext cx="8257728" cy="499715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A physical system is usually modeled by differential equations (i.e. continuous-time).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For digital control, it is required to transform state space models from continuous to </a:t>
            </a:r>
            <a:r>
              <a:rPr lang="en-US" sz="2600" dirty="0"/>
              <a:t>discrete-time </a:t>
            </a:r>
            <a:r>
              <a:rPr lang="en-US" sz="2600" dirty="0" smtClean="0"/>
              <a:t>(i.e. discretization</a:t>
            </a:r>
            <a:r>
              <a:rPr lang="en-US" sz="2600" dirty="0"/>
              <a:t>).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Here, we study the conversion of continuous-time state-space into discrete-time with the assumption that the </a:t>
            </a:r>
            <a:r>
              <a:rPr lang="en-US" sz="2600" dirty="0" smtClean="0">
                <a:solidFill>
                  <a:srgbClr val="FF0000"/>
                </a:solidFill>
              </a:rPr>
              <a:t>input is constant between samples</a:t>
            </a:r>
            <a:r>
              <a:rPr lang="en-US" sz="2600" dirty="0" smtClean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Let us first review the response of a continuous-time system.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0901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370" y="314628"/>
            <a:ext cx="8613230" cy="936104"/>
          </a:xfrm>
          <a:solidFill>
            <a:schemeClr val="bg1"/>
          </a:solidFill>
        </p:spPr>
        <p:txBody>
          <a:bodyPr/>
          <a:lstStyle/>
          <a:p>
            <a:r>
              <a:rPr lang="en-US" sz="3600" b="1" dirty="0"/>
              <a:t>Discrete-time </a:t>
            </a:r>
            <a:r>
              <a:rPr lang="en-US" sz="3600" b="1" dirty="0" smtClean="0"/>
              <a:t>state space </a:t>
            </a:r>
            <a:r>
              <a:rPr lang="en-US" sz="3600" b="1" dirty="0"/>
              <a:t>m</a:t>
            </a:r>
            <a:r>
              <a:rPr lang="en-US" sz="3600" b="1" dirty="0" smtClean="0"/>
              <a:t>odel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48" y="4797152"/>
            <a:ext cx="8244408" cy="165618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To </a:t>
            </a:r>
            <a:r>
              <a:rPr lang="en-US" sz="2400" dirty="0"/>
              <a:t>avoid confusion with the continuous </a:t>
            </a:r>
            <a:r>
              <a:rPr lang="en-US" sz="2400" dirty="0" smtClean="0"/>
              <a:t>system, we’ll </a:t>
            </a:r>
            <a:r>
              <a:rPr lang="en-US" sz="2400" dirty="0"/>
              <a:t>use symbols </a:t>
            </a:r>
            <a:r>
              <a:rPr lang="en-US" sz="2400" b="1" i="1" dirty="0"/>
              <a:t>Φ</a:t>
            </a:r>
            <a:r>
              <a:rPr lang="en-US" sz="2400" dirty="0"/>
              <a:t> and </a:t>
            </a:r>
            <a:r>
              <a:rPr lang="en-US" sz="2400" b="1" i="1" dirty="0"/>
              <a:t>Γ</a:t>
            </a:r>
            <a:r>
              <a:rPr lang="en-US" sz="2400" dirty="0"/>
              <a:t> instead of </a:t>
            </a:r>
            <a:r>
              <a:rPr lang="en-US" sz="2400" b="1" i="1" dirty="0"/>
              <a:t>A</a:t>
            </a:r>
            <a:r>
              <a:rPr lang="en-US" sz="2400" dirty="0"/>
              <a:t> and </a:t>
            </a:r>
            <a:r>
              <a:rPr lang="en-US" sz="2400" b="1" i="1" dirty="0" smtClean="0"/>
              <a:t>B</a:t>
            </a:r>
            <a:r>
              <a:rPr lang="en-US" sz="2400" dirty="0" smtClean="0"/>
              <a:t> for the discrete system. </a:t>
            </a: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 sampling period is denoted by </a:t>
            </a:r>
            <a:r>
              <a:rPr lang="en-US" sz="2400" b="1" i="1" dirty="0" smtClean="0"/>
              <a:t>h</a:t>
            </a:r>
            <a:r>
              <a:rPr lang="en-US" sz="24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3</a:t>
            </a:fld>
            <a:endParaRPr lang="ar-EG"/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411628"/>
            <a:ext cx="5688632" cy="338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01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370" y="325988"/>
            <a:ext cx="7931224" cy="922114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200" b="1" dirty="0" smtClean="0"/>
              <a:t>Solution of </a:t>
            </a:r>
            <a:r>
              <a:rPr lang="en-US" sz="3200" b="1" dirty="0"/>
              <a:t>C</a:t>
            </a:r>
            <a:r>
              <a:rPr lang="en-US" sz="3200" b="1" dirty="0" smtClean="0"/>
              <a:t>ontinuous </a:t>
            </a:r>
            <a:r>
              <a:rPr lang="en-US" sz="3200" b="1" dirty="0"/>
              <a:t>S</a:t>
            </a:r>
            <a:r>
              <a:rPr lang="en-US" sz="3200" b="1" dirty="0" smtClean="0"/>
              <a:t>tate </a:t>
            </a:r>
            <a:r>
              <a:rPr lang="en-US" sz="3200" b="1" dirty="0"/>
              <a:t>E</a:t>
            </a:r>
            <a:r>
              <a:rPr lang="en-US" sz="3200" b="1" dirty="0" smtClean="0"/>
              <a:t>quation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Consider </a:t>
            </a:r>
            <a:r>
              <a:rPr lang="en-US" dirty="0"/>
              <a:t>the </a:t>
            </a:r>
            <a:r>
              <a:rPr lang="en-US" dirty="0" smtClean="0"/>
              <a:t>state equation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right-hand side </a:t>
            </a:r>
            <a:r>
              <a:rPr lang="en-US" dirty="0" smtClean="0"/>
              <a:t>consists </a:t>
            </a:r>
            <a:r>
              <a:rPr lang="en-US" dirty="0"/>
              <a:t>of two </a:t>
            </a:r>
            <a:r>
              <a:rPr lang="en-US" dirty="0" smtClean="0"/>
              <a:t>parts: </a:t>
            </a:r>
          </a:p>
          <a:p>
            <a:pPr marL="0" indent="0">
              <a:buNone/>
            </a:pPr>
            <a:r>
              <a:rPr lang="en-US" b="1" i="1" dirty="0"/>
              <a:t>	</a:t>
            </a:r>
            <a:r>
              <a:rPr lang="en-US" b="1" i="1" dirty="0" smtClean="0"/>
              <a:t>Ax</a:t>
            </a:r>
            <a:r>
              <a:rPr lang="en-US" b="1" dirty="0" smtClean="0"/>
              <a:t>(</a:t>
            </a:r>
            <a:r>
              <a:rPr lang="en-US" b="1" i="1" dirty="0" smtClean="0"/>
              <a:t>t</a:t>
            </a:r>
            <a:r>
              <a:rPr lang="en-US" b="1" dirty="0" smtClean="0"/>
              <a:t>):</a:t>
            </a:r>
            <a:r>
              <a:rPr lang="en-US" dirty="0" smtClean="0"/>
              <a:t> the </a:t>
            </a:r>
            <a:r>
              <a:rPr lang="en-US" dirty="0"/>
              <a:t>homogeneous </a:t>
            </a:r>
            <a:r>
              <a:rPr lang="en-US" dirty="0" smtClean="0"/>
              <a:t>part and </a:t>
            </a:r>
          </a:p>
          <a:p>
            <a:pPr marL="0" indent="0">
              <a:buNone/>
            </a:pPr>
            <a:r>
              <a:rPr lang="en-US" b="1" i="1" dirty="0"/>
              <a:t>	</a:t>
            </a:r>
            <a:r>
              <a:rPr lang="en-US" b="1" i="1" dirty="0" smtClean="0"/>
              <a:t>Bu</a:t>
            </a:r>
            <a:r>
              <a:rPr lang="en-US" b="1" dirty="0" smtClean="0"/>
              <a:t>(</a:t>
            </a:r>
            <a:r>
              <a:rPr lang="en-US" b="1" i="1" dirty="0" smtClean="0"/>
              <a:t>t</a:t>
            </a:r>
            <a:r>
              <a:rPr lang="en-US" b="1" dirty="0" smtClean="0"/>
              <a:t>):</a:t>
            </a:r>
            <a:r>
              <a:rPr lang="en-US" dirty="0" smtClean="0"/>
              <a:t> the </a:t>
            </a:r>
            <a:r>
              <a:rPr lang="en-US" dirty="0"/>
              <a:t>input </a:t>
            </a:r>
            <a:r>
              <a:rPr lang="en-US" dirty="0" smtClean="0"/>
              <a:t>portion</a:t>
            </a:r>
          </a:p>
          <a:p>
            <a:endParaRPr lang="en-US" dirty="0" smtClean="0"/>
          </a:p>
          <a:p>
            <a:r>
              <a:rPr lang="en-US" dirty="0" smtClean="0"/>
              <a:t>Let us first examine the homogeneous part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4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115309"/>
              </p:ext>
            </p:extLst>
          </p:nvPr>
        </p:nvGraphicFramePr>
        <p:xfrm>
          <a:off x="2651125" y="2370138"/>
          <a:ext cx="3927475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5" name="Equation" r:id="rId3" imgW="1231560" imgH="203040" progId="Equation.3">
                  <p:embed/>
                </p:oleObj>
              </mc:Choice>
              <mc:Fallback>
                <p:oleObj name="Equation" r:id="rId3" imgW="1231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25" y="2370138"/>
                        <a:ext cx="3927475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323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136" y="321936"/>
            <a:ext cx="7620000" cy="922114"/>
          </a:xfrm>
          <a:solidFill>
            <a:schemeClr val="bg1"/>
          </a:solidFill>
        </p:spPr>
        <p:txBody>
          <a:bodyPr/>
          <a:lstStyle/>
          <a:p>
            <a:r>
              <a:rPr lang="en-US" sz="4000" b="1" dirty="0" smtClean="0"/>
              <a:t>Homogeneous Solution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70" y="1331824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Consider the homogeneous </a:t>
            </a:r>
            <a:r>
              <a:rPr lang="en-US" sz="2400" dirty="0"/>
              <a:t>(no input) </a:t>
            </a:r>
            <a:r>
              <a:rPr lang="en-US" sz="2400" dirty="0" smtClean="0"/>
              <a:t>state equation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It can be shown by direct substitution that the solution </a:t>
            </a:r>
            <a:r>
              <a:rPr lang="en-US" sz="2400" dirty="0"/>
              <a:t>to </a:t>
            </a:r>
            <a:r>
              <a:rPr lang="en-US" sz="2400" dirty="0" smtClean="0"/>
              <a:t>this equation is </a:t>
            </a:r>
            <a:r>
              <a:rPr lang="en-US" sz="2400" dirty="0"/>
              <a:t>given </a:t>
            </a:r>
            <a:r>
              <a:rPr lang="en-US" sz="2400" dirty="0" smtClean="0"/>
              <a:t>by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where the matrix exponential </a:t>
            </a:r>
            <a:r>
              <a:rPr lang="en-US" sz="2400" dirty="0" smtClean="0"/>
              <a:t>is defined as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MATLAB function </a:t>
            </a:r>
            <a:r>
              <a:rPr lang="en-US" sz="2400" b="1" dirty="0" err="1" smtClean="0"/>
              <a:t>expm</a:t>
            </a:r>
            <a:r>
              <a:rPr lang="en-US" sz="2400" dirty="0" smtClean="0"/>
              <a:t> can be used for </a:t>
            </a:r>
            <a:r>
              <a:rPr lang="en-US" sz="2400" i="1" dirty="0">
                <a:solidFill>
                  <a:srgbClr val="FF0000"/>
                </a:solidFill>
              </a:rPr>
              <a:t>numerical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evaluation of </a:t>
            </a:r>
            <a:r>
              <a:rPr lang="en-US" sz="2400" dirty="0" smtClean="0"/>
              <a:t>the matrix exponential.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5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881831"/>
              </p:ext>
            </p:extLst>
          </p:nvPr>
        </p:nvGraphicFramePr>
        <p:xfrm>
          <a:off x="3608636" y="2036138"/>
          <a:ext cx="139541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51" name="Equation" r:id="rId3" imgW="761760" imgH="203040" progId="Equation.3">
                  <p:embed/>
                </p:oleObj>
              </mc:Choice>
              <mc:Fallback>
                <p:oleObj name="Equation" r:id="rId3" imgW="7617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8636" y="2036138"/>
                        <a:ext cx="1395412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9785109"/>
              </p:ext>
            </p:extLst>
          </p:nvPr>
        </p:nvGraphicFramePr>
        <p:xfrm>
          <a:off x="3494906" y="3645024"/>
          <a:ext cx="15811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52" name="Equation" r:id="rId5" imgW="863280" imgH="228600" progId="Equation.3">
                  <p:embed/>
                </p:oleObj>
              </mc:Choice>
              <mc:Fallback>
                <p:oleObj name="Equation" r:id="rId5" imgW="863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4906" y="3645024"/>
                        <a:ext cx="158115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459824"/>
              </p:ext>
            </p:extLst>
          </p:nvPr>
        </p:nvGraphicFramePr>
        <p:xfrm>
          <a:off x="2495277" y="4800398"/>
          <a:ext cx="344487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53" name="Equation" r:id="rId7" imgW="1879600" imgH="419100" progId="Equation.3">
                  <p:embed/>
                </p:oleObj>
              </mc:Choice>
              <mc:Fallback>
                <p:oleObj name="Equation" r:id="rId7" imgW="18796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277" y="4800398"/>
                        <a:ext cx="344487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774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668" y="395720"/>
            <a:ext cx="8003232" cy="850106"/>
          </a:xfrm>
          <a:solidFill>
            <a:schemeClr val="bg1"/>
          </a:solidFill>
        </p:spPr>
        <p:txBody>
          <a:bodyPr/>
          <a:lstStyle/>
          <a:p>
            <a:r>
              <a:rPr lang="en-US" sz="3600" b="1" dirty="0" smtClean="0"/>
              <a:t>Another method to evaluate </a:t>
            </a:r>
            <a:r>
              <a:rPr lang="en-US" sz="3600" b="1" dirty="0" err="1" smtClean="0"/>
              <a:t>e</a:t>
            </a:r>
            <a:r>
              <a:rPr lang="en-US" sz="3600" b="1" i="1" baseline="30000" dirty="0" err="1" smtClean="0"/>
              <a:t>At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6058"/>
            <a:ext cx="8435280" cy="5016624"/>
          </a:xfrm>
        </p:spPr>
        <p:txBody>
          <a:bodyPr>
            <a:normAutofit/>
          </a:bodyPr>
          <a:lstStyle/>
          <a:p>
            <a:r>
              <a:rPr lang="en-US" sz="2600" dirty="0" smtClean="0"/>
              <a:t>Take the Laplace transform of</a:t>
            </a:r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smtClean="0"/>
              <a:t>Now</a:t>
            </a:r>
            <a:r>
              <a:rPr lang="en-US" sz="2600" dirty="0"/>
              <a:t>, </a:t>
            </a:r>
            <a:r>
              <a:rPr lang="en-US" sz="2600" dirty="0" smtClean="0"/>
              <a:t>take the </a:t>
            </a:r>
            <a:r>
              <a:rPr lang="en-US" sz="2600" dirty="0"/>
              <a:t>inverse Laplace transform, we </a:t>
            </a:r>
            <a:r>
              <a:rPr lang="en-US" sz="2600" dirty="0" smtClean="0"/>
              <a:t>get</a:t>
            </a:r>
          </a:p>
          <a:p>
            <a:endParaRPr lang="en-US" sz="2600" dirty="0" smtClean="0"/>
          </a:p>
          <a:p>
            <a:r>
              <a:rPr lang="en-US" sz="2600" dirty="0" smtClean="0"/>
              <a:t>Comparing this result with the previous solution                             gives another way to calculate the matrix exponential:</a:t>
            </a:r>
            <a:endParaRPr lang="en-US" sz="2600" dirty="0"/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6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259580"/>
              </p:ext>
            </p:extLst>
          </p:nvPr>
        </p:nvGraphicFramePr>
        <p:xfrm>
          <a:off x="3016786" y="1828800"/>
          <a:ext cx="2688442" cy="1576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6" name="Equation" r:id="rId3" imgW="1562040" imgH="914400" progId="Equation.3">
                  <p:embed/>
                </p:oleObj>
              </mc:Choice>
              <mc:Fallback>
                <p:oleObj name="Equation" r:id="rId3" imgW="156204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786" y="1828800"/>
                        <a:ext cx="2688442" cy="15769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1513087"/>
              </p:ext>
            </p:extLst>
          </p:nvPr>
        </p:nvGraphicFramePr>
        <p:xfrm>
          <a:off x="7162800" y="4191000"/>
          <a:ext cx="15811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7" name="Equation" r:id="rId5" imgW="863280" imgH="228600" progId="Equation.3">
                  <p:embed/>
                </p:oleObj>
              </mc:Choice>
              <mc:Fallback>
                <p:oleObj name="Equation" r:id="rId5" imgW="863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191000"/>
                        <a:ext cx="158115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221593"/>
              </p:ext>
            </p:extLst>
          </p:nvPr>
        </p:nvGraphicFramePr>
        <p:xfrm>
          <a:off x="2971800" y="4191000"/>
          <a:ext cx="29543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8" name="Equation" r:id="rId7" imgW="1612800" imgH="228600" progId="Equation.3">
                  <p:embed/>
                </p:oleObj>
              </mc:Choice>
              <mc:Fallback>
                <p:oleObj name="Equation" r:id="rId7" imgW="1612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2954337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2031528"/>
              </p:ext>
            </p:extLst>
          </p:nvPr>
        </p:nvGraphicFramePr>
        <p:xfrm>
          <a:off x="3429000" y="5867400"/>
          <a:ext cx="22574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9" name="Equation" r:id="rId9" imgW="1231560" imgH="228600" progId="Equation.3">
                  <p:embed/>
                </p:oleObj>
              </mc:Choice>
              <mc:Fallback>
                <p:oleObj name="Equation" r:id="rId9" imgW="1231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867400"/>
                        <a:ext cx="225742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540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234" y="328618"/>
            <a:ext cx="7620000" cy="92211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Special Case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268" y="1389414"/>
            <a:ext cx="8337332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 smtClean="0"/>
              <a:t>If the system matrix A is diagonal (the eigenvalues </a:t>
            </a:r>
            <a:r>
              <a:rPr lang="el-GR" sz="2800" b="1" dirty="0" smtClean="0"/>
              <a:t>λ</a:t>
            </a:r>
            <a:r>
              <a:rPr lang="en-US" sz="2800" b="1" baseline="-25000" dirty="0" smtClean="0"/>
              <a:t>i</a:t>
            </a:r>
            <a:r>
              <a:rPr lang="en-US" sz="2800" dirty="0" smtClean="0"/>
              <a:t> will be along  the diagonal), then the matrix exponential is also diagonal and given by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7</a:t>
            </a:fld>
            <a:endParaRPr lang="ar-EG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395706"/>
              </p:ext>
            </p:extLst>
          </p:nvPr>
        </p:nvGraphicFramePr>
        <p:xfrm>
          <a:off x="1659086" y="3703637"/>
          <a:ext cx="5937250" cy="170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7" name="Equation" r:id="rId3" imgW="3263760" imgH="939600" progId="Equation.3">
                  <p:embed/>
                </p:oleObj>
              </mc:Choice>
              <mc:Fallback>
                <p:oleObj name="Equation" r:id="rId3" imgW="326376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9086" y="3703637"/>
                        <a:ext cx="5937250" cy="170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556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67728"/>
            <a:ext cx="7620000" cy="778098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The General </a:t>
            </a:r>
            <a:r>
              <a:rPr lang="en-US" sz="4000" b="1" dirty="0"/>
              <a:t>S</a:t>
            </a:r>
            <a:r>
              <a:rPr lang="en-US" sz="4000" b="1" dirty="0" smtClean="0"/>
              <a:t>tate </a:t>
            </a:r>
            <a:r>
              <a:rPr lang="en-US" sz="4000" b="1" dirty="0"/>
              <a:t>E</a:t>
            </a:r>
            <a:r>
              <a:rPr lang="en-US" sz="4000" b="1" dirty="0" smtClean="0"/>
              <a:t>quation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604" y="1340768"/>
            <a:ext cx="7620000" cy="52565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Now consider the general state equation:</a:t>
            </a:r>
          </a:p>
          <a:p>
            <a:pPr>
              <a:spcBef>
                <a:spcPts val="3600"/>
              </a:spcBef>
              <a:spcAft>
                <a:spcPts val="1200"/>
              </a:spcAft>
            </a:pPr>
            <a:r>
              <a:rPr lang="en-US" sz="2400" dirty="0" smtClean="0"/>
              <a:t>Take Laplace transform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Now, taking the inverse Laplace transform, we get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8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9174183"/>
              </p:ext>
            </p:extLst>
          </p:nvPr>
        </p:nvGraphicFramePr>
        <p:xfrm>
          <a:off x="2339752" y="2924944"/>
          <a:ext cx="4511675" cy="125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23" name="Equation" r:id="rId3" imgW="2463480" imgH="685800" progId="Equation.3">
                  <p:embed/>
                </p:oleObj>
              </mc:Choice>
              <mc:Fallback>
                <p:oleObj name="Equation" r:id="rId3" imgW="24634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2924944"/>
                        <a:ext cx="4511675" cy="125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5959583"/>
              </p:ext>
            </p:extLst>
          </p:nvPr>
        </p:nvGraphicFramePr>
        <p:xfrm>
          <a:off x="2820789" y="1844824"/>
          <a:ext cx="232727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24" name="Equation" r:id="rId5" imgW="1269720" imgH="203040" progId="Equation.3">
                  <p:embed/>
                </p:oleObj>
              </mc:Choice>
              <mc:Fallback>
                <p:oleObj name="Equation" r:id="rId5" imgW="1269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0789" y="1844824"/>
                        <a:ext cx="2327275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8947043"/>
              </p:ext>
            </p:extLst>
          </p:nvPr>
        </p:nvGraphicFramePr>
        <p:xfrm>
          <a:off x="2267744" y="4869160"/>
          <a:ext cx="4397375" cy="177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25" name="Equation" r:id="rId7" imgW="2400120" imgH="965160" progId="Equation.3">
                  <p:embed/>
                </p:oleObj>
              </mc:Choice>
              <mc:Fallback>
                <p:oleObj name="Equation" r:id="rId7" imgW="240012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4869160"/>
                        <a:ext cx="4397375" cy="177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684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70" y="1355834"/>
            <a:ext cx="8232230" cy="5197366"/>
          </a:xfrm>
        </p:spPr>
        <p:txBody>
          <a:bodyPr>
            <a:normAutofit/>
          </a:bodyPr>
          <a:lstStyle/>
          <a:p>
            <a:r>
              <a:rPr lang="en-US" dirty="0" smtClean="0"/>
              <a:t>At the end of the sampling interval, t = h</a:t>
            </a:r>
          </a:p>
          <a:p>
            <a:endParaRPr lang="en-US" dirty="0"/>
          </a:p>
          <a:p>
            <a:r>
              <a:rPr lang="en-US" dirty="0" smtClean="0"/>
              <a:t>Then  </a:t>
            </a:r>
          </a:p>
          <a:p>
            <a:endParaRPr lang="en-US" dirty="0"/>
          </a:p>
          <a:p>
            <a:r>
              <a:rPr lang="en-US" dirty="0" smtClean="0"/>
              <a:t>Let </a:t>
            </a:r>
            <a:r>
              <a:rPr lang="en-US" dirty="0"/>
              <a:t>us </a:t>
            </a:r>
            <a:r>
              <a:rPr lang="en-US" dirty="0" smtClean="0"/>
              <a:t>assume, </a:t>
            </a:r>
            <a:r>
              <a:rPr lang="en-US" dirty="0"/>
              <a:t>thanks to the ZOH</a:t>
            </a:r>
            <a:r>
              <a:rPr lang="en-US" dirty="0" smtClean="0"/>
              <a:t>, that: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Then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9</a:t>
            </a:fld>
            <a:endParaRPr lang="ar-EG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02703"/>
              </p:ext>
            </p:extLst>
          </p:nvPr>
        </p:nvGraphicFramePr>
        <p:xfrm>
          <a:off x="2057400" y="2133600"/>
          <a:ext cx="5684837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51" name="Equation" r:id="rId3" imgW="2070000" imgH="482400" progId="Equation.3">
                  <p:embed/>
                </p:oleObj>
              </mc:Choice>
              <mc:Fallback>
                <p:oleObj name="Equation" r:id="rId3" imgW="20700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133600"/>
                        <a:ext cx="5684837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182250"/>
              </p:ext>
            </p:extLst>
          </p:nvPr>
        </p:nvGraphicFramePr>
        <p:xfrm>
          <a:off x="3211513" y="4267200"/>
          <a:ext cx="30702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52" name="Equation" r:id="rId5" imgW="1371600" imgH="203040" progId="Equation.3">
                  <p:embed/>
                </p:oleObj>
              </mc:Choice>
              <mc:Fallback>
                <p:oleObj name="Equation" r:id="rId5" imgW="1371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1513" y="4267200"/>
                        <a:ext cx="307022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27888"/>
              </p:ext>
            </p:extLst>
          </p:nvPr>
        </p:nvGraphicFramePr>
        <p:xfrm>
          <a:off x="2438400" y="5257800"/>
          <a:ext cx="5000352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53" name="Equation" r:id="rId7" imgW="2209680" imgH="507960" progId="Equation.3">
                  <p:embed/>
                </p:oleObj>
              </mc:Choice>
              <mc:Fallback>
                <p:oleObj name="Equation" r:id="rId7" imgW="22096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257800"/>
                        <a:ext cx="5000352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153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Settings\pullina\Application Data\Microsoft\Templates\StallingsCNwIT.pot</Template>
  <TotalTime>19638</TotalTime>
  <Words>434</Words>
  <Application>Microsoft Office PowerPoint</Application>
  <PresentationFormat>On-screen Show (4:3)</PresentationFormat>
  <Paragraphs>125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StallingsCNwIT</vt:lpstr>
      <vt:lpstr>Equation</vt:lpstr>
      <vt:lpstr>Microsoft Equation 3.0</vt:lpstr>
      <vt:lpstr>Discrete-Time State Space Models</vt:lpstr>
      <vt:lpstr>Introduction</vt:lpstr>
      <vt:lpstr>Discrete-time state space model</vt:lpstr>
      <vt:lpstr>Solution of Continuous State Equation</vt:lpstr>
      <vt:lpstr>Homogeneous Solution</vt:lpstr>
      <vt:lpstr>Another method to evaluate eAt </vt:lpstr>
      <vt:lpstr>Special Case</vt:lpstr>
      <vt:lpstr>The General State Equation</vt:lpstr>
      <vt:lpstr>PowerPoint Presentation</vt:lpstr>
      <vt:lpstr>PowerPoint Presentation</vt:lpstr>
      <vt:lpstr>Example 1</vt:lpstr>
      <vt:lpstr>Solution </vt:lpstr>
      <vt:lpstr>Example 2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11&amp;12 Routing</dc:title>
  <dc:creator>DELL</dc:creator>
  <cp:lastModifiedBy>zoom</cp:lastModifiedBy>
  <cp:revision>1638</cp:revision>
  <cp:lastPrinted>1601-01-01T00:00:00Z</cp:lastPrinted>
  <dcterms:created xsi:type="dcterms:W3CDTF">2001-08-26T16:57:20Z</dcterms:created>
  <dcterms:modified xsi:type="dcterms:W3CDTF">2020-12-14T06:25:41Z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