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32"/>
  </p:notesMasterIdLst>
  <p:handoutMasterIdLst>
    <p:handoutMasterId r:id="rId33"/>
  </p:handoutMasterIdLst>
  <p:sldIdLst>
    <p:sldId id="256" r:id="rId2"/>
    <p:sldId id="931" r:id="rId3"/>
    <p:sldId id="930" r:id="rId4"/>
    <p:sldId id="905" r:id="rId5"/>
    <p:sldId id="928" r:id="rId6"/>
    <p:sldId id="929" r:id="rId7"/>
    <p:sldId id="906" r:id="rId8"/>
    <p:sldId id="908" r:id="rId9"/>
    <p:sldId id="909" r:id="rId10"/>
    <p:sldId id="910" r:id="rId11"/>
    <p:sldId id="932" r:id="rId12"/>
    <p:sldId id="927" r:id="rId13"/>
    <p:sldId id="911" r:id="rId14"/>
    <p:sldId id="913" r:id="rId15"/>
    <p:sldId id="914" r:id="rId16"/>
    <p:sldId id="915" r:id="rId17"/>
    <p:sldId id="916" r:id="rId18"/>
    <p:sldId id="917" r:id="rId19"/>
    <p:sldId id="918" r:id="rId20"/>
    <p:sldId id="919" r:id="rId21"/>
    <p:sldId id="934" r:id="rId22"/>
    <p:sldId id="935" r:id="rId23"/>
    <p:sldId id="936" r:id="rId24"/>
    <p:sldId id="944" r:id="rId25"/>
    <p:sldId id="937" r:id="rId26"/>
    <p:sldId id="938" r:id="rId27"/>
    <p:sldId id="941" r:id="rId28"/>
    <p:sldId id="945" r:id="rId29"/>
    <p:sldId id="942" r:id="rId30"/>
    <p:sldId id="943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3399FF"/>
    <a:srgbClr val="99CCFF"/>
    <a:srgbClr val="66FFFF"/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56" autoAdjust="0"/>
    <p:restoredTop sz="92007" autoAdjust="0"/>
  </p:normalViewPr>
  <p:slideViewPr>
    <p:cSldViewPr>
      <p:cViewPr>
        <p:scale>
          <a:sx n="60" d="100"/>
          <a:sy n="60" d="100"/>
        </p:scale>
        <p:origin x="-1842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167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Interior Routing Protocols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Chapter 15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C6142042-51DA-494A-92F2-76C094E150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690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886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Interior Routing Protocols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Chapter 15</a:t>
            </a: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268CAB57-B129-43FB-BF65-407333A81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868876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91E70B30-62FD-45A1-B44E-EEFE8D6EBAB7}" type="slidenum">
              <a:rPr lang="zh-CN" altLang="en-US" sz="1200" smtClean="0"/>
              <a:pPr eaLnBrk="1" hangingPunct="1">
                <a:defRPr/>
              </a:pPr>
              <a:t>1</a:t>
            </a:fld>
            <a:endParaRPr lang="en-US" altLang="zh-CN" sz="1200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055"/>
          <p:cNvSpPr>
            <a:spLocks noChangeShapeType="1"/>
          </p:cNvSpPr>
          <p:nvPr/>
        </p:nvSpPr>
        <p:spPr bwMode="auto">
          <a:xfrm>
            <a:off x="457200" y="2514600"/>
            <a:ext cx="8153400" cy="0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en-CA"/>
          </a:p>
        </p:txBody>
      </p:sp>
      <p:sp>
        <p:nvSpPr>
          <p:cNvPr id="443394" name="Rectangle 2050"/>
          <p:cNvSpPr>
            <a:spLocks noGrp="1" noChangeArrowheads="1"/>
          </p:cNvSpPr>
          <p:nvPr>
            <p:ph type="ctrTitle"/>
          </p:nvPr>
        </p:nvSpPr>
        <p:spPr>
          <a:xfrm>
            <a:off x="914400" y="533400"/>
            <a:ext cx="7721600" cy="1905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443395" name="Rectangle 2051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028950"/>
            <a:ext cx="6400800" cy="1771650"/>
          </a:xfrm>
        </p:spPr>
        <p:txBody>
          <a:bodyPr/>
          <a:lstStyle>
            <a:lvl1pPr marL="0" indent="0">
              <a:buFontTx/>
              <a:buNone/>
              <a:defRPr>
                <a:latin typeface="Arial Black" pitchFamily="34" charset="0"/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5" name="Rectangle 2052"/>
          <p:cNvSpPr>
            <a:spLocks noGrp="1" noChangeArrowheads="1"/>
          </p:cNvSpPr>
          <p:nvPr>
            <p:ph type="dt" sz="half" idx="10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05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7" name="Rectangle 205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fld id="{75BA159A-BE53-49BF-8BEC-22626492F4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469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92A07-FFCD-4CF6-ADD8-9B1D0AF396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666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152400"/>
            <a:ext cx="2057400" cy="5905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152400"/>
            <a:ext cx="6019800" cy="5905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637C8-7245-40DF-977F-64CA248926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674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F10A6-67E1-44C2-9CB2-CFAD920AD4F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703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0207A-2E2B-4F23-A95E-388ECF1068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938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132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371600"/>
            <a:ext cx="40132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EF32D-70EE-4A4D-8321-647A52688F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757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2575C-4DA8-4259-85DA-26AB86EE2D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505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9E423-D198-4881-9829-B1D14AA7E62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805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C9AF2-9308-4DA3-A7D1-072FA345A7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110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D9058-984D-407D-89E8-B047F24DFB9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775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FB7D6-4D46-4FCC-911E-2867D63985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734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152400"/>
            <a:ext cx="8204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tr-T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178800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tr-TR" smtClean="0"/>
              <a:t>Click to edit Master text styles</a:t>
            </a:r>
          </a:p>
          <a:p>
            <a:pPr lvl="1"/>
            <a:r>
              <a:rPr lang="en-GB" altLang="tr-TR" smtClean="0"/>
              <a:t>Second level</a:t>
            </a:r>
          </a:p>
          <a:p>
            <a:pPr lvl="2"/>
            <a:r>
              <a:rPr lang="en-GB" altLang="tr-TR" smtClean="0"/>
              <a:t>Third level</a:t>
            </a:r>
          </a:p>
          <a:p>
            <a:pPr lvl="3"/>
            <a:r>
              <a:rPr lang="en-GB" altLang="tr-TR" smtClean="0"/>
              <a:t>Fourth level</a:t>
            </a:r>
          </a:p>
          <a:p>
            <a:pPr lvl="4"/>
            <a:r>
              <a:rPr lang="en-GB" altLang="tr-TR" smtClean="0"/>
              <a:t>Fifth level</a:t>
            </a:r>
          </a:p>
        </p:txBody>
      </p:sp>
      <p:sp>
        <p:nvSpPr>
          <p:cNvPr id="4423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423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4423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7A86D16-3546-49CC-AB32-6149CEA483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457200" y="1295400"/>
            <a:ext cx="8153400" cy="0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3" r:id="rId1"/>
    <p:sldLayoutId id="2147485513" r:id="rId2"/>
    <p:sldLayoutId id="2147485514" r:id="rId3"/>
    <p:sldLayoutId id="2147485515" r:id="rId4"/>
    <p:sldLayoutId id="2147485516" r:id="rId5"/>
    <p:sldLayoutId id="2147485517" r:id="rId6"/>
    <p:sldLayoutId id="2147485518" r:id="rId7"/>
    <p:sldLayoutId id="2147485519" r:id="rId8"/>
    <p:sldLayoutId id="2147485520" r:id="rId9"/>
    <p:sldLayoutId id="2147485521" r:id="rId10"/>
    <p:sldLayoutId id="214748552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—"/>
        <a:defRPr kumimoji="1"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2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0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5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7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30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33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34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35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38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9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7" Type="http://schemas.openxmlformats.org/officeDocument/2006/relationships/image" Target="../media/image4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36.bin"/><Relationship Id="rId5" Type="http://schemas.openxmlformats.org/officeDocument/2006/relationships/image" Target="../media/image41.wmf"/><Relationship Id="rId4" Type="http://schemas.openxmlformats.org/officeDocument/2006/relationships/oleObject" Target="../embeddings/oleObject35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44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45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47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49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48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50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www.eng.newcastle.edu.au/~jhb519/teaching/elec4410/docs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09600"/>
            <a:ext cx="8263762" cy="1905000"/>
          </a:xfrm>
        </p:spPr>
        <p:txBody>
          <a:bodyPr/>
          <a:lstStyle/>
          <a:p>
            <a:pPr marL="109728" indent="0"/>
            <a:r>
              <a:rPr lang="en-US" sz="5000" b="1" dirty="0" smtClean="0"/>
              <a:t>State Feedback Control </a:t>
            </a:r>
            <a:endParaRPr lang="en-US" altLang="zh-CN" sz="5000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028950"/>
            <a:ext cx="7848600" cy="1771650"/>
          </a:xfrm>
        </p:spPr>
        <p:txBody>
          <a:bodyPr/>
          <a:lstStyle/>
          <a:p>
            <a:pPr eaLnBrk="1" hangingPunct="1"/>
            <a:r>
              <a:rPr lang="en-US" altLang="zh-CN" sz="2400" dirty="0" smtClean="0">
                <a:ea typeface="SimSun" pitchFamily="2" charset="-122"/>
              </a:rPr>
              <a:t>CSE 421 </a:t>
            </a:r>
            <a:r>
              <a:rPr lang="en-US" sz="2400" dirty="0" smtClean="0"/>
              <a:t>Digital </a:t>
            </a:r>
            <a:r>
              <a:rPr lang="en-US" sz="2400" dirty="0"/>
              <a:t>Control </a:t>
            </a:r>
            <a:endParaRPr lang="en-US" altLang="zh-CN" sz="2400" dirty="0" smtClean="0">
              <a:ea typeface="SimSun" pitchFamily="2" charset="-122"/>
            </a:endParaRPr>
          </a:p>
          <a:p>
            <a:pPr eaLnBrk="1" hangingPunct="1"/>
            <a:r>
              <a:rPr lang="en-US" altLang="zh-CN" sz="2400" smtClean="0">
                <a:ea typeface="SimSun" pitchFamily="2" charset="-122"/>
              </a:rPr>
              <a:t>Lecture 10</a:t>
            </a:r>
            <a:endParaRPr lang="en-US" altLang="zh-CN" sz="2400" dirty="0" smtClean="0">
              <a:ea typeface="SimSun" pitchFamily="2" charset="-122"/>
            </a:endParaRPr>
          </a:p>
        </p:txBody>
      </p:sp>
      <p:sp>
        <p:nvSpPr>
          <p:cNvPr id="3077" name="Slide Number Placeholder 1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fld id="{916C9115-F9C4-406E-8F31-A9638A9C8A3D}" type="slidenum">
              <a:rPr lang="en-GB" sz="1400" smtClean="0">
                <a:solidFill>
                  <a:srgbClr val="5E574E"/>
                </a:solidFill>
                <a:latin typeface="Arial" charset="0"/>
              </a:rPr>
              <a:pPr>
                <a:defRPr/>
              </a:pPr>
              <a:t>1</a:t>
            </a:fld>
            <a:endParaRPr lang="en-GB" sz="1400" smtClean="0">
              <a:solidFill>
                <a:srgbClr val="5E574E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6170"/>
            <a:ext cx="7571184" cy="944562"/>
          </a:xfrm>
          <a:solidFill>
            <a:schemeClr val="bg1"/>
          </a:solidFill>
        </p:spPr>
        <p:txBody>
          <a:bodyPr/>
          <a:lstStyle/>
          <a:p>
            <a:r>
              <a:rPr lang="en-US" sz="4000" b="1" dirty="0"/>
              <a:t>State </a:t>
            </a:r>
            <a:r>
              <a:rPr lang="en-US" sz="4000" b="1" dirty="0" smtClean="0"/>
              <a:t>Feedback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234" y="1355834"/>
            <a:ext cx="8610600" cy="468052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In the state feedback approach, instead </a:t>
            </a:r>
            <a:r>
              <a:rPr lang="en-US" sz="2400" dirty="0"/>
              <a:t>of using controllers with fixed </a:t>
            </a:r>
            <a:r>
              <a:rPr lang="en-US" sz="2400" dirty="0" smtClean="0"/>
              <a:t>configuration </a:t>
            </a:r>
            <a:r>
              <a:rPr lang="en-US" sz="2400" dirty="0"/>
              <a:t>in the forward </a:t>
            </a:r>
            <a:r>
              <a:rPr lang="en-US" sz="2400" dirty="0" smtClean="0"/>
              <a:t>path</a:t>
            </a:r>
            <a:r>
              <a:rPr lang="en-US" sz="2400" dirty="0"/>
              <a:t>, </a:t>
            </a:r>
            <a:r>
              <a:rPr lang="en-US" sz="2400" dirty="0" smtClean="0"/>
              <a:t>the control </a:t>
            </a:r>
            <a:r>
              <a:rPr lang="en-US" sz="2400" b="1" i="1" dirty="0" smtClean="0"/>
              <a:t>u</a:t>
            </a:r>
            <a:r>
              <a:rPr lang="en-US" sz="2400" b="1" dirty="0" smtClean="0"/>
              <a:t>(</a:t>
            </a:r>
            <a:r>
              <a:rPr lang="en-US" sz="2400" b="1" i="1" dirty="0" smtClean="0"/>
              <a:t>k</a:t>
            </a:r>
            <a:r>
              <a:rPr lang="en-US" sz="2400" b="1" dirty="0" smtClean="0"/>
              <a:t>)</a:t>
            </a:r>
            <a:r>
              <a:rPr lang="en-US" sz="2400" dirty="0" smtClean="0"/>
              <a:t> </a:t>
            </a:r>
            <a:r>
              <a:rPr lang="en-US" sz="2400" dirty="0"/>
              <a:t>is a </a:t>
            </a:r>
            <a:r>
              <a:rPr lang="en-US" sz="2400" dirty="0" smtClean="0"/>
              <a:t>calculated as a </a:t>
            </a:r>
            <a:r>
              <a:rPr lang="en-US" sz="2400" i="1" dirty="0" smtClean="0">
                <a:solidFill>
                  <a:srgbClr val="FF0000"/>
                </a:solidFill>
              </a:rPr>
              <a:t>linear </a:t>
            </a:r>
            <a:r>
              <a:rPr lang="en-US" sz="2400" i="1" dirty="0">
                <a:solidFill>
                  <a:srgbClr val="FF0000"/>
                </a:solidFill>
              </a:rPr>
              <a:t>combination of the measured state </a:t>
            </a:r>
            <a:r>
              <a:rPr lang="en-US" sz="2400" i="1" dirty="0" smtClean="0">
                <a:solidFill>
                  <a:srgbClr val="FF0000"/>
                </a:solidFill>
              </a:rPr>
              <a:t>variables</a:t>
            </a:r>
            <a:r>
              <a:rPr lang="en-US" sz="2400" dirty="0" smtClean="0"/>
              <a:t>, </a:t>
            </a:r>
            <a:r>
              <a:rPr lang="en-US" sz="2400" dirty="0"/>
              <a:t>i.e</a:t>
            </a:r>
            <a:r>
              <a:rPr lang="en-US" sz="2400" dirty="0" smtClean="0"/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It is </a:t>
            </a:r>
            <a:r>
              <a:rPr lang="en-US" sz="2400" dirty="0" smtClean="0"/>
              <a:t>assumed that </a:t>
            </a:r>
            <a:r>
              <a:rPr lang="en-US" sz="2400" dirty="0"/>
              <a:t>the reference input </a:t>
            </a:r>
            <a:r>
              <a:rPr lang="en-US" sz="2400" b="1" i="1" dirty="0"/>
              <a:t>r</a:t>
            </a:r>
            <a:r>
              <a:rPr lang="en-US" sz="2400" b="1" dirty="0"/>
              <a:t>(</a:t>
            </a:r>
            <a:r>
              <a:rPr lang="en-US" sz="2400" b="1" i="1" dirty="0"/>
              <a:t>k</a:t>
            </a:r>
            <a:r>
              <a:rPr lang="en-US" sz="2400" b="1" dirty="0"/>
              <a:t>) </a:t>
            </a:r>
            <a:r>
              <a:rPr lang="en-US" sz="2400" dirty="0"/>
              <a:t>is zero (regulator problem). </a:t>
            </a:r>
            <a:r>
              <a:rPr lang="en-US" sz="2400" dirty="0">
                <a:solidFill>
                  <a:srgbClr val="0070C0"/>
                </a:solidFill>
              </a:rPr>
              <a:t>The aim here it to drive the system state to zero starting from any initial condition.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10</a:t>
            </a:fld>
            <a:endParaRPr lang="ar-EG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3505200"/>
            <a:ext cx="5616624" cy="1978182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8306058"/>
              </p:ext>
            </p:extLst>
          </p:nvPr>
        </p:nvGraphicFramePr>
        <p:xfrm>
          <a:off x="1844566" y="2896145"/>
          <a:ext cx="606425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51" name="Equation" r:id="rId4" imgW="2603160" imgH="228600" progId="Equation.3">
                  <p:embed/>
                </p:oleObj>
              </mc:Choice>
              <mc:Fallback>
                <p:oleObj name="Equation" r:id="rId4" imgW="260316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4566" y="2896145"/>
                        <a:ext cx="6064250" cy="5302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74552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766" y="1409700"/>
            <a:ext cx="8534400" cy="4686300"/>
          </a:xfrm>
        </p:spPr>
        <p:txBody>
          <a:bodyPr/>
          <a:lstStyle/>
          <a:p>
            <a:endParaRPr lang="en-US" sz="2600" dirty="0" smtClean="0"/>
          </a:p>
          <a:p>
            <a:endParaRPr lang="en-US" sz="2600" dirty="0"/>
          </a:p>
          <a:p>
            <a:endParaRPr lang="en-US" sz="2600" dirty="0" smtClean="0"/>
          </a:p>
          <a:p>
            <a:endParaRPr lang="en-US" sz="2600" dirty="0"/>
          </a:p>
          <a:p>
            <a:endParaRPr lang="en-US" sz="2600" dirty="0" smtClean="0"/>
          </a:p>
          <a:p>
            <a:endParaRPr lang="en-US" sz="2600" dirty="0" smtClean="0"/>
          </a:p>
          <a:p>
            <a:endParaRPr lang="en-US" sz="2600" dirty="0"/>
          </a:p>
          <a:p>
            <a:r>
              <a:rPr lang="en-US" sz="2600" dirty="0" smtClean="0"/>
              <a:t>Note </a:t>
            </a:r>
            <a:r>
              <a:rPr lang="en-US" sz="2600" dirty="0"/>
              <a:t>that this type of control is said to be static, because </a:t>
            </a:r>
            <a:r>
              <a:rPr lang="en-US" sz="2600" i="1" dirty="0">
                <a:solidFill>
                  <a:srgbClr val="FF0000"/>
                </a:solidFill>
              </a:rPr>
              <a:t>u</a:t>
            </a:r>
            <a:r>
              <a:rPr lang="en-US" sz="2600" dirty="0"/>
              <a:t> only depends on the present values of the state </a:t>
            </a:r>
            <a:r>
              <a:rPr lang="en-US" sz="2600" i="1" dirty="0">
                <a:solidFill>
                  <a:srgbClr val="FF0000"/>
                </a:solidFill>
              </a:rPr>
              <a:t>x</a:t>
            </a:r>
            <a:r>
              <a:rPr lang="en-US" sz="2600" dirty="0"/>
              <a:t> and </a:t>
            </a:r>
            <a:r>
              <a:rPr lang="en-US" sz="2600" i="1" dirty="0">
                <a:solidFill>
                  <a:srgbClr val="FF0000"/>
                </a:solidFill>
              </a:rPr>
              <a:t>it requires that all states of the system be measured</a:t>
            </a:r>
            <a:r>
              <a:rPr lang="en-US" sz="2600" dirty="0">
                <a:solidFill>
                  <a:srgbClr val="FF0000"/>
                </a:solidFill>
              </a:rPr>
              <a:t>. </a:t>
            </a:r>
            <a:endParaRPr lang="en-US" sz="2600" b="1" dirty="0">
              <a:solidFill>
                <a:srgbClr val="FF0000"/>
              </a:solidFill>
            </a:endParaRPr>
          </a:p>
          <a:p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7264628"/>
              </p:ext>
            </p:extLst>
          </p:nvPr>
        </p:nvGraphicFramePr>
        <p:xfrm>
          <a:off x="1524000" y="1447800"/>
          <a:ext cx="6064250" cy="2709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6" name="Equation" r:id="rId3" imgW="2603160" imgH="1168200" progId="Equation.3">
                  <p:embed/>
                </p:oleObj>
              </mc:Choice>
              <mc:Fallback>
                <p:oleObj name="Equation" r:id="rId3" imgW="2603160" imgH="1168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447800"/>
                        <a:ext cx="6064250" cy="27098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459631"/>
              </p:ext>
            </p:extLst>
          </p:nvPr>
        </p:nvGraphicFramePr>
        <p:xfrm>
          <a:off x="3632200" y="4252912"/>
          <a:ext cx="2159000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7" name="Equation" r:id="rId5" imgW="927000" imgH="203040" progId="Equation.3">
                  <p:embed/>
                </p:oleObj>
              </mc:Choice>
              <mc:Fallback>
                <p:oleObj name="Equation" r:id="rId5" imgW="92700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2200" y="4252912"/>
                        <a:ext cx="2159000" cy="4714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6932031"/>
              </p:ext>
            </p:extLst>
          </p:nvPr>
        </p:nvGraphicFramePr>
        <p:xfrm>
          <a:off x="6553200" y="4267200"/>
          <a:ext cx="1271588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8" name="Equation" r:id="rId7" imgW="545760" imgH="190440" progId="Equation.3">
                  <p:embed/>
                </p:oleObj>
              </mc:Choice>
              <mc:Fallback>
                <p:oleObj name="Equation" r:id="rId7" imgW="545760" imgH="1904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4267200"/>
                        <a:ext cx="1271588" cy="4413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36507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348" y="1355348"/>
            <a:ext cx="8280920" cy="5274052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 system </a:t>
            </a:r>
            <a:r>
              <a:rPr lang="en-US" sz="2400" dirty="0"/>
              <a:t>and the feedback control law </a:t>
            </a:r>
            <a:r>
              <a:rPr lang="en-US" sz="2400" dirty="0" smtClean="0"/>
              <a:t>are given by:</a:t>
            </a:r>
            <a:endParaRPr lang="en-US" sz="2400" dirty="0"/>
          </a:p>
          <a:p>
            <a:pPr marL="0" lvl="0" indent="0">
              <a:buNone/>
            </a:pPr>
            <a:endParaRPr lang="en-US" sz="24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sz="24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sz="2400" dirty="0" smtClean="0">
              <a:solidFill>
                <a:prstClr val="black"/>
              </a:solidFill>
            </a:endParaRPr>
          </a:p>
          <a:p>
            <a:r>
              <a:rPr lang="en-US" sz="2400" dirty="0" smtClean="0"/>
              <a:t>Substituting </a:t>
            </a:r>
            <a:r>
              <a:rPr lang="en-US" sz="2400" b="1" i="1" dirty="0" err="1" smtClean="0"/>
              <a:t>u</a:t>
            </a:r>
            <a:r>
              <a:rPr lang="en-US" sz="2400" b="1" i="1" baseline="-25000" dirty="0" err="1" smtClean="0"/>
              <a:t>k</a:t>
            </a:r>
            <a:r>
              <a:rPr lang="en-US" sz="2400" dirty="0" smtClean="0"/>
              <a:t> in the state equation yields the </a:t>
            </a:r>
            <a:r>
              <a:rPr lang="en-US" sz="2400" dirty="0"/>
              <a:t>closed-loop state equation</a:t>
            </a:r>
            <a:endParaRPr lang="ar-EG" sz="2400" dirty="0"/>
          </a:p>
          <a:p>
            <a:pPr marL="0" lvl="0" indent="0">
              <a:buNone/>
            </a:pPr>
            <a:endParaRPr lang="en-US" sz="24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sz="2400" dirty="0" smtClean="0">
              <a:solidFill>
                <a:prstClr val="black"/>
              </a:solidFill>
            </a:endParaRPr>
          </a:p>
          <a:p>
            <a:pPr indent="-342900"/>
            <a:r>
              <a:rPr lang="en-US" sz="2400" dirty="0" smtClean="0">
                <a:solidFill>
                  <a:prstClr val="black"/>
                </a:solidFill>
              </a:rPr>
              <a:t>Where </a:t>
            </a:r>
            <a:r>
              <a:rPr lang="el-GR" sz="2400" i="1" dirty="0" smtClean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Φ</a:t>
            </a:r>
            <a:r>
              <a:rPr lang="en-US" sz="2400" i="1" baseline="-25000" dirty="0" smtClean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cl </a:t>
            </a:r>
            <a:r>
              <a:rPr lang="en-US" sz="2400" i="1" dirty="0" smtClean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= </a:t>
            </a:r>
            <a:r>
              <a:rPr lang="el-GR" sz="2400" i="1" dirty="0" smtClean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Φ</a:t>
            </a:r>
            <a:r>
              <a:rPr lang="en-US" sz="2400" i="1" dirty="0" smtClean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-</a:t>
            </a:r>
            <a:r>
              <a:rPr lang="el-GR" sz="2400" i="1" dirty="0" smtClean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Γ</a:t>
            </a:r>
            <a:r>
              <a:rPr lang="en-US" sz="2400" i="1" dirty="0" smtClean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K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2400" dirty="0"/>
              <a:t>is the state matrix of the closed-loop system</a:t>
            </a:r>
            <a:r>
              <a:rPr lang="en-US" sz="2400" dirty="0" smtClean="0"/>
              <a:t>. </a:t>
            </a:r>
          </a:p>
          <a:p>
            <a:pPr indent="-342900"/>
            <a:r>
              <a:rPr lang="en-US" sz="2400" dirty="0" smtClean="0"/>
              <a:t>There is a chance to </a:t>
            </a:r>
            <a:r>
              <a:rPr lang="en-US" sz="2400" dirty="0" smtClean="0">
                <a:solidFill>
                  <a:srgbClr val="FF0000"/>
                </a:solidFill>
              </a:rPr>
              <a:t>adjust the closed-loop poles</a:t>
            </a:r>
            <a:r>
              <a:rPr lang="en-US" sz="2400" dirty="0" smtClean="0"/>
              <a:t> by a suitable design of the gain matrix </a:t>
            </a:r>
            <a:r>
              <a:rPr lang="en-US" sz="2400" i="1" dirty="0" smtClean="0"/>
              <a:t>K</a:t>
            </a:r>
            <a:r>
              <a:rPr lang="en-US" sz="2400" dirty="0" smtClean="0"/>
              <a:t>.</a:t>
            </a:r>
            <a:endParaRPr lang="en-US" sz="2400" dirty="0"/>
          </a:p>
          <a:p>
            <a:pPr marL="11430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Times New Roman"/>
              <a:ea typeface="Times New Roman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24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12</a:t>
            </a:fld>
            <a:endParaRPr lang="ar-EG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0117844"/>
              </p:ext>
            </p:extLst>
          </p:nvPr>
        </p:nvGraphicFramePr>
        <p:xfrm>
          <a:off x="3429000" y="1752600"/>
          <a:ext cx="2083669" cy="13261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76" name="Equation" r:id="rId3" imgW="1079280" imgH="685800" progId="Equation.3">
                  <p:embed/>
                </p:oleObj>
              </mc:Choice>
              <mc:Fallback>
                <p:oleObj name="Equation" r:id="rId3" imgW="107928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752600"/>
                        <a:ext cx="2083669" cy="13261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9612644"/>
              </p:ext>
            </p:extLst>
          </p:nvPr>
        </p:nvGraphicFramePr>
        <p:xfrm>
          <a:off x="3581400" y="3505200"/>
          <a:ext cx="2482850" cy="14088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77" name="Equation" r:id="rId5" imgW="1117440" imgH="634680" progId="Equation.3">
                  <p:embed/>
                </p:oleObj>
              </mc:Choice>
              <mc:Fallback>
                <p:oleObj name="Equation" r:id="rId5" imgW="111744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3505200"/>
                        <a:ext cx="2482850" cy="14088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306170"/>
            <a:ext cx="7571184" cy="944562"/>
          </a:xfrm>
          <a:solidFill>
            <a:schemeClr val="bg1"/>
          </a:solidFill>
        </p:spPr>
        <p:txBody>
          <a:bodyPr/>
          <a:lstStyle/>
          <a:p>
            <a:r>
              <a:rPr lang="en-US" sz="4000" b="1" dirty="0"/>
              <a:t>State </a:t>
            </a:r>
            <a:r>
              <a:rPr lang="en-US" sz="4000" b="1" dirty="0" smtClean="0"/>
              <a:t>Feedback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589059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70004"/>
            <a:ext cx="7908032" cy="778098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4000" b="1" dirty="0" smtClean="0"/>
              <a:t>Pole </a:t>
            </a:r>
            <a:r>
              <a:rPr lang="en-US" sz="4000" b="1" dirty="0"/>
              <a:t>Placement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234" y="1360682"/>
            <a:ext cx="8397766" cy="5040118"/>
          </a:xfrm>
        </p:spPr>
        <p:txBody>
          <a:bodyPr>
            <a:no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600" dirty="0" smtClean="0"/>
              <a:t>As we know, pole (eigenvalue) locations in z-plane </a:t>
            </a:r>
            <a:r>
              <a:rPr lang="en-US" sz="2600" dirty="0"/>
              <a:t>are directly related to the transient response of the </a:t>
            </a:r>
            <a:r>
              <a:rPr lang="en-US" sz="2600" dirty="0" smtClean="0"/>
              <a:t>system (speed and overshoot). 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2600" dirty="0" smtClean="0"/>
              <a:t>The closer the </a:t>
            </a:r>
            <a:r>
              <a:rPr lang="en-US" sz="2600" dirty="0"/>
              <a:t>pole </a:t>
            </a:r>
            <a:r>
              <a:rPr lang="en-US" sz="2600" dirty="0" smtClean="0"/>
              <a:t>to the </a:t>
            </a:r>
            <a:r>
              <a:rPr lang="en-US" sz="2600" dirty="0"/>
              <a:t>origin, the faster the response.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2600" dirty="0" smtClean="0"/>
              <a:t>The </a:t>
            </a:r>
            <a:r>
              <a:rPr lang="en-US" sz="2600" dirty="0"/>
              <a:t>contours of constant damping ratio (which determines percent overshoot) are </a:t>
            </a:r>
            <a:r>
              <a:rPr lang="en-US" sz="2600" dirty="0" smtClean="0"/>
              <a:t>spirals. </a:t>
            </a:r>
            <a:endParaRPr lang="en-US" sz="2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13</a:t>
            </a:fld>
            <a:endParaRPr lang="ar-EG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1739" y="4572000"/>
            <a:ext cx="2357393" cy="202786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031" y="4648200"/>
            <a:ext cx="2502569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054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20566"/>
            <a:ext cx="7547961" cy="922114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4000" b="1" dirty="0" smtClean="0"/>
              <a:t>Theorem: State Feedback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370" y="1355834"/>
            <a:ext cx="8178800" cy="468630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The </a:t>
            </a:r>
            <a:r>
              <a:rPr lang="en-US" dirty="0"/>
              <a:t>eigenvalues {λ</a:t>
            </a:r>
            <a:r>
              <a:rPr lang="en-US" baseline="-25000" dirty="0"/>
              <a:t>1</a:t>
            </a:r>
            <a:r>
              <a:rPr lang="en-US" dirty="0"/>
              <a:t>, λ</a:t>
            </a:r>
            <a:r>
              <a:rPr lang="en-US" baseline="-25000" dirty="0"/>
              <a:t>2</a:t>
            </a:r>
            <a:r>
              <a:rPr lang="en-US" dirty="0"/>
              <a:t>, …, </a:t>
            </a:r>
            <a:r>
              <a:rPr lang="en-US" dirty="0" err="1"/>
              <a:t>λ</a:t>
            </a:r>
            <a:r>
              <a:rPr lang="en-US" baseline="-25000" dirty="0" err="1"/>
              <a:t>n</a:t>
            </a:r>
            <a:r>
              <a:rPr lang="en-US" dirty="0"/>
              <a:t>} </a:t>
            </a:r>
            <a:r>
              <a:rPr lang="en-US" dirty="0" smtClean="0"/>
              <a:t>of </a:t>
            </a:r>
            <a:r>
              <a:rPr lang="en-US" dirty="0"/>
              <a:t>the closed-loop system </a:t>
            </a:r>
            <a:r>
              <a:rPr lang="en-US" dirty="0" smtClean="0"/>
              <a:t>matrix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dirty="0"/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dirty="0" smtClean="0"/>
              <a:t>can </a:t>
            </a:r>
            <a:r>
              <a:rPr lang="en-US" dirty="0"/>
              <a:t>be arbitrarily </a:t>
            </a:r>
            <a:r>
              <a:rPr lang="en-US" i="1" dirty="0" smtClean="0"/>
              <a:t>assigned </a:t>
            </a:r>
            <a:r>
              <a:rPr lang="en-US" dirty="0" smtClean="0"/>
              <a:t>using some feedback </a:t>
            </a:r>
            <a:r>
              <a:rPr lang="en-US" dirty="0"/>
              <a:t>gain matrix </a:t>
            </a:r>
            <a:r>
              <a:rPr lang="en-US" i="1" dirty="0">
                <a:solidFill>
                  <a:srgbClr val="FF0000"/>
                </a:solidFill>
              </a:rPr>
              <a:t>K</a:t>
            </a:r>
            <a:r>
              <a:rPr lang="en-US" dirty="0"/>
              <a:t> </a:t>
            </a:r>
            <a:r>
              <a:rPr lang="en-US" dirty="0" smtClean="0"/>
              <a:t>if and only </a:t>
            </a:r>
            <a:r>
              <a:rPr lang="en-US" dirty="0"/>
              <a:t>if the system (</a:t>
            </a:r>
            <a:r>
              <a:rPr lang="el-GR" dirty="0"/>
              <a:t>Φ</a:t>
            </a:r>
            <a:r>
              <a:rPr lang="en-US" dirty="0"/>
              <a:t>,</a:t>
            </a:r>
            <a:r>
              <a:rPr lang="el-GR" dirty="0"/>
              <a:t>Γ</a:t>
            </a:r>
            <a:r>
              <a:rPr lang="en-US" dirty="0"/>
              <a:t>) is </a:t>
            </a:r>
            <a:r>
              <a:rPr lang="en-US" i="1" dirty="0" smtClean="0">
                <a:solidFill>
                  <a:srgbClr val="FF0000"/>
                </a:solidFill>
              </a:rPr>
              <a:t>controllable</a:t>
            </a:r>
            <a:r>
              <a:rPr lang="en-US" i="1" dirty="0" smtClean="0"/>
              <a:t>.</a:t>
            </a:r>
            <a:r>
              <a:rPr lang="en-US" dirty="0" smtClean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14</a:t>
            </a:fld>
            <a:endParaRPr lang="ar-EG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5474379"/>
              </p:ext>
            </p:extLst>
          </p:nvPr>
        </p:nvGraphicFramePr>
        <p:xfrm>
          <a:off x="3505200" y="2438400"/>
          <a:ext cx="2450711" cy="6393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78" name="Equation" r:id="rId3" imgW="876240" imgH="228600" progId="Equation.3">
                  <p:embed/>
                </p:oleObj>
              </mc:Choice>
              <mc:Fallback>
                <p:oleObj name="Equation" r:id="rId3" imgW="8762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2438400"/>
                        <a:ext cx="2450711" cy="6393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15384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816" y="134974"/>
            <a:ext cx="8777184" cy="1115758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 smtClean="0"/>
              <a:t>Designing Gain Matrix </a:t>
            </a:r>
            <a:r>
              <a:rPr lang="en-US" b="1" i="1" dirty="0" smtClean="0"/>
              <a:t>K</a:t>
            </a:r>
            <a:r>
              <a:rPr lang="en-US" b="1" dirty="0" smtClean="0"/>
              <a:t> </a:t>
            </a:r>
            <a:r>
              <a:rPr lang="en-US" b="1" dirty="0"/>
              <a:t>by </a:t>
            </a:r>
            <a:r>
              <a:rPr lang="en-US" b="1" dirty="0" smtClean="0"/>
              <a:t>Equating </a:t>
            </a:r>
            <a:r>
              <a:rPr lang="en-US" b="1" dirty="0"/>
              <a:t>C</a:t>
            </a:r>
            <a:r>
              <a:rPr lang="en-US" b="1" dirty="0" smtClean="0"/>
              <a:t>oefficients</a:t>
            </a:r>
            <a:endParaRPr lang="en-US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15</a:t>
            </a:fld>
            <a:endParaRPr lang="ar-EG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447800"/>
            <a:ext cx="8291264" cy="502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AutoNum type="arabicPeriod"/>
            </a:pPr>
            <a:r>
              <a:rPr lang="en-US" sz="2800" dirty="0" smtClean="0"/>
              <a:t>Find the desired characteristic polynomial  from the specified eigenvalues </a:t>
            </a:r>
            <a:r>
              <a:rPr lang="el-GR" sz="2800" dirty="0" smtClean="0">
                <a:solidFill>
                  <a:srgbClr val="FF0000"/>
                </a:solidFill>
                <a:latin typeface="Arial"/>
                <a:cs typeface="Arial"/>
              </a:rPr>
              <a:t>λ</a:t>
            </a:r>
            <a:r>
              <a:rPr lang="en-US" sz="2800" baseline="-25000" dirty="0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using the expression </a:t>
            </a:r>
          </a:p>
          <a:p>
            <a:pPr marL="457200" indent="-457200">
              <a:buAutoNum type="arabicPeriod"/>
            </a:pPr>
            <a:endParaRPr lang="en-US" sz="2800" dirty="0"/>
          </a:p>
          <a:p>
            <a:pPr marL="457200" indent="-457200">
              <a:buAutoNum type="arabicPeriod"/>
            </a:pPr>
            <a:endParaRPr lang="en-US" sz="2800" dirty="0" smtClean="0"/>
          </a:p>
          <a:p>
            <a:pPr marL="457200" indent="-457200">
              <a:buFont typeface="Arial" pitchFamily="34" charset="0"/>
              <a:buAutoNum type="arabicPeriod"/>
            </a:pPr>
            <a:r>
              <a:rPr lang="en-US" sz="2800" dirty="0" smtClean="0"/>
              <a:t>Find the closed-loop characteristic </a:t>
            </a:r>
            <a:r>
              <a:rPr lang="en-US" sz="2800" dirty="0"/>
              <a:t>polynomial  </a:t>
            </a:r>
            <a:r>
              <a:rPr lang="en-US" sz="2800" dirty="0" smtClean="0"/>
              <a:t>using </a:t>
            </a:r>
            <a:r>
              <a:rPr lang="en-US" sz="2800" dirty="0"/>
              <a:t>the expression </a:t>
            </a:r>
            <a:endParaRPr lang="en-US" sz="2800" dirty="0" smtClean="0"/>
          </a:p>
          <a:p>
            <a:pPr marL="457200" indent="-457200">
              <a:buFont typeface="Arial" pitchFamily="34" charset="0"/>
              <a:buAutoNum type="arabicPeriod"/>
            </a:pPr>
            <a:endParaRPr lang="en-US" sz="2800" dirty="0"/>
          </a:p>
          <a:p>
            <a:pPr marL="457200" indent="-457200">
              <a:buFont typeface="Arial" pitchFamily="34" charset="0"/>
              <a:buAutoNum type="arabicPeriod"/>
            </a:pPr>
            <a:endParaRPr lang="en-US" sz="2800" dirty="0" smtClean="0"/>
          </a:p>
          <a:p>
            <a:pPr marL="457200" indent="-457200">
              <a:buFont typeface="Arial" pitchFamily="34" charset="0"/>
              <a:buAutoNum type="arabicPeriod"/>
            </a:pPr>
            <a:r>
              <a:rPr lang="en-US" sz="2800" dirty="0" smtClean="0"/>
              <a:t>Compare the two polynomials in 1 &amp; 2 to get the entries of the gain matrix </a:t>
            </a:r>
            <a:r>
              <a:rPr lang="en-US" sz="2800" b="1" i="1" dirty="0" smtClean="0"/>
              <a:t>K</a:t>
            </a:r>
            <a:r>
              <a:rPr lang="en-US" sz="2800" dirty="0" smtClean="0"/>
              <a:t>. </a:t>
            </a:r>
            <a:endParaRPr lang="en-US" sz="2800" dirty="0"/>
          </a:p>
          <a:p>
            <a:pPr marL="457200" indent="-457200">
              <a:buFont typeface="Arial" pitchFamily="34" charset="0"/>
              <a:buAutoNum type="arabicPeriod"/>
            </a:pPr>
            <a:endParaRPr lang="en-US" sz="2800" dirty="0" smtClean="0"/>
          </a:p>
          <a:p>
            <a:pPr marL="457200" indent="-457200">
              <a:buFont typeface="Arial" pitchFamily="34" charset="0"/>
              <a:buAutoNum type="arabicPeriod"/>
            </a:pPr>
            <a:endParaRPr lang="en-US" sz="2800" dirty="0"/>
          </a:p>
          <a:p>
            <a:pPr marL="457200" indent="-457200">
              <a:buFont typeface="Arial" pitchFamily="34" charset="0"/>
              <a:buAutoNum type="arabicPeriod"/>
            </a:pPr>
            <a:endParaRPr lang="en-US" sz="2800" dirty="0" smtClean="0"/>
          </a:p>
          <a:p>
            <a:pPr marL="457200" indent="-457200">
              <a:buFont typeface="Arial" pitchFamily="34" charset="0"/>
              <a:buAutoNum type="arabicPeriod"/>
            </a:pPr>
            <a:endParaRPr lang="en-US" sz="2800" dirty="0"/>
          </a:p>
          <a:p>
            <a:pPr marL="457200" indent="-457200">
              <a:buAutoNum type="arabicPeriod"/>
            </a:pPr>
            <a:endParaRPr lang="en-US" sz="28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5518675"/>
              </p:ext>
            </p:extLst>
          </p:nvPr>
        </p:nvGraphicFramePr>
        <p:xfrm>
          <a:off x="3541713" y="2434175"/>
          <a:ext cx="1698625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76" name="Equation" r:id="rId3" imgW="927000" imgH="431640" progId="Equation.3">
                  <p:embed/>
                </p:oleObj>
              </mc:Choice>
              <mc:Fallback>
                <p:oleObj name="Equation" r:id="rId3" imgW="9270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1713" y="2434175"/>
                        <a:ext cx="1698625" cy="79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9885658"/>
              </p:ext>
            </p:extLst>
          </p:nvPr>
        </p:nvGraphicFramePr>
        <p:xfrm>
          <a:off x="2674040" y="4572000"/>
          <a:ext cx="3705184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77" name="Equation" r:id="rId5" imgW="1434960" imgH="203040" progId="Equation.3">
                  <p:embed/>
                </p:oleObj>
              </mc:Choice>
              <mc:Fallback>
                <p:oleObj name="Equation" r:id="rId5" imgW="14349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4040" y="4572000"/>
                        <a:ext cx="3705184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9001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234" y="472634"/>
            <a:ext cx="7620000" cy="778098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b="1" dirty="0" smtClean="0"/>
              <a:t>Example 3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1072" y="1333500"/>
            <a:ext cx="8178800" cy="4686300"/>
          </a:xfrm>
        </p:spPr>
        <p:txBody>
          <a:bodyPr>
            <a:normAutofit/>
          </a:bodyPr>
          <a:lstStyle/>
          <a:p>
            <a:r>
              <a:rPr lang="en-US" sz="2600" dirty="0"/>
              <a:t>Assign the eigenvalues {0.3± j0.2} to the pair</a:t>
            </a:r>
          </a:p>
          <a:p>
            <a:endParaRPr lang="en-US" sz="2600" dirty="0"/>
          </a:p>
          <a:p>
            <a:endParaRPr lang="en-US" sz="2600" dirty="0" smtClean="0"/>
          </a:p>
          <a:p>
            <a:pPr marL="114300" indent="0">
              <a:buNone/>
            </a:pPr>
            <a:r>
              <a:rPr lang="en-US" sz="2600" b="1" dirty="0" smtClean="0">
                <a:solidFill>
                  <a:srgbClr val="FF0000"/>
                </a:solidFill>
              </a:rPr>
              <a:t>Solution:</a:t>
            </a:r>
          </a:p>
          <a:p>
            <a:r>
              <a:rPr lang="en-US" sz="2600" dirty="0"/>
              <a:t>For the given eigenvalues, the desired characteristic polynomial </a:t>
            </a:r>
            <a:r>
              <a:rPr lang="en-US" sz="2600" dirty="0" smtClean="0"/>
              <a:t>is</a:t>
            </a:r>
          </a:p>
          <a:p>
            <a:endParaRPr lang="en-US" sz="2600" dirty="0" smtClean="0"/>
          </a:p>
          <a:p>
            <a:endParaRPr lang="en-US" sz="2600" dirty="0" smtClean="0"/>
          </a:p>
          <a:p>
            <a:r>
              <a:rPr lang="en-US" sz="2600" dirty="0" smtClean="0"/>
              <a:t>The </a:t>
            </a:r>
            <a:r>
              <a:rPr lang="en-US" sz="2600" dirty="0"/>
              <a:t>closed-loop state matrix is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16</a:t>
            </a:fld>
            <a:endParaRPr lang="ar-EG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0300396"/>
              </p:ext>
            </p:extLst>
          </p:nvPr>
        </p:nvGraphicFramePr>
        <p:xfrm>
          <a:off x="3382962" y="1981200"/>
          <a:ext cx="2560638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072" name="Equation" r:id="rId3" imgW="1396800" imgH="457200" progId="Equation.3">
                  <p:embed/>
                </p:oleObj>
              </mc:Choice>
              <mc:Fallback>
                <p:oleObj name="Equation" r:id="rId3" imgW="13968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2962" y="1981200"/>
                        <a:ext cx="2560638" cy="839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4023401"/>
              </p:ext>
            </p:extLst>
          </p:nvPr>
        </p:nvGraphicFramePr>
        <p:xfrm>
          <a:off x="1447800" y="5562600"/>
          <a:ext cx="6237287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073" name="Equation" r:id="rId5" imgW="3403440" imgH="482400" progId="Equation.3">
                  <p:embed/>
                </p:oleObj>
              </mc:Choice>
              <mc:Fallback>
                <p:oleObj name="Equation" r:id="rId5" imgW="340344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5562600"/>
                        <a:ext cx="6237287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5387677"/>
              </p:ext>
            </p:extLst>
          </p:nvPr>
        </p:nvGraphicFramePr>
        <p:xfrm>
          <a:off x="609600" y="4267200"/>
          <a:ext cx="809408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074" name="Equation" r:id="rId7" imgW="3238200" imgH="228600" progId="Equation.3">
                  <p:embed/>
                </p:oleObj>
              </mc:Choice>
              <mc:Fallback>
                <p:oleObj name="Equation" r:id="rId7" imgW="3238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267200"/>
                        <a:ext cx="8094085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11450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838" y="1355834"/>
            <a:ext cx="8263762" cy="5349766"/>
          </a:xfrm>
        </p:spPr>
        <p:txBody>
          <a:bodyPr>
            <a:noAutofit/>
          </a:bodyPr>
          <a:lstStyle/>
          <a:p>
            <a:r>
              <a:rPr lang="en-US" sz="2200" dirty="0" smtClean="0"/>
              <a:t>The closed-loop characteristic polynomial (in terms of K) is </a:t>
            </a:r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 smtClean="0"/>
          </a:p>
          <a:p>
            <a:r>
              <a:rPr lang="en-US" sz="2200" dirty="0" smtClean="0"/>
              <a:t>Comparing </a:t>
            </a:r>
            <a:r>
              <a:rPr lang="en-US" sz="2200" dirty="0"/>
              <a:t>with </a:t>
            </a:r>
            <a:r>
              <a:rPr lang="en-US" sz="2200" dirty="0" smtClean="0"/>
              <a:t>the </a:t>
            </a:r>
            <a:r>
              <a:rPr lang="en-US" sz="2200" dirty="0"/>
              <a:t>desired characteristic </a:t>
            </a:r>
            <a:r>
              <a:rPr lang="en-US" sz="2200" dirty="0" smtClean="0"/>
              <a:t>polynomial,</a:t>
            </a:r>
          </a:p>
          <a:p>
            <a:endParaRPr lang="en-US" sz="2200" dirty="0"/>
          </a:p>
          <a:p>
            <a:r>
              <a:rPr lang="en-US" sz="2200" dirty="0" smtClean="0"/>
              <a:t>Gives</a:t>
            </a:r>
            <a:endParaRPr lang="en-US" sz="2200" dirty="0"/>
          </a:p>
          <a:p>
            <a:r>
              <a:rPr lang="en-US" sz="2200" dirty="0" smtClean="0"/>
              <a:t>To check this result, we can use the following MATLAB commands:</a:t>
            </a:r>
          </a:p>
          <a:p>
            <a:pPr marL="1211580" lvl="4" indent="0">
              <a:buNone/>
            </a:pPr>
            <a:r>
              <a:rPr lang="pt-BR" b="1" dirty="0" smtClean="0">
                <a:latin typeface="Garamond-Bold"/>
              </a:rPr>
              <a:t>	</a:t>
            </a:r>
            <a:r>
              <a:rPr lang="pt-BR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&gt;&gt; </a:t>
            </a:r>
            <a:r>
              <a:rPr lang="pt-BR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A = [0, 1; 3, 4];</a:t>
            </a:r>
          </a:p>
          <a:p>
            <a:pPr marL="1211580" lvl="4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&gt;&gt; B 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= [0;  1];</a:t>
            </a:r>
          </a:p>
          <a:p>
            <a:pPr marL="1211580" lvl="4" indent="0">
              <a:buNone/>
            </a:pPr>
            <a:r>
              <a:rPr lang="fr-FR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&gt;&gt; </a:t>
            </a:r>
            <a:r>
              <a:rPr lang="fr-FR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poles</a:t>
            </a:r>
            <a:r>
              <a:rPr lang="fr-FR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= [</a:t>
            </a:r>
            <a:r>
              <a:rPr lang="fr-FR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0.3+j*0.2</a:t>
            </a:r>
            <a:r>
              <a:rPr lang="fr-FR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fr-FR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0.3–j*0.2</a:t>
            </a:r>
            <a:r>
              <a:rPr lang="fr-FR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];</a:t>
            </a:r>
          </a:p>
          <a:p>
            <a:pPr marL="1211580" lvl="4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&gt;&gt; 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K = place(A, B,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poles)</a:t>
            </a:r>
          </a:p>
          <a:p>
            <a:pPr marL="937260" lvl="3" indent="0">
              <a:buNone/>
            </a:pPr>
            <a:r>
              <a:rPr lang="en-US" dirty="0" smtClean="0">
                <a:latin typeface="Garamond-Book"/>
              </a:rPr>
              <a:t>	</a:t>
            </a:r>
            <a:endParaRPr lang="en-US" dirty="0" smtClean="0"/>
          </a:p>
          <a:p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17</a:t>
            </a:fld>
            <a:endParaRPr lang="ar-EG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9758947"/>
              </p:ext>
            </p:extLst>
          </p:nvPr>
        </p:nvGraphicFramePr>
        <p:xfrm>
          <a:off x="2174875" y="1905000"/>
          <a:ext cx="4376738" cy="130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096" name="Equation" r:id="rId3" imgW="2387520" imgH="711000" progId="Equation.3">
                  <p:embed/>
                </p:oleObj>
              </mc:Choice>
              <mc:Fallback>
                <p:oleObj name="Equation" r:id="rId3" imgW="238752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4875" y="1905000"/>
                        <a:ext cx="4376738" cy="1304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1989207"/>
              </p:ext>
            </p:extLst>
          </p:nvPr>
        </p:nvGraphicFramePr>
        <p:xfrm>
          <a:off x="6629400" y="3886200"/>
          <a:ext cx="2279650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097" name="Equation" r:id="rId5" imgW="1244520" imgH="203040" progId="Equation.3">
                  <p:embed/>
                </p:oleObj>
              </mc:Choice>
              <mc:Fallback>
                <p:oleObj name="Equation" r:id="rId5" imgW="12445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3886200"/>
                        <a:ext cx="2279650" cy="37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687430"/>
              </p:ext>
            </p:extLst>
          </p:nvPr>
        </p:nvGraphicFramePr>
        <p:xfrm>
          <a:off x="1905000" y="4114800"/>
          <a:ext cx="2259012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098" name="Equation" r:id="rId7" imgW="1231560" imgH="215640" progId="Equation.3">
                  <p:embed/>
                </p:oleObj>
              </mc:Choice>
              <mc:Fallback>
                <p:oleObj name="Equation" r:id="rId7" imgW="12315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114800"/>
                        <a:ext cx="2259012" cy="395287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accent5">
                            <a:lumMod val="50000"/>
                          </a:schemeClr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51423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7620000" cy="634082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b="1" dirty="0" smtClean="0"/>
              <a:t>Controllable canonical </a:t>
            </a:r>
            <a:r>
              <a:rPr lang="en-US" b="1" dirty="0"/>
              <a:t>f</a:t>
            </a:r>
            <a:r>
              <a:rPr lang="en-US" b="1" dirty="0" smtClean="0"/>
              <a:t>orm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55834"/>
            <a:ext cx="8229600" cy="46863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600" dirty="0"/>
              <a:t>The algebra for ﬁnding the state feedback gain matrix </a:t>
            </a:r>
            <a:r>
              <a:rPr lang="en-US" sz="2600" b="1" i="1" dirty="0"/>
              <a:t>K</a:t>
            </a:r>
            <a:r>
              <a:rPr lang="en-US" sz="2600" dirty="0"/>
              <a:t> </a:t>
            </a:r>
            <a:r>
              <a:rPr lang="en-US" sz="2600" dirty="0" smtClean="0"/>
              <a:t>for systems with n &gt; 2 becomes quite tedious. </a:t>
            </a:r>
          </a:p>
          <a:p>
            <a:pPr>
              <a:spcAft>
                <a:spcPts val="600"/>
              </a:spcAft>
            </a:pPr>
            <a:r>
              <a:rPr lang="en-US" sz="2600" dirty="0" smtClean="0"/>
              <a:t>However, if </a:t>
            </a:r>
            <a:r>
              <a:rPr lang="en-US" sz="2600" dirty="0"/>
              <a:t>the system </a:t>
            </a:r>
            <a:r>
              <a:rPr lang="en-US" sz="2600" dirty="0" smtClean="0"/>
              <a:t>matrices take the controllable </a:t>
            </a:r>
            <a:r>
              <a:rPr lang="en-US" sz="2600" dirty="0"/>
              <a:t>canonical form, the problem is </a:t>
            </a:r>
            <a:r>
              <a:rPr lang="en-US" sz="2600" dirty="0" smtClean="0"/>
              <a:t>more simple. </a:t>
            </a:r>
          </a:p>
          <a:p>
            <a:pPr>
              <a:spcAft>
                <a:spcPts val="600"/>
              </a:spcAft>
            </a:pPr>
            <a:r>
              <a:rPr lang="en-US" sz="2600" dirty="0" smtClean="0"/>
              <a:t>For </a:t>
            </a:r>
            <a:r>
              <a:rPr lang="en-US" sz="2600" dirty="0"/>
              <a:t>a third order </a:t>
            </a:r>
            <a:r>
              <a:rPr lang="en-US" sz="2600" dirty="0" smtClean="0"/>
              <a:t>system, </a:t>
            </a:r>
            <a:r>
              <a:rPr lang="en-US" sz="2600" dirty="0"/>
              <a:t>this form </a:t>
            </a:r>
            <a:r>
              <a:rPr lang="en-US" sz="2600" dirty="0" smtClean="0"/>
              <a:t>is given as:</a:t>
            </a:r>
            <a:endParaRPr lang="en-US" sz="2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18</a:t>
            </a:fld>
            <a:endParaRPr lang="ar-EG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7474280"/>
              </p:ext>
            </p:extLst>
          </p:nvPr>
        </p:nvGraphicFramePr>
        <p:xfrm>
          <a:off x="1475656" y="4698731"/>
          <a:ext cx="6058371" cy="14734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72" name="Equation" r:id="rId3" imgW="2920680" imgH="711000" progId="Equation.3">
                  <p:embed/>
                </p:oleObj>
              </mc:Choice>
              <mc:Fallback>
                <p:oleObj name="Equation" r:id="rId3" imgW="292068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4698731"/>
                        <a:ext cx="6058371" cy="14734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4183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365234" y="1357203"/>
            <a:ext cx="847396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hangingPunct="0">
              <a:spcAft>
                <a:spcPts val="600"/>
              </a:spcAft>
              <a:buClr>
                <a:srgbClr val="FF9900"/>
              </a:buClr>
              <a:buFont typeface="Arial" pitchFamily="34" charset="0"/>
              <a:buChar char="•"/>
            </a:pPr>
            <a:r>
              <a:rPr kumimoji="1" lang="en-US" sz="2800" dirty="0"/>
              <a:t>Design a feedback controller for the pair</a:t>
            </a:r>
          </a:p>
          <a:p>
            <a:pPr eaLnBrk="0" hangingPunct="0">
              <a:spcAft>
                <a:spcPts val="600"/>
              </a:spcAft>
              <a:buClr>
                <a:srgbClr val="FF9900"/>
              </a:buClr>
              <a:buFont typeface="Arial" pitchFamily="34" charset="0"/>
              <a:buChar char="•"/>
            </a:pPr>
            <a:endParaRPr kumimoji="1" lang="en-US" sz="2800" dirty="0"/>
          </a:p>
          <a:p>
            <a:pPr eaLnBrk="0" hangingPunct="0">
              <a:spcAft>
                <a:spcPts val="600"/>
              </a:spcAft>
              <a:buClr>
                <a:srgbClr val="FF9900"/>
              </a:buClr>
              <a:buFont typeface="Arial" pitchFamily="34" charset="0"/>
              <a:buChar char="•"/>
            </a:pPr>
            <a:endParaRPr kumimoji="1" lang="en-US" sz="2800" dirty="0"/>
          </a:p>
          <a:p>
            <a:pPr marL="0" indent="0" eaLnBrk="0" hangingPunct="0">
              <a:spcAft>
                <a:spcPts val="600"/>
              </a:spcAft>
              <a:buClr>
                <a:srgbClr val="FF9900"/>
              </a:buClr>
              <a:buNone/>
            </a:pPr>
            <a:endParaRPr kumimoji="1" lang="en-US" sz="2800" dirty="0"/>
          </a:p>
          <a:p>
            <a:pPr marL="0" indent="0" eaLnBrk="0" hangingPunct="0">
              <a:spcAft>
                <a:spcPts val="600"/>
              </a:spcAft>
              <a:buClr>
                <a:srgbClr val="FF9900"/>
              </a:buClr>
              <a:buNone/>
            </a:pPr>
            <a:r>
              <a:rPr kumimoji="1" lang="en-US" sz="2800" dirty="0" smtClean="0"/>
              <a:t>So that the closed-loop eigenvalues are {0.1</a:t>
            </a:r>
            <a:r>
              <a:rPr kumimoji="1" lang="en-US" sz="2800" dirty="0"/>
              <a:t>, 0.4±j0.4}. </a:t>
            </a:r>
            <a:endParaRPr kumimoji="1" lang="en-US" sz="2800" dirty="0" smtClean="0"/>
          </a:p>
          <a:p>
            <a:pPr marL="0" indent="0" eaLnBrk="0" hangingPunct="0">
              <a:spcAft>
                <a:spcPts val="600"/>
              </a:spcAft>
              <a:buClr>
                <a:srgbClr val="FF9900"/>
              </a:buClr>
              <a:buNone/>
            </a:pPr>
            <a:endParaRPr kumimoji="1" lang="en-US" sz="2800" b="1" dirty="0" smtClean="0">
              <a:solidFill>
                <a:srgbClr val="FF0000"/>
              </a:solidFill>
            </a:endParaRPr>
          </a:p>
          <a:p>
            <a:pPr eaLnBrk="0" hangingPunct="0">
              <a:spcAft>
                <a:spcPts val="600"/>
              </a:spcAft>
              <a:buClr>
                <a:srgbClr val="FF9900"/>
              </a:buClr>
              <a:buFont typeface="Arial" pitchFamily="34" charset="0"/>
              <a:buChar char="•"/>
            </a:pPr>
            <a:endParaRPr kumimoji="1"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232" y="476598"/>
            <a:ext cx="7427168" cy="79216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4400" b="1" dirty="0"/>
              <a:t>Example </a:t>
            </a:r>
            <a:r>
              <a:rPr lang="en-US" sz="4400" b="1" dirty="0" smtClean="0"/>
              <a:t>4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19</a:t>
            </a:fld>
            <a:endParaRPr lang="ar-EG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6309072"/>
              </p:ext>
            </p:extLst>
          </p:nvPr>
        </p:nvGraphicFramePr>
        <p:xfrm>
          <a:off x="3151675" y="2133600"/>
          <a:ext cx="2791925" cy="1306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7" name="Equation" r:id="rId3" imgW="1612800" imgH="711000" progId="Equation.3">
                  <p:embed/>
                </p:oleObj>
              </mc:Choice>
              <mc:Fallback>
                <p:oleObj name="Equation" r:id="rId3" imgW="161280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1675" y="2133600"/>
                        <a:ext cx="2791925" cy="1306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5129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Eigenvalues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370" y="1371600"/>
            <a:ext cx="8178800" cy="4191000"/>
          </a:xfrm>
        </p:spPr>
        <p:txBody>
          <a:bodyPr/>
          <a:lstStyle/>
          <a:p>
            <a:r>
              <a:rPr lang="en-US" sz="2600" dirty="0" smtClean="0"/>
              <a:t>We have seen that the eigenvalues </a:t>
            </a:r>
            <a:r>
              <a:rPr lang="el-GR" sz="2600" dirty="0" smtClean="0">
                <a:latin typeface="Arial"/>
                <a:cs typeface="Arial"/>
              </a:rPr>
              <a:t>λ</a:t>
            </a:r>
            <a:r>
              <a:rPr lang="en-US" sz="2600" dirty="0" smtClean="0">
                <a:latin typeface="Arial"/>
                <a:cs typeface="Arial"/>
              </a:rPr>
              <a:t> of a matrix </a:t>
            </a:r>
            <a:r>
              <a:rPr lang="el-GR" sz="2600" i="1" dirty="0" smtClean="0">
                <a:latin typeface="Arial"/>
                <a:cs typeface="Arial"/>
              </a:rPr>
              <a:t>Φ</a:t>
            </a:r>
            <a:r>
              <a:rPr lang="en-US" sz="2600" i="1" dirty="0" smtClean="0">
                <a:latin typeface="Arial"/>
                <a:cs typeface="Arial"/>
              </a:rPr>
              <a:t> </a:t>
            </a:r>
            <a:r>
              <a:rPr lang="en-US" sz="2600" dirty="0" smtClean="0"/>
              <a:t>are those scalars achieving the following equation</a:t>
            </a:r>
          </a:p>
          <a:p>
            <a:endParaRPr lang="en-US" sz="2600" dirty="0"/>
          </a:p>
          <a:p>
            <a:r>
              <a:rPr lang="en-US" sz="2600" dirty="0" smtClean="0"/>
              <a:t>Where </a:t>
            </a:r>
            <a:r>
              <a:rPr lang="en-US" sz="2600" i="1" dirty="0" smtClean="0">
                <a:latin typeface="Consolas" pitchFamily="49" charset="0"/>
              </a:rPr>
              <a:t>v</a:t>
            </a:r>
            <a:r>
              <a:rPr lang="en-US" sz="2600" dirty="0" smtClean="0"/>
              <a:t> is called an eigenvector</a:t>
            </a:r>
          </a:p>
          <a:p>
            <a:r>
              <a:rPr lang="en-US" sz="2600" dirty="0" smtClean="0"/>
              <a:t>This equation can be written as</a:t>
            </a:r>
          </a:p>
          <a:p>
            <a:endParaRPr lang="en-US" sz="2600" dirty="0"/>
          </a:p>
          <a:p>
            <a:r>
              <a:rPr lang="en-US" sz="2600" dirty="0" smtClean="0"/>
              <a:t>The non-useful solution is v = 0. The useful solution is the one in which the columns of (</a:t>
            </a:r>
            <a:r>
              <a:rPr lang="el-GR" sz="2600" dirty="0" smtClean="0">
                <a:latin typeface="Consolas" pitchFamily="49" charset="0"/>
                <a:cs typeface="Arial"/>
              </a:rPr>
              <a:t>λ</a:t>
            </a:r>
            <a:r>
              <a:rPr lang="en-US" sz="2600" dirty="0" smtClean="0">
                <a:latin typeface="Consolas" pitchFamily="49" charset="0"/>
                <a:cs typeface="Arial"/>
              </a:rPr>
              <a:t>I – </a:t>
            </a:r>
            <a:r>
              <a:rPr lang="el-GR" sz="2600" dirty="0" smtClean="0">
                <a:latin typeface="Consolas" pitchFamily="49" charset="0"/>
                <a:cs typeface="Arial"/>
              </a:rPr>
              <a:t>Φ</a:t>
            </a:r>
            <a:r>
              <a:rPr lang="en-US" sz="2600" dirty="0" smtClean="0">
                <a:latin typeface="Consolas" pitchFamily="49" charset="0"/>
                <a:cs typeface="Arial"/>
              </a:rPr>
              <a:t>)</a:t>
            </a:r>
            <a:r>
              <a:rPr lang="en-US" sz="2600" dirty="0" smtClean="0"/>
              <a:t>are dependent. Thus, we are looking for </a:t>
            </a:r>
            <a:r>
              <a:rPr lang="el-GR" sz="2600" dirty="0" smtClean="0">
                <a:latin typeface="Arial"/>
                <a:cs typeface="Arial"/>
              </a:rPr>
              <a:t>λ</a:t>
            </a:r>
            <a:r>
              <a:rPr lang="en-US" sz="2600" dirty="0" smtClean="0">
                <a:latin typeface="Arial"/>
                <a:cs typeface="Arial"/>
              </a:rPr>
              <a:t> which makes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8961569"/>
              </p:ext>
            </p:extLst>
          </p:nvPr>
        </p:nvGraphicFramePr>
        <p:xfrm>
          <a:off x="3962400" y="2286000"/>
          <a:ext cx="1198562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24" name="Equation" r:id="rId3" imgW="545760" imgH="177480" progId="Equation.3">
                  <p:embed/>
                </p:oleObj>
              </mc:Choice>
              <mc:Fallback>
                <p:oleObj name="Equation" r:id="rId3" imgW="545760" imgH="177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2286000"/>
                        <a:ext cx="1198562" cy="3889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7765425"/>
              </p:ext>
            </p:extLst>
          </p:nvPr>
        </p:nvGraphicFramePr>
        <p:xfrm>
          <a:off x="3657600" y="3733800"/>
          <a:ext cx="1868487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25" name="Equation" r:id="rId5" imgW="850680" imgH="203040" progId="Equation.3">
                  <p:embed/>
                </p:oleObj>
              </mc:Choice>
              <mc:Fallback>
                <p:oleObj name="Equation" r:id="rId5" imgW="850680" imgH="20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3733800"/>
                        <a:ext cx="1868487" cy="4445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1373356"/>
              </p:ext>
            </p:extLst>
          </p:nvPr>
        </p:nvGraphicFramePr>
        <p:xfrm>
          <a:off x="1676400" y="5695781"/>
          <a:ext cx="1646238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26" name="Equation" r:id="rId7" imgW="749160" imgH="203040" progId="Equation.3">
                  <p:embed/>
                </p:oleObj>
              </mc:Choice>
              <mc:Fallback>
                <p:oleObj name="Equation" r:id="rId7" imgW="74916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5695781"/>
                        <a:ext cx="1646238" cy="4445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800600" y="5410200"/>
            <a:ext cx="4114800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This is the equation we solve to obtain the eigenvalues </a:t>
            </a:r>
            <a:r>
              <a:rPr lang="el-GR" sz="2000" dirty="0" smtClean="0">
                <a:latin typeface="+mn-lt"/>
                <a:cs typeface="Arial"/>
              </a:rPr>
              <a:t>λ</a:t>
            </a:r>
            <a:r>
              <a:rPr lang="en-US" sz="2000" dirty="0" smtClean="0">
                <a:latin typeface="+mn-lt"/>
                <a:cs typeface="Arial"/>
              </a:rPr>
              <a:t> of a matrix </a:t>
            </a:r>
            <a:r>
              <a:rPr lang="el-GR" sz="2000" dirty="0" smtClean="0">
                <a:latin typeface="+mn-lt"/>
                <a:cs typeface="Arial"/>
              </a:rPr>
              <a:t>Φ</a:t>
            </a:r>
            <a:r>
              <a:rPr lang="en-US" sz="2000" dirty="0" smtClean="0">
                <a:latin typeface="+mn-lt"/>
                <a:cs typeface="Arial"/>
              </a:rPr>
              <a:t>.</a:t>
            </a:r>
            <a:endParaRPr lang="en-US" sz="2000" dirty="0">
              <a:latin typeface="+mn-lt"/>
            </a:endParaRPr>
          </a:p>
        </p:txBody>
      </p:sp>
      <p:sp>
        <p:nvSpPr>
          <p:cNvPr id="10" name="Right Arrow 9"/>
          <p:cNvSpPr/>
          <p:nvPr/>
        </p:nvSpPr>
        <p:spPr bwMode="auto">
          <a:xfrm flipH="1">
            <a:off x="3657600" y="5689431"/>
            <a:ext cx="914400" cy="457200"/>
          </a:xfrm>
          <a:prstGeom prst="rightArrow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656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786" y="1373862"/>
            <a:ext cx="8208912" cy="5132040"/>
          </a:xfrm>
        </p:spPr>
        <p:txBody>
          <a:bodyPr>
            <a:normAutofit/>
          </a:bodyPr>
          <a:lstStyle/>
          <a:p>
            <a:r>
              <a:rPr lang="en-US" sz="2400" dirty="0"/>
              <a:t>For the given eigenvalues, the desired characteristic polynomial is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closed-loop state matrix is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20</a:t>
            </a:fld>
            <a:endParaRPr lang="ar-EG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5987554"/>
              </p:ext>
            </p:extLst>
          </p:nvPr>
        </p:nvGraphicFramePr>
        <p:xfrm>
          <a:off x="549275" y="3581400"/>
          <a:ext cx="8040688" cy="1319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97" name="Equation" r:id="rId3" imgW="4343400" imgH="711000" progId="Equation.3">
                  <p:embed/>
                </p:oleObj>
              </mc:Choice>
              <mc:Fallback>
                <p:oleObj name="Equation" r:id="rId3" imgW="434340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" y="3581400"/>
                        <a:ext cx="8040688" cy="1319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 bwMode="auto">
          <a:xfrm>
            <a:off x="1721068" y="6279932"/>
            <a:ext cx="3962400" cy="457200"/>
          </a:xfrm>
          <a:prstGeom prst="rect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45232" y="476598"/>
            <a:ext cx="7427168" cy="79216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4400" b="1" dirty="0" smtClean="0"/>
              <a:t>Solution </a:t>
            </a:r>
            <a:endParaRPr lang="en-US" sz="4400" b="1" dirty="0">
              <a:solidFill>
                <a:srgbClr val="FF0000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0556521"/>
              </p:ext>
            </p:extLst>
          </p:nvPr>
        </p:nvGraphicFramePr>
        <p:xfrm>
          <a:off x="2438400" y="2133600"/>
          <a:ext cx="48641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98" name="Equation" r:id="rId5" imgW="2654300" imgH="457200" progId="Equation.3">
                  <p:embed/>
                </p:oleObj>
              </mc:Choice>
              <mc:Fallback>
                <p:oleObj name="Equation" r:id="rId5" imgW="2654300" imgH="457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133600"/>
                        <a:ext cx="48641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9829636"/>
              </p:ext>
            </p:extLst>
          </p:nvPr>
        </p:nvGraphicFramePr>
        <p:xfrm>
          <a:off x="381000" y="4994057"/>
          <a:ext cx="8321675" cy="174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99" name="Equation" r:id="rId7" imgW="4495680" imgH="939600" progId="Equation.3">
                  <p:embed/>
                </p:oleObj>
              </mc:Choice>
              <mc:Fallback>
                <p:oleObj name="Equation" r:id="rId7" imgW="4495680" imgH="939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994057"/>
                        <a:ext cx="8321675" cy="174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76766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6170"/>
            <a:ext cx="7571184" cy="94456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4000" b="1" dirty="0">
                <a:latin typeface="+mn-lt"/>
              </a:rPr>
              <a:t>State </a:t>
            </a:r>
            <a:r>
              <a:rPr lang="en-US" sz="4000" b="1" dirty="0" smtClean="0">
                <a:latin typeface="+mn-lt"/>
              </a:rPr>
              <a:t>Estimation</a:t>
            </a:r>
            <a:endParaRPr lang="en-US" sz="4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234" y="1349712"/>
            <a:ext cx="8223448" cy="4800600"/>
          </a:xfrm>
        </p:spPr>
        <p:txBody>
          <a:bodyPr>
            <a:noAutofit/>
          </a:bodyPr>
          <a:lstStyle/>
          <a:p>
            <a:pPr indent="-342900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In designing state </a:t>
            </a:r>
            <a:r>
              <a:rPr lang="en-US" sz="2400" dirty="0"/>
              <a:t>feedback controller, </a:t>
            </a:r>
            <a:r>
              <a:rPr lang="en-US" sz="2400" dirty="0" smtClean="0"/>
              <a:t>we assumed </a:t>
            </a:r>
            <a:r>
              <a:rPr lang="en-US" sz="2400" dirty="0"/>
              <a:t>that all states are </a:t>
            </a:r>
            <a:r>
              <a:rPr lang="en-US" sz="2400" dirty="0" smtClean="0"/>
              <a:t>measurable. In </a:t>
            </a:r>
            <a:r>
              <a:rPr lang="en-US" sz="2400" dirty="0"/>
              <a:t>most </a:t>
            </a:r>
            <a:r>
              <a:rPr lang="en-US" sz="2400" dirty="0" smtClean="0"/>
              <a:t>applications, this may be impossible </a:t>
            </a:r>
            <a:r>
              <a:rPr lang="en-US" sz="2400" dirty="0"/>
              <a:t>or prohibitively expensive. </a:t>
            </a:r>
          </a:p>
          <a:p>
            <a:pPr indent="-342900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To deal with this problem, an estimate        </a:t>
            </a:r>
            <a:r>
              <a:rPr lang="en-US" sz="2400" dirty="0"/>
              <a:t>of the state vector </a:t>
            </a:r>
            <a:r>
              <a:rPr lang="en-US" sz="2400" dirty="0" smtClean="0"/>
              <a:t>can be found from input </a:t>
            </a:r>
            <a:r>
              <a:rPr lang="en-US" sz="2400" dirty="0"/>
              <a:t>and output measurements </a:t>
            </a:r>
            <a:r>
              <a:rPr lang="en-US" sz="2400" dirty="0" smtClean="0"/>
              <a:t>using the so-called a </a:t>
            </a:r>
            <a:r>
              <a:rPr lang="en-US" sz="2400" b="1" dirty="0"/>
              <a:t>state estimator </a:t>
            </a:r>
            <a:r>
              <a:rPr lang="en-US" sz="2400" dirty="0"/>
              <a:t>or </a:t>
            </a:r>
            <a:r>
              <a:rPr lang="en-US" sz="2400" b="1" dirty="0"/>
              <a:t>observer</a:t>
            </a:r>
            <a:r>
              <a:rPr lang="en-US" sz="2400" dirty="0" smtClean="0"/>
              <a:t>. </a:t>
            </a:r>
          </a:p>
          <a:p>
            <a:pPr indent="-342900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rgbClr val="0070C0"/>
                </a:solidFill>
              </a:rPr>
              <a:t>Simply, a </a:t>
            </a:r>
            <a:r>
              <a:rPr lang="en-US" sz="2400" i="1" dirty="0">
                <a:solidFill>
                  <a:srgbClr val="0070C0"/>
                </a:solidFill>
              </a:rPr>
              <a:t>state </a:t>
            </a:r>
            <a:r>
              <a:rPr lang="en-US" sz="2400" i="1" dirty="0" smtClean="0">
                <a:solidFill>
                  <a:srgbClr val="0070C0"/>
                </a:solidFill>
              </a:rPr>
              <a:t>estimator </a:t>
            </a:r>
            <a:r>
              <a:rPr lang="en-US" sz="2400" dirty="0" smtClean="0">
                <a:solidFill>
                  <a:srgbClr val="0070C0"/>
                </a:solidFill>
              </a:rPr>
              <a:t>is </a:t>
            </a:r>
            <a:r>
              <a:rPr lang="en-US" sz="2400" dirty="0">
                <a:solidFill>
                  <a:srgbClr val="0070C0"/>
                </a:solidFill>
              </a:rPr>
              <a:t>a mathematical </a:t>
            </a:r>
            <a:r>
              <a:rPr lang="en-US" sz="2400" dirty="0" smtClean="0">
                <a:solidFill>
                  <a:srgbClr val="0070C0"/>
                </a:solidFill>
              </a:rPr>
              <a:t>model implemented as a part of the controller program. </a:t>
            </a:r>
          </a:p>
          <a:p>
            <a:pPr indent="-342900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The </a:t>
            </a:r>
            <a:r>
              <a:rPr lang="en-US" sz="2400" dirty="0"/>
              <a:t>combination of state feedback and state estimation yields a </a:t>
            </a:r>
            <a:r>
              <a:rPr lang="en-US" sz="2400" i="1" dirty="0">
                <a:solidFill>
                  <a:srgbClr val="FF0000"/>
                </a:solidFill>
              </a:rPr>
              <a:t>dynamic output feedback controller</a:t>
            </a:r>
            <a:r>
              <a:rPr lang="en-US" sz="2400" dirty="0"/>
              <a:t>.</a:t>
            </a:r>
          </a:p>
          <a:p>
            <a:pPr indent="-342900" algn="just">
              <a:spcBef>
                <a:spcPts val="600"/>
              </a:spcBef>
              <a:spcAft>
                <a:spcPts val="600"/>
              </a:spcAft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21</a:t>
            </a:fld>
            <a:endParaRPr lang="ar-EG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5162780"/>
              </p:ext>
            </p:extLst>
          </p:nvPr>
        </p:nvGraphicFramePr>
        <p:xfrm>
          <a:off x="6172200" y="2667000"/>
          <a:ext cx="581025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92" name="Equation" r:id="rId3" imgW="317160" imgH="203040" progId="Equation.3">
                  <p:embed/>
                </p:oleObj>
              </mc:Choice>
              <mc:Fallback>
                <p:oleObj name="Equation" r:id="rId3" imgW="3171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2667000"/>
                        <a:ext cx="581025" cy="373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5503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7499176" cy="79216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+mn-lt"/>
              </a:rPr>
              <a:t>State Observer</a:t>
            </a:r>
            <a:endParaRPr lang="en-US" sz="4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95308"/>
            <a:ext cx="7139136" cy="4669160"/>
          </a:xfrm>
        </p:spPr>
        <p:txBody>
          <a:bodyPr>
            <a:noAutofit/>
          </a:bodyPr>
          <a:lstStyle/>
          <a:p>
            <a:pPr algn="just"/>
            <a:r>
              <a:rPr lang="en-US" sz="2400" dirty="0" smtClean="0"/>
              <a:t>Consider the following system:</a:t>
            </a:r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To </a:t>
            </a:r>
            <a:r>
              <a:rPr lang="en-US" sz="2400" dirty="0"/>
              <a:t>estimate all the </a:t>
            </a:r>
            <a:r>
              <a:rPr lang="en-US" sz="2400" dirty="0" smtClean="0"/>
              <a:t>states, </a:t>
            </a:r>
            <a:r>
              <a:rPr lang="en-US" sz="2400" dirty="0"/>
              <a:t>one could in theory use a system with </a:t>
            </a:r>
            <a:r>
              <a:rPr lang="en-US" sz="2400" dirty="0" smtClean="0"/>
              <a:t>the same </a:t>
            </a:r>
            <a:r>
              <a:rPr lang="en-US" sz="2400" dirty="0"/>
              <a:t>state </a:t>
            </a:r>
            <a:r>
              <a:rPr lang="en-US" sz="2400" dirty="0" smtClean="0"/>
              <a:t>equation: </a:t>
            </a:r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Of course, we assume </a:t>
            </a:r>
            <a:r>
              <a:rPr lang="en-US" sz="2400" dirty="0"/>
              <a:t>perfect knowledge of the system dynamics (i.e. the matrices </a:t>
            </a:r>
            <a:r>
              <a:rPr lang="el-GR" sz="2400" dirty="0"/>
              <a:t>Φ</a:t>
            </a:r>
            <a:r>
              <a:rPr lang="en-US" sz="2400" dirty="0"/>
              <a:t>, </a:t>
            </a:r>
            <a:r>
              <a:rPr lang="el-GR" sz="2400" dirty="0"/>
              <a:t>Γ</a:t>
            </a:r>
            <a:r>
              <a:rPr lang="en-US" sz="2400" dirty="0"/>
              <a:t>).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22</a:t>
            </a:fld>
            <a:endParaRPr lang="ar-EG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7969405"/>
              </p:ext>
            </p:extLst>
          </p:nvPr>
        </p:nvGraphicFramePr>
        <p:xfrm>
          <a:off x="2640013" y="4114800"/>
          <a:ext cx="3976687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22" name="Equation" r:id="rId3" imgW="1523880" imgH="203040" progId="Equation.3">
                  <p:embed/>
                </p:oleObj>
              </mc:Choice>
              <mc:Fallback>
                <p:oleObj name="Equation" r:id="rId3" imgW="15238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0013" y="4114800"/>
                        <a:ext cx="3976687" cy="53340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tx1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2037535"/>
              </p:ext>
            </p:extLst>
          </p:nvPr>
        </p:nvGraphicFramePr>
        <p:xfrm>
          <a:off x="3124200" y="2057400"/>
          <a:ext cx="3410720" cy="94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23" name="Equation" r:id="rId5" imgW="1562040" imgH="431640" progId="Equation.3">
                  <p:embed/>
                </p:oleObj>
              </mc:Choice>
              <mc:Fallback>
                <p:oleObj name="Equation" r:id="rId5" imgW="15620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057400"/>
                        <a:ext cx="3410720" cy="947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2920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7571184" cy="792162"/>
          </a:xfrm>
          <a:solidFill>
            <a:schemeClr val="bg1"/>
          </a:solidFill>
        </p:spPr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</a:rPr>
              <a:t>State Observer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55834"/>
            <a:ext cx="8458200" cy="4906963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In practice, we provide the estimator with an additional term:                                 which denotes the prediction error of the observer. 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This corrects the state estimate.</a:t>
            </a:r>
          </a:p>
          <a:p>
            <a:r>
              <a:rPr lang="en-US" sz="2400" dirty="0" smtClean="0"/>
              <a:t>The gain                 is a design variable to make the observer state estimation error decay to </a:t>
            </a:r>
            <a:r>
              <a:rPr lang="en-US" sz="2400" dirty="0"/>
              <a:t>zero quickly (</a:t>
            </a:r>
            <a:r>
              <a:rPr lang="en-US" sz="2400" dirty="0" smtClean="0"/>
              <a:t>i.e. to guarantee fast convergence of the </a:t>
            </a:r>
            <a:r>
              <a:rPr lang="en-US" sz="2400" dirty="0"/>
              <a:t>estimated state to the true state). 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</a:p>
          <a:p>
            <a:pPr algn="just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23</a:t>
            </a:fld>
            <a:endParaRPr lang="ar-EG"/>
          </a:p>
        </p:txBody>
      </p:sp>
      <p:pic>
        <p:nvPicPr>
          <p:cNvPr id="7" name="Content Placeholder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5172" y="4047904"/>
            <a:ext cx="6299081" cy="2794330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370470"/>
              </p:ext>
            </p:extLst>
          </p:nvPr>
        </p:nvGraphicFramePr>
        <p:xfrm>
          <a:off x="1600200" y="1768366"/>
          <a:ext cx="3024188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46" name="Equation" r:id="rId4" imgW="1650960" imgH="203040" progId="Equation.3">
                  <p:embed/>
                </p:oleObj>
              </mc:Choice>
              <mc:Fallback>
                <p:oleObj name="Equation" r:id="rId4" imgW="16509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768366"/>
                        <a:ext cx="3024188" cy="3730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9138278"/>
              </p:ext>
            </p:extLst>
          </p:nvPr>
        </p:nvGraphicFramePr>
        <p:xfrm>
          <a:off x="2133600" y="2438400"/>
          <a:ext cx="1417976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47" name="Equation" r:id="rId6" imgW="520560" imgH="190440" progId="Equation.3">
                  <p:embed/>
                </p:oleObj>
              </mc:Choice>
              <mc:Fallback>
                <p:oleObj name="Equation" r:id="rId6" imgW="52056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438400"/>
                        <a:ext cx="1417976" cy="5222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33090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136" y="107732"/>
            <a:ext cx="7918376" cy="1143000"/>
          </a:xfrm>
          <a:solidFill>
            <a:schemeClr val="bg1"/>
          </a:solidFill>
        </p:spPr>
        <p:txBody>
          <a:bodyPr/>
          <a:lstStyle/>
          <a:p>
            <a:pPr marL="0" indent="0"/>
            <a:r>
              <a:rPr lang="en-US" sz="4000" b="1" dirty="0"/>
              <a:t>Theorem: State </a:t>
            </a:r>
            <a:r>
              <a:rPr lang="en-US" sz="4000" b="1" dirty="0" smtClean="0"/>
              <a:t>Estimation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0" y="1355834"/>
            <a:ext cx="8178800" cy="4686300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2800" dirty="0" smtClean="0"/>
              <a:t>If </a:t>
            </a:r>
            <a:r>
              <a:rPr lang="en-US" sz="2800" dirty="0"/>
              <a:t>the pair </a:t>
            </a:r>
            <a:r>
              <a:rPr lang="en-US" sz="2800" dirty="0" smtClean="0"/>
              <a:t>(</a:t>
            </a:r>
            <a:r>
              <a:rPr lang="el-GR" sz="2800" i="1" dirty="0" smtClean="0"/>
              <a:t>Φ</a:t>
            </a:r>
            <a:r>
              <a:rPr lang="en-US" sz="2800" dirty="0" smtClean="0"/>
              <a:t>, </a:t>
            </a:r>
            <a:r>
              <a:rPr lang="en-US" sz="2800" i="1" dirty="0"/>
              <a:t>C</a:t>
            </a:r>
            <a:r>
              <a:rPr lang="en-US" sz="2800" dirty="0"/>
              <a:t>) is </a:t>
            </a:r>
            <a:r>
              <a:rPr lang="en-US" sz="2800" i="1" dirty="0">
                <a:solidFill>
                  <a:srgbClr val="0070C0"/>
                </a:solidFill>
              </a:rPr>
              <a:t>observable</a:t>
            </a:r>
            <a:r>
              <a:rPr lang="en-US" sz="2800" dirty="0"/>
              <a:t>, then there exists </a:t>
            </a:r>
            <a:r>
              <a:rPr lang="en-US" sz="2800" dirty="0" smtClean="0"/>
              <a:t>a matrix </a:t>
            </a:r>
            <a:r>
              <a:rPr lang="en-US" sz="2800" b="1" i="1" dirty="0"/>
              <a:t>L</a:t>
            </a:r>
            <a:r>
              <a:rPr lang="en-US" sz="2800" i="1" dirty="0"/>
              <a:t> </a:t>
            </a:r>
            <a:r>
              <a:rPr lang="en-US" sz="2800" dirty="0"/>
              <a:t>that arbitrarily assigns the observer </a:t>
            </a:r>
            <a:r>
              <a:rPr lang="en-US" sz="2800" dirty="0" smtClean="0"/>
              <a:t>poles (eigenvalues of the matrix </a:t>
            </a:r>
            <a:r>
              <a:rPr lang="el-GR" sz="2800" i="1" dirty="0" smtClean="0"/>
              <a:t>Φ</a:t>
            </a:r>
            <a:r>
              <a:rPr lang="en-US" sz="2800" i="1" baseline="-25000" dirty="0" smtClean="0"/>
              <a:t>o</a:t>
            </a:r>
            <a:r>
              <a:rPr lang="en-US" sz="2800" dirty="0" smtClean="0"/>
              <a:t> = </a:t>
            </a:r>
            <a:r>
              <a:rPr lang="el-GR" sz="2800" i="1" dirty="0" smtClean="0"/>
              <a:t>Φ</a:t>
            </a:r>
            <a:r>
              <a:rPr lang="en-US" sz="2800" i="1" dirty="0" smtClean="0"/>
              <a:t> - LC</a:t>
            </a:r>
            <a:r>
              <a:rPr lang="en-US" sz="2800" dirty="0" smtClean="0"/>
              <a:t>) </a:t>
            </a:r>
            <a:r>
              <a:rPr lang="en-US" sz="2800" dirty="0"/>
              <a:t>to any set </a:t>
            </a:r>
            <a:r>
              <a:rPr lang="en-US" sz="2800" dirty="0" smtClean="0"/>
              <a:t>{</a:t>
            </a:r>
            <a:r>
              <a:rPr lang="el-GR" sz="2800" dirty="0" smtClean="0"/>
              <a:t>λ</a:t>
            </a:r>
            <a:r>
              <a:rPr lang="en-US" sz="2800" i="1" baseline="-25000" dirty="0" smtClean="0"/>
              <a:t>i</a:t>
            </a:r>
            <a:r>
              <a:rPr lang="en-US" sz="2800" dirty="0"/>
              <a:t>, i </a:t>
            </a:r>
            <a:r>
              <a:rPr lang="en-US" sz="2800" dirty="0" smtClean="0"/>
              <a:t>= 1</a:t>
            </a:r>
            <a:r>
              <a:rPr lang="en-US" sz="2800" dirty="0"/>
              <a:t>, . . . , </a:t>
            </a:r>
            <a:r>
              <a:rPr lang="en-US" sz="2800" i="1" dirty="0"/>
              <a:t>n</a:t>
            </a:r>
            <a:r>
              <a:rPr lang="en-US" sz="2800" dirty="0"/>
              <a:t>}. </a:t>
            </a:r>
            <a:endParaRPr lang="en-US" dirty="0"/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2800" dirty="0" smtClean="0"/>
              <a:t>Typically</a:t>
            </a:r>
            <a:r>
              <a:rPr lang="en-US" sz="2800" dirty="0"/>
              <a:t>, estimator pole locations are selected so that the estimator responds </a:t>
            </a:r>
            <a:r>
              <a:rPr lang="en-US" sz="2800" dirty="0">
                <a:solidFill>
                  <a:srgbClr val="FF0000"/>
                </a:solidFill>
              </a:rPr>
              <a:t>two to six times faster than the controlled plant</a:t>
            </a:r>
            <a:r>
              <a:rPr lang="en-US" sz="2800" dirty="0"/>
              <a:t>. </a:t>
            </a:r>
            <a:endParaRPr lang="en-US" sz="2800" dirty="0" smtClean="0"/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dirty="0" smtClean="0">
                <a:solidFill>
                  <a:srgbClr val="0070C0"/>
                </a:solidFill>
              </a:rPr>
              <a:t>The matrix </a:t>
            </a:r>
            <a:r>
              <a:rPr lang="en-US" i="1" dirty="0" smtClean="0">
                <a:solidFill>
                  <a:srgbClr val="0070C0"/>
                </a:solidFill>
              </a:rPr>
              <a:t>L</a:t>
            </a:r>
            <a:r>
              <a:rPr lang="en-US" dirty="0" smtClean="0">
                <a:solidFill>
                  <a:srgbClr val="0070C0"/>
                </a:solidFill>
              </a:rPr>
              <a:t> is designed in the same we designed the state feedback gain matrix </a:t>
            </a:r>
            <a:r>
              <a:rPr lang="en-US" i="1" dirty="0" smtClean="0">
                <a:solidFill>
                  <a:srgbClr val="0070C0"/>
                </a:solidFill>
              </a:rPr>
              <a:t>K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  <a:endParaRPr lang="en-US" sz="2800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sz="2800" dirty="0"/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24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176663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20566"/>
            <a:ext cx="7620000" cy="926976"/>
          </a:xfrm>
          <a:solidFill>
            <a:schemeClr val="bg1"/>
          </a:solidFill>
        </p:spPr>
        <p:txBody>
          <a:bodyPr/>
          <a:lstStyle/>
          <a:p>
            <a:r>
              <a:rPr lang="en-US" sz="4000" b="1" dirty="0" err="1" smtClean="0"/>
              <a:t>Observability</a:t>
            </a:r>
            <a:r>
              <a:rPr lang="en-US" sz="4000" b="1" dirty="0" smtClean="0"/>
              <a:t> 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752" y="1355834"/>
            <a:ext cx="8452048" cy="4800600"/>
          </a:xfrm>
        </p:spPr>
        <p:txBody>
          <a:bodyPr>
            <a:noAutofit/>
          </a:bodyPr>
          <a:lstStyle/>
          <a:p>
            <a:pPr marL="571500" indent="-457200"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A system is said to be observable if the knowledge of the input </a:t>
            </a:r>
            <a:r>
              <a:rPr lang="en-US" sz="2400" b="1" dirty="0" smtClean="0"/>
              <a:t>u(0</a:t>
            </a:r>
            <a:r>
              <a:rPr lang="en-US" sz="2400" b="1" dirty="0"/>
              <a:t>), </a:t>
            </a:r>
            <a:r>
              <a:rPr lang="en-US" sz="2400" b="1" dirty="0" smtClean="0"/>
              <a:t>u(1), …, u(n-1) </a:t>
            </a:r>
            <a:r>
              <a:rPr lang="en-US" sz="2400" dirty="0" smtClean="0"/>
              <a:t>and the output </a:t>
            </a:r>
            <a:r>
              <a:rPr lang="en-US" sz="2400" b="1" dirty="0" smtClean="0"/>
              <a:t>y(0), y(1),…,y(n-1) </a:t>
            </a:r>
            <a:r>
              <a:rPr lang="en-US" sz="2400" dirty="0" smtClean="0"/>
              <a:t>is sufficient to determine the initial state </a:t>
            </a:r>
            <a:r>
              <a:rPr lang="en-US" sz="2400" b="1" dirty="0" smtClean="0"/>
              <a:t>x(0)</a:t>
            </a:r>
            <a:r>
              <a:rPr lang="en-US" sz="2400" dirty="0" smtClean="0"/>
              <a:t>.</a:t>
            </a:r>
          </a:p>
          <a:p>
            <a:pPr marL="571500" indent="-457200"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The system </a:t>
            </a:r>
            <a:r>
              <a:rPr lang="en-US" sz="2400" dirty="0"/>
              <a:t>is </a:t>
            </a:r>
            <a:r>
              <a:rPr lang="en-US" sz="2400" dirty="0" smtClean="0"/>
              <a:t>observable if the following so-called </a:t>
            </a:r>
            <a:r>
              <a:rPr lang="en-US" sz="2400" dirty="0" err="1" smtClean="0"/>
              <a:t>observability</a:t>
            </a:r>
            <a:r>
              <a:rPr lang="en-US" sz="2400" dirty="0" smtClean="0"/>
              <a:t> </a:t>
            </a:r>
            <a:r>
              <a:rPr lang="en-US" sz="2400" dirty="0"/>
              <a:t>matrix </a:t>
            </a:r>
            <a:r>
              <a:rPr lang="el-GR" sz="2400" b="1" dirty="0" smtClean="0"/>
              <a:t>Δ</a:t>
            </a:r>
            <a:r>
              <a:rPr lang="en-US" sz="2400" b="1" baseline="-25000" dirty="0"/>
              <a:t>o</a:t>
            </a:r>
            <a:r>
              <a:rPr lang="en-US" sz="2400" dirty="0"/>
              <a:t> (of size </a:t>
            </a:r>
            <a:r>
              <a:rPr lang="en-US" sz="2400" b="1" i="1" dirty="0"/>
              <a:t>n</a:t>
            </a:r>
            <a:r>
              <a:rPr lang="en-US" sz="2400" dirty="0"/>
              <a:t> x </a:t>
            </a:r>
            <a:r>
              <a:rPr lang="en-US" sz="2400" b="1" i="1" dirty="0"/>
              <a:t>n </a:t>
            </a:r>
            <a:r>
              <a:rPr lang="en-US" sz="2400" dirty="0"/>
              <a:t>for single output systems</a:t>
            </a:r>
            <a:r>
              <a:rPr lang="en-US" sz="2400" dirty="0" smtClean="0"/>
              <a:t>) is </a:t>
            </a:r>
            <a:r>
              <a:rPr lang="en-US" sz="2400" i="1" dirty="0" smtClean="0">
                <a:solidFill>
                  <a:srgbClr val="FF0000"/>
                </a:solidFill>
              </a:rPr>
              <a:t>full </a:t>
            </a:r>
            <a:r>
              <a:rPr lang="en-US" sz="2400" i="1" dirty="0">
                <a:solidFill>
                  <a:srgbClr val="FF0000"/>
                </a:solidFill>
              </a:rPr>
              <a:t>rank n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25</a:t>
            </a:fld>
            <a:endParaRPr lang="ar-EG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8156767"/>
              </p:ext>
            </p:extLst>
          </p:nvPr>
        </p:nvGraphicFramePr>
        <p:xfrm>
          <a:off x="3733800" y="4419600"/>
          <a:ext cx="1601787" cy="2087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64" name="Equation" r:id="rId3" imgW="876240" imgH="1143000" progId="Equation.3">
                  <p:embed/>
                </p:oleObj>
              </mc:Choice>
              <mc:Fallback>
                <p:oleObj name="Equation" r:id="rId3" imgW="87624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4419600"/>
                        <a:ext cx="1601787" cy="2087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61307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468" y="472634"/>
            <a:ext cx="7620000" cy="778098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b="1" dirty="0" smtClean="0"/>
              <a:t>Example </a:t>
            </a:r>
            <a:r>
              <a:rPr lang="en-US" b="1" dirty="0"/>
              <a:t>5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958" y="1312168"/>
            <a:ext cx="8193498" cy="49971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600" dirty="0" smtClean="0"/>
              <a:t>Given the following discrete-time system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dirty="0" smtClean="0"/>
              <a:t>Check </a:t>
            </a:r>
            <a:r>
              <a:rPr lang="en-US" sz="2600" dirty="0"/>
              <a:t>if the system is </a:t>
            </a:r>
            <a:r>
              <a:rPr lang="en-US" sz="2600" dirty="0" smtClean="0"/>
              <a:t>observable.   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/>
              <a:t>This means that </a:t>
            </a:r>
            <a:r>
              <a:rPr lang="en-US" sz="2600" b="1" dirty="0" smtClean="0"/>
              <a:t>x(0)</a:t>
            </a:r>
            <a:r>
              <a:rPr lang="en-US" sz="2600" dirty="0" smtClean="0"/>
              <a:t> can not be uniquely estimated (calculated) from input-output data sequence.  </a:t>
            </a:r>
            <a:endParaRPr lang="en-US" sz="2600" dirty="0"/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endParaRPr lang="en-US" sz="2600" dirty="0" smtClean="0"/>
          </a:p>
          <a:p>
            <a:endParaRPr lang="en-US" sz="2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26</a:t>
            </a:fld>
            <a:endParaRPr lang="ar-EG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3561444"/>
              </p:ext>
            </p:extLst>
          </p:nvPr>
        </p:nvGraphicFramePr>
        <p:xfrm>
          <a:off x="2960985" y="1844824"/>
          <a:ext cx="3051175" cy="1258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294" name="Equation" r:id="rId3" imgW="1663560" imgH="685800" progId="Equation.3">
                  <p:embed/>
                </p:oleObj>
              </mc:Choice>
              <mc:Fallback>
                <p:oleObj name="Equation" r:id="rId3" imgW="166356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0985" y="1844824"/>
                        <a:ext cx="3051175" cy="1258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9740581"/>
              </p:ext>
            </p:extLst>
          </p:nvPr>
        </p:nvGraphicFramePr>
        <p:xfrm>
          <a:off x="611560" y="4005064"/>
          <a:ext cx="7729538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295" name="Equation" r:id="rId5" imgW="4216320" imgH="457200" progId="Equation.3">
                  <p:embed/>
                </p:oleObj>
              </mc:Choice>
              <mc:Fallback>
                <p:oleObj name="Equation" r:id="rId5" imgW="42163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4005064"/>
                        <a:ext cx="7729538" cy="839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0017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332" y="470004"/>
            <a:ext cx="7620000" cy="778098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b="1" dirty="0" smtClean="0"/>
              <a:t>Example </a:t>
            </a:r>
            <a:r>
              <a:rPr lang="en-US" b="1" dirty="0" smtClean="0"/>
              <a:t>6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468" y="1358464"/>
            <a:ext cx="8581698" cy="4800600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2500" dirty="0" smtClean="0"/>
              <a:t>Given the following discrete-time system</a:t>
            </a:r>
          </a:p>
          <a:p>
            <a:pPr>
              <a:spcAft>
                <a:spcPts val="600"/>
              </a:spcAft>
            </a:pPr>
            <a:endParaRPr lang="en-US" sz="2500" dirty="0"/>
          </a:p>
          <a:p>
            <a:pPr>
              <a:spcAft>
                <a:spcPts val="600"/>
              </a:spcAft>
            </a:pPr>
            <a:endParaRPr lang="en-US" sz="2500" dirty="0" smtClean="0"/>
          </a:p>
          <a:p>
            <a:pPr>
              <a:spcAft>
                <a:spcPts val="600"/>
              </a:spcAft>
            </a:pPr>
            <a:endParaRPr lang="en-US" sz="2500" dirty="0"/>
          </a:p>
          <a:p>
            <a:pPr>
              <a:spcAft>
                <a:spcPts val="600"/>
              </a:spcAft>
            </a:pPr>
            <a:endParaRPr lang="en-US" sz="2500" dirty="0" smtClean="0"/>
          </a:p>
          <a:p>
            <a:pPr>
              <a:spcAft>
                <a:spcPts val="600"/>
              </a:spcAft>
            </a:pPr>
            <a:r>
              <a:rPr lang="en-US" sz="2500" dirty="0" smtClean="0"/>
              <a:t>Check </a:t>
            </a:r>
            <a:r>
              <a:rPr lang="en-US" sz="2500" dirty="0"/>
              <a:t>if the system is observable and </a:t>
            </a:r>
            <a:r>
              <a:rPr lang="en-US" sz="2500" dirty="0" smtClean="0"/>
              <a:t>controllable. </a:t>
            </a:r>
            <a:endParaRPr lang="en-US" sz="2500" dirty="0" smtClean="0"/>
          </a:p>
          <a:p>
            <a:pPr>
              <a:spcAft>
                <a:spcPts val="600"/>
              </a:spcAft>
            </a:pPr>
            <a:r>
              <a:rPr lang="en-US" sz="2500" dirty="0" smtClean="0"/>
              <a:t>If the system is controllable, </a:t>
            </a:r>
            <a:r>
              <a:rPr lang="en-US" sz="2500" dirty="0" smtClean="0"/>
              <a:t>design a state feedback controller </a:t>
            </a:r>
            <a:r>
              <a:rPr lang="en-US" sz="2500" dirty="0" smtClean="0"/>
              <a:t>such </a:t>
            </a:r>
            <a:r>
              <a:rPr lang="en-US" sz="2500" dirty="0" smtClean="0"/>
              <a:t>that the eigenvalues of the state feedback system is </a:t>
            </a:r>
            <a:r>
              <a:rPr lang="en-US" sz="2500" dirty="0" smtClean="0">
                <a:latin typeface="Mangal"/>
                <a:cs typeface="Mangal"/>
              </a:rPr>
              <a:t>±</a:t>
            </a:r>
            <a:r>
              <a:rPr lang="en-US" sz="2500" dirty="0" smtClean="0"/>
              <a:t>½.</a:t>
            </a:r>
          </a:p>
          <a:p>
            <a:pPr>
              <a:spcAft>
                <a:spcPts val="600"/>
              </a:spcAft>
            </a:pPr>
            <a:endParaRPr lang="en-US" sz="2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27</a:t>
            </a:fld>
            <a:endParaRPr lang="ar-EG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1015179"/>
              </p:ext>
            </p:extLst>
          </p:nvPr>
        </p:nvGraphicFramePr>
        <p:xfrm>
          <a:off x="2462808" y="2057400"/>
          <a:ext cx="4318992" cy="14414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36" name="Equation" r:id="rId3" imgW="2057400" imgH="685800" progId="Equation.3">
                  <p:embed/>
                </p:oleObj>
              </mc:Choice>
              <mc:Fallback>
                <p:oleObj name="Equation" r:id="rId3" imgW="205740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2808" y="2057400"/>
                        <a:ext cx="4318992" cy="14414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7635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02888"/>
            <a:ext cx="7620000" cy="850106"/>
          </a:xfrm>
          <a:solidFill>
            <a:schemeClr val="bg1"/>
          </a:solidFill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Solution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controllability matrix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 smtClean="0"/>
              <a:t>observability</a:t>
            </a:r>
            <a:r>
              <a:rPr lang="en-US" dirty="0" smtClean="0"/>
              <a:t> </a:t>
            </a:r>
            <a:r>
              <a:rPr lang="en-US" dirty="0" err="1" smtClean="0"/>
              <a:t>marix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28</a:t>
            </a:fld>
            <a:endParaRPr lang="ar-EG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5530898"/>
              </p:ext>
            </p:extLst>
          </p:nvPr>
        </p:nvGraphicFramePr>
        <p:xfrm>
          <a:off x="1187624" y="4293096"/>
          <a:ext cx="6751638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84" name="Equation" r:id="rId3" imgW="3682800" imgH="457200" progId="Equation.3">
                  <p:embed/>
                </p:oleObj>
              </mc:Choice>
              <mc:Fallback>
                <p:oleObj name="Equation" r:id="rId3" imgW="36828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4293096"/>
                        <a:ext cx="6751638" cy="839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7559475"/>
              </p:ext>
            </p:extLst>
          </p:nvPr>
        </p:nvGraphicFramePr>
        <p:xfrm>
          <a:off x="755576" y="2209800"/>
          <a:ext cx="7356475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85" name="Equation" r:id="rId5" imgW="4012920" imgH="457200" progId="Equation.3">
                  <p:embed/>
                </p:oleObj>
              </mc:Choice>
              <mc:Fallback>
                <p:oleObj name="Equation" r:id="rId5" imgW="40129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2209800"/>
                        <a:ext cx="7356475" cy="839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64174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6265778"/>
              </p:ext>
            </p:extLst>
          </p:nvPr>
        </p:nvGraphicFramePr>
        <p:xfrm>
          <a:off x="685800" y="2209800"/>
          <a:ext cx="7704554" cy="358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60" name="Equation" r:id="rId3" imgW="3746160" imgH="1739880" progId="Equation.3">
                  <p:embed/>
                </p:oleObj>
              </mc:Choice>
              <mc:Fallback>
                <p:oleObj name="Equation" r:id="rId3" imgW="3746160" imgH="1739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209800"/>
                        <a:ext cx="7704554" cy="358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418654"/>
            <a:ext cx="7620000" cy="850106"/>
          </a:xfrm>
          <a:solidFill>
            <a:schemeClr val="bg1"/>
          </a:solidFill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Solution, continued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29</a:t>
            </a:fld>
            <a:endParaRPr lang="ar-EG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46838" y="1355834"/>
            <a:ext cx="8178800" cy="4686300"/>
          </a:xfrm>
        </p:spPr>
        <p:txBody>
          <a:bodyPr>
            <a:normAutofit/>
          </a:bodyPr>
          <a:lstStyle/>
          <a:p>
            <a:r>
              <a:rPr lang="en-US" dirty="0" smtClean="0"/>
              <a:t>Computing </a:t>
            </a:r>
            <a:r>
              <a:rPr lang="en-US" dirty="0"/>
              <a:t>the state feedback gain matrix  </a:t>
            </a:r>
            <a:r>
              <a:rPr lang="en-US" dirty="0" smtClean="0"/>
              <a:t>K. 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13494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Eigenvalues and Poles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Consider the following discrete time system:</a:t>
            </a:r>
          </a:p>
          <a:p>
            <a:endParaRPr lang="en-US" sz="2600" dirty="0" smtClean="0"/>
          </a:p>
          <a:p>
            <a:endParaRPr lang="en-US" sz="2600" dirty="0"/>
          </a:p>
          <a:p>
            <a:endParaRPr lang="en-US" sz="2600" dirty="0" smtClean="0"/>
          </a:p>
          <a:p>
            <a:r>
              <a:rPr lang="en-US" sz="2600" dirty="0" smtClean="0"/>
              <a:t>Taking z-transform of both equations</a:t>
            </a:r>
          </a:p>
          <a:p>
            <a:endParaRPr lang="en-US" sz="2600" dirty="0"/>
          </a:p>
          <a:p>
            <a:endParaRPr lang="en-US" sz="2600" dirty="0" smtClean="0"/>
          </a:p>
          <a:p>
            <a:endParaRPr lang="en-US" sz="2600" dirty="0"/>
          </a:p>
          <a:p>
            <a:r>
              <a:rPr lang="en-US" sz="2600" dirty="0" smtClean="0"/>
              <a:t>This means that the </a:t>
            </a:r>
            <a:r>
              <a:rPr lang="en-US" sz="2600" dirty="0" smtClean="0">
                <a:solidFill>
                  <a:srgbClr val="0070C0"/>
                </a:solidFill>
              </a:rPr>
              <a:t>eigenvalues</a:t>
            </a:r>
            <a:r>
              <a:rPr lang="en-US" sz="2600" dirty="0" smtClean="0"/>
              <a:t> of the </a:t>
            </a:r>
            <a:r>
              <a:rPr lang="en-US" sz="2600" u="sng" dirty="0" smtClean="0">
                <a:solidFill>
                  <a:srgbClr val="FF0000"/>
                </a:solidFill>
              </a:rPr>
              <a:t>state matrix </a:t>
            </a:r>
            <a:r>
              <a:rPr lang="el-GR" sz="2600" dirty="0" smtClean="0">
                <a:solidFill>
                  <a:srgbClr val="FF0000"/>
                </a:solidFill>
                <a:latin typeface="Arial"/>
                <a:cs typeface="Arial"/>
              </a:rPr>
              <a:t>Φ</a:t>
            </a:r>
            <a:r>
              <a:rPr lang="en-US" sz="2600" dirty="0" smtClean="0">
                <a:latin typeface="Arial"/>
                <a:cs typeface="Arial"/>
              </a:rPr>
              <a:t> are the same as the </a:t>
            </a:r>
            <a:r>
              <a:rPr lang="en-US" sz="2600" dirty="0">
                <a:solidFill>
                  <a:srgbClr val="0070C0"/>
                </a:solidFill>
              </a:rPr>
              <a:t>poles</a:t>
            </a:r>
            <a:r>
              <a:rPr lang="en-US" sz="2600" dirty="0" smtClean="0">
                <a:latin typeface="Arial"/>
                <a:cs typeface="Arial"/>
              </a:rPr>
              <a:t> of the system.</a:t>
            </a:r>
            <a:endParaRPr lang="en-US" sz="2600" dirty="0" smtClean="0"/>
          </a:p>
          <a:p>
            <a:endParaRPr lang="en-US" sz="2600" dirty="0"/>
          </a:p>
          <a:p>
            <a:endParaRPr lang="en-US" sz="2600" dirty="0" smtClean="0"/>
          </a:p>
          <a:p>
            <a:endParaRPr lang="en-US" sz="2600" dirty="0" smtClean="0"/>
          </a:p>
          <a:p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4637128"/>
              </p:ext>
            </p:extLst>
          </p:nvPr>
        </p:nvGraphicFramePr>
        <p:xfrm>
          <a:off x="3352800" y="1981200"/>
          <a:ext cx="2590800" cy="11478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92" name="Equation" r:id="rId3" imgW="1028520" imgH="457200" progId="Equation.3">
                  <p:embed/>
                </p:oleObj>
              </mc:Choice>
              <mc:Fallback>
                <p:oleObj name="Equation" r:id="rId3" imgW="1028520" imgH="4572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1981200"/>
                        <a:ext cx="2590800" cy="114782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1347863"/>
              </p:ext>
            </p:extLst>
          </p:nvPr>
        </p:nvGraphicFramePr>
        <p:xfrm>
          <a:off x="762000" y="4008438"/>
          <a:ext cx="3094037" cy="94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93" name="Equation" r:id="rId5" imgW="1409400" imgH="431640" progId="Equation.3">
                  <p:embed/>
                </p:oleObj>
              </mc:Choice>
              <mc:Fallback>
                <p:oleObj name="Equation" r:id="rId5" imgW="140940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008438"/>
                        <a:ext cx="3094037" cy="9445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0296756"/>
              </p:ext>
            </p:extLst>
          </p:nvPr>
        </p:nvGraphicFramePr>
        <p:xfrm>
          <a:off x="5486400" y="3733800"/>
          <a:ext cx="3484562" cy="1500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94" name="Equation" r:id="rId7" imgW="1587240" imgH="685800" progId="Equation.3">
                  <p:embed/>
                </p:oleObj>
              </mc:Choice>
              <mc:Fallback>
                <p:oleObj name="Equation" r:id="rId7" imgW="1587240" imgH="685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3733800"/>
                        <a:ext cx="3484562" cy="15001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ight Arrow 7"/>
          <p:cNvSpPr/>
          <p:nvPr/>
        </p:nvSpPr>
        <p:spPr bwMode="auto">
          <a:xfrm>
            <a:off x="4114800" y="4191000"/>
            <a:ext cx="838200" cy="457200"/>
          </a:xfrm>
          <a:prstGeom prst="rightArrow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544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We have presented an overview of the process of </a:t>
            </a:r>
            <a:r>
              <a:rPr lang="en-US" sz="2600" dirty="0" smtClean="0"/>
              <a:t>control design </a:t>
            </a:r>
            <a:r>
              <a:rPr lang="en-US" sz="2600" dirty="0"/>
              <a:t>via state space methods. It involves the design </a:t>
            </a:r>
            <a:r>
              <a:rPr lang="en-US" sz="2600" dirty="0" smtClean="0"/>
              <a:t>of </a:t>
            </a:r>
          </a:p>
          <a:p>
            <a:pPr lvl="1"/>
            <a:r>
              <a:rPr lang="en-US" sz="2600" dirty="0" smtClean="0"/>
              <a:t> A </a:t>
            </a:r>
            <a:r>
              <a:rPr lang="en-US" sz="2600" dirty="0"/>
              <a:t>state feedback gain K</a:t>
            </a:r>
          </a:p>
          <a:p>
            <a:pPr lvl="1"/>
            <a:r>
              <a:rPr lang="en-US" sz="2600" dirty="0" smtClean="0"/>
              <a:t> A </a:t>
            </a:r>
            <a:r>
              <a:rPr lang="en-US" sz="2600" dirty="0"/>
              <a:t>state estimator (observer)</a:t>
            </a:r>
          </a:p>
          <a:p>
            <a:r>
              <a:rPr lang="en-US" sz="2600" dirty="0" smtClean="0"/>
              <a:t>The </a:t>
            </a:r>
            <a:r>
              <a:rPr lang="en-US" sz="2600" dirty="0"/>
              <a:t>design of the state feedback and the design of the state estimator can be carried out independently.</a:t>
            </a:r>
          </a:p>
          <a:p>
            <a:r>
              <a:rPr lang="en-US" sz="2600" dirty="0"/>
              <a:t>The eigenvalues of the closed-loop </a:t>
            </a:r>
            <a:r>
              <a:rPr lang="en-US" sz="2600" dirty="0" smtClean="0"/>
              <a:t>system, as </a:t>
            </a:r>
            <a:r>
              <a:rPr lang="en-US" sz="2600" dirty="0"/>
              <a:t>designed by the state feedback law, </a:t>
            </a:r>
            <a:r>
              <a:rPr lang="en-US" sz="2600" dirty="0" smtClean="0"/>
              <a:t>are unaffected </a:t>
            </a:r>
            <a:r>
              <a:rPr lang="en-US" sz="2600" dirty="0"/>
              <a:t>by the use of a state estimator.</a:t>
            </a:r>
          </a:p>
          <a:p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1148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04421"/>
            <a:ext cx="7620000" cy="762077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4000" b="1" dirty="0" smtClean="0"/>
              <a:t>Controllability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08584"/>
            <a:ext cx="8424936" cy="4916016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600" dirty="0" smtClean="0"/>
              <a:t>A system </a:t>
            </a:r>
            <a:r>
              <a:rPr lang="en-US" sz="2600" dirty="0"/>
              <a:t>(Φ, Γ) </a:t>
            </a:r>
            <a:r>
              <a:rPr lang="en-US" sz="2600" dirty="0" smtClean="0"/>
              <a:t>is </a:t>
            </a:r>
            <a:r>
              <a:rPr lang="en-US" sz="2600" i="1" dirty="0" smtClean="0">
                <a:solidFill>
                  <a:srgbClr val="FF0000"/>
                </a:solidFill>
              </a:rPr>
              <a:t>controllable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 smtClean="0"/>
              <a:t>if there </a:t>
            </a:r>
            <a:r>
              <a:rPr lang="en-US" sz="2600" dirty="0"/>
              <a:t>is </a:t>
            </a:r>
            <a:r>
              <a:rPr lang="en-US" sz="2600" dirty="0" smtClean="0"/>
              <a:t>a control input sequence </a:t>
            </a:r>
            <a:r>
              <a:rPr lang="en-US" sz="26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</a:t>
            </a:r>
            <a:r>
              <a:rPr lang="en-US" sz="2600" b="1" i="1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en-US" sz="2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6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</a:t>
            </a:r>
            <a:r>
              <a:rPr lang="en-US" sz="2600" b="1" i="1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en-US" sz="2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. </a:t>
            </a:r>
            <a:r>
              <a:rPr lang="en-US" sz="2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. . </a:t>
            </a:r>
            <a:r>
              <a:rPr lang="en-US" sz="26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</a:t>
            </a:r>
            <a:r>
              <a:rPr lang="en-US" sz="2600" b="1" i="1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n-1</a:t>
            </a: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600" dirty="0" smtClean="0"/>
              <a:t>that can move the system from an arbitrary initial state </a:t>
            </a:r>
            <a:r>
              <a:rPr lang="en-US" sz="26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en-US" sz="2600" b="1" i="1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600" dirty="0" smtClean="0"/>
              <a:t>to an arbitrary final state </a:t>
            </a:r>
            <a:r>
              <a:rPr lang="en-US" sz="2600" b="1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en-US" sz="2600" b="1" i="1" baseline="-25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</a:t>
            </a: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en-US" sz="2600" b="1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en-US" sz="2600" b="1" i="1" baseline="-25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</a:t>
            </a:r>
            <a:r>
              <a:rPr lang="en-US" sz="2600" dirty="0" smtClean="0"/>
              <a:t>.</a:t>
            </a:r>
            <a:endParaRPr lang="en-US" sz="2600" dirty="0"/>
          </a:p>
          <a:p>
            <a:endParaRPr lang="en-US" sz="2600" dirty="0" smtClean="0"/>
          </a:p>
          <a:p>
            <a:endParaRPr lang="en-US" sz="2600" dirty="0" smtClean="0"/>
          </a:p>
          <a:p>
            <a:endParaRPr lang="en-US" sz="2600" dirty="0" smtClean="0"/>
          </a:p>
          <a:p>
            <a:endParaRPr lang="en-US" sz="2600" dirty="0" smtClean="0"/>
          </a:p>
          <a:p>
            <a:endParaRPr lang="en-US" sz="2600" dirty="0" smtClean="0"/>
          </a:p>
          <a:p>
            <a:endParaRPr lang="en-US" sz="2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4</a:t>
            </a:fld>
            <a:endParaRPr lang="ar-EG"/>
          </a:p>
        </p:txBody>
      </p:sp>
      <p:sp>
        <p:nvSpPr>
          <p:cNvPr id="4" name="TextBox 3"/>
          <p:cNvSpPr txBox="1"/>
          <p:nvPr/>
        </p:nvSpPr>
        <p:spPr>
          <a:xfrm>
            <a:off x="1066800" y="5352871"/>
            <a:ext cx="2785120" cy="461665"/>
          </a:xfrm>
          <a:prstGeom prst="rect">
            <a:avLst/>
          </a:prstGeom>
          <a:solidFill>
            <a:srgbClr val="CCECFF"/>
          </a:solidFill>
        </p:spPr>
        <p:txBody>
          <a:bodyPr wrap="square" rtlCol="0">
            <a:spAutoFit/>
          </a:bodyPr>
          <a:lstStyle/>
          <a:p>
            <a:pPr algn="l" rtl="0"/>
            <a:r>
              <a:rPr lang="en-US" b="1" dirty="0" smtClean="0"/>
              <a:t>Controllable system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427984" y="5352871"/>
            <a:ext cx="3954016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l" rtl="0"/>
            <a:r>
              <a:rPr lang="en-US" b="1" dirty="0"/>
              <a:t>U</a:t>
            </a:r>
            <a:r>
              <a:rPr lang="en-US" b="1" dirty="0" smtClean="0"/>
              <a:t>ncontrollable system:</a:t>
            </a:r>
            <a:r>
              <a:rPr lang="en-US" dirty="0" smtClean="0"/>
              <a:t> there is no input to move the system from state </a:t>
            </a:r>
            <a:r>
              <a:rPr lang="en-US" b="1" dirty="0" smtClean="0"/>
              <a:t>x</a:t>
            </a:r>
            <a:r>
              <a:rPr lang="en-US" b="1" baseline="-25000" dirty="0" smtClean="0"/>
              <a:t>0</a:t>
            </a:r>
            <a:r>
              <a:rPr lang="en-US" dirty="0" smtClean="0"/>
              <a:t> to </a:t>
            </a:r>
            <a:r>
              <a:rPr lang="en-US" b="1" dirty="0" err="1" smtClean="0"/>
              <a:t>x</a:t>
            </a:r>
            <a:r>
              <a:rPr lang="en-US" b="1" baseline="-25000" dirty="0" err="1" smtClean="0"/>
              <a:t>f</a:t>
            </a:r>
            <a:endParaRPr lang="en-US" b="1" baseline="-25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3234154"/>
            <a:ext cx="6581775" cy="206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141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05102"/>
            <a:ext cx="8839200" cy="1143000"/>
          </a:xfrm>
        </p:spPr>
        <p:txBody>
          <a:bodyPr/>
          <a:lstStyle/>
          <a:p>
            <a:r>
              <a:rPr lang="en-US" dirty="0" smtClean="0"/>
              <a:t>Example 1: Uncontrollable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55834"/>
            <a:ext cx="8382000" cy="4686300"/>
          </a:xfrm>
        </p:spPr>
        <p:txBody>
          <a:bodyPr/>
          <a:lstStyle/>
          <a:p>
            <a:r>
              <a:rPr lang="en-US" sz="2400" dirty="0" smtClean="0"/>
              <a:t>Consider </a:t>
            </a:r>
            <a:r>
              <a:rPr lang="en-US" sz="2400" dirty="0"/>
              <a:t>the </a:t>
            </a:r>
            <a:r>
              <a:rPr lang="en-US" sz="2400" dirty="0" smtClean="0"/>
              <a:t>following circuit. </a:t>
            </a:r>
            <a:r>
              <a:rPr lang="en-US" sz="2400" dirty="0"/>
              <a:t>It is a system of first order; state variable x: voltage on the capacitor.</a:t>
            </a:r>
          </a:p>
          <a:p>
            <a:r>
              <a:rPr lang="en-US" sz="2400" dirty="0"/>
              <a:t>If the capacitor has no initial charge, x(0) = 0, then x(t) = 0 for all t </a:t>
            </a:r>
            <a:r>
              <a:rPr lang="en-US" sz="2400" dirty="0" smtClean="0"/>
              <a:t>&gt; </a:t>
            </a:r>
            <a:r>
              <a:rPr lang="en-US" sz="2400" dirty="0"/>
              <a:t>0, no matter what input is applied. </a:t>
            </a:r>
            <a:r>
              <a:rPr lang="en-US" sz="2400" dirty="0">
                <a:solidFill>
                  <a:srgbClr val="0070C0"/>
                </a:solidFill>
              </a:rPr>
              <a:t>The input has no effect over the voltage across the capacitor. </a:t>
            </a:r>
            <a:r>
              <a:rPr lang="en-US" sz="2400" dirty="0"/>
              <a:t>This </a:t>
            </a:r>
            <a:r>
              <a:rPr lang="en-US" sz="2400" dirty="0" smtClean="0"/>
              <a:t>system, </a:t>
            </a:r>
            <a:r>
              <a:rPr lang="en-US" sz="2400" dirty="0"/>
              <a:t>or </a:t>
            </a:r>
            <a:r>
              <a:rPr lang="en-US" sz="2400" dirty="0" smtClean="0"/>
              <a:t>the state </a:t>
            </a:r>
            <a:r>
              <a:rPr lang="en-US" sz="2400" dirty="0"/>
              <a:t>equation that describes it, is not controllable.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609600" y="5997714"/>
            <a:ext cx="7696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Source: Prof</a:t>
            </a:r>
            <a:r>
              <a:rPr lang="en-US" sz="2000" dirty="0"/>
              <a:t>. Julio H. </a:t>
            </a:r>
            <a:r>
              <a:rPr lang="en-US" sz="2000" dirty="0" err="1"/>
              <a:t>Braslavsky</a:t>
            </a:r>
            <a:r>
              <a:rPr lang="en-US" sz="2000" dirty="0"/>
              <a:t>, University </a:t>
            </a:r>
            <a:r>
              <a:rPr lang="en-US" sz="2000" dirty="0" smtClean="0"/>
              <a:t>of Newcastle</a:t>
            </a:r>
            <a:r>
              <a:rPr lang="en-US" sz="2000" dirty="0"/>
              <a:t>, Australia.</a:t>
            </a:r>
          </a:p>
          <a:p>
            <a:r>
              <a:rPr lang="en-US" sz="2000" dirty="0">
                <a:hlinkClick r:id="rId2"/>
              </a:rPr>
              <a:t>https://www.eng.newcastle.edu.au/~</a:t>
            </a:r>
            <a:r>
              <a:rPr lang="en-US" sz="2000" dirty="0" smtClean="0">
                <a:hlinkClick r:id="rId2"/>
              </a:rPr>
              <a:t>jhb519/teaching/elec4410/docs.html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733800"/>
            <a:ext cx="3105150" cy="217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1549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791" y="105102"/>
            <a:ext cx="8893175" cy="1143000"/>
          </a:xfrm>
        </p:spPr>
        <p:txBody>
          <a:bodyPr/>
          <a:lstStyle/>
          <a:p>
            <a:r>
              <a:rPr lang="en-US" dirty="0"/>
              <a:t>Example </a:t>
            </a:r>
            <a:r>
              <a:rPr lang="en-US" dirty="0" smtClean="0"/>
              <a:t>2: </a:t>
            </a:r>
            <a:r>
              <a:rPr lang="en-US" dirty="0"/>
              <a:t>Uncontrollable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The following system has </a:t>
            </a:r>
            <a:r>
              <a:rPr lang="en-US" sz="2600" dirty="0"/>
              <a:t>two state variables. </a:t>
            </a:r>
          </a:p>
          <a:p>
            <a:r>
              <a:rPr lang="en-US" sz="2600" dirty="0" smtClean="0"/>
              <a:t>The </a:t>
            </a:r>
            <a:r>
              <a:rPr lang="en-US" sz="2600" dirty="0"/>
              <a:t>input can transfer </a:t>
            </a:r>
            <a:r>
              <a:rPr lang="en-US" sz="2600" dirty="0" smtClean="0"/>
              <a:t>x</a:t>
            </a:r>
            <a:r>
              <a:rPr lang="en-US" sz="2600" baseline="-25000" dirty="0" smtClean="0"/>
              <a:t>1</a:t>
            </a:r>
            <a:r>
              <a:rPr lang="en-US" sz="2600" dirty="0" smtClean="0"/>
              <a:t> or</a:t>
            </a:r>
            <a:r>
              <a:rPr lang="en-US" sz="2600" i="1" dirty="0" smtClean="0"/>
              <a:t> </a:t>
            </a:r>
            <a:r>
              <a:rPr lang="en-US" sz="2600" dirty="0"/>
              <a:t>x</a:t>
            </a:r>
            <a:r>
              <a:rPr lang="en-US" sz="2600" baseline="-25000" dirty="0"/>
              <a:t>2</a:t>
            </a:r>
            <a:r>
              <a:rPr lang="en-US" sz="2600" dirty="0"/>
              <a:t> to any desired value, but no matter what input is applied, x</a:t>
            </a:r>
            <a:r>
              <a:rPr lang="en-US" sz="2600" baseline="-25000" dirty="0"/>
              <a:t>1</a:t>
            </a:r>
            <a:r>
              <a:rPr lang="en-US" sz="2600" dirty="0"/>
              <a:t>(t) </a:t>
            </a:r>
            <a:r>
              <a:rPr lang="en-US" sz="2600" dirty="0" smtClean="0"/>
              <a:t>will always </a:t>
            </a:r>
            <a:r>
              <a:rPr lang="en-US" sz="2600" dirty="0"/>
              <a:t>equal x</a:t>
            </a:r>
            <a:r>
              <a:rPr lang="en-US" sz="2600" baseline="-25000" dirty="0"/>
              <a:t>2</a:t>
            </a:r>
            <a:r>
              <a:rPr lang="en-US" sz="2600" dirty="0"/>
              <a:t>(t). </a:t>
            </a:r>
            <a:r>
              <a:rPr lang="en-US" sz="2600" dirty="0">
                <a:solidFill>
                  <a:srgbClr val="0070C0"/>
                </a:solidFill>
              </a:rPr>
              <a:t>This system is not controllable </a:t>
            </a:r>
            <a:r>
              <a:rPr lang="en-US" sz="2600" dirty="0" smtClean="0">
                <a:solidFill>
                  <a:srgbClr val="0070C0"/>
                </a:solidFill>
              </a:rPr>
              <a:t>either.</a:t>
            </a:r>
          </a:p>
          <a:p>
            <a:r>
              <a:rPr lang="en-US" sz="2600" dirty="0" smtClean="0">
                <a:solidFill>
                  <a:srgbClr val="FF0000"/>
                </a:solidFill>
              </a:rPr>
              <a:t>Controllability means the ability to move the states independently.</a:t>
            </a:r>
            <a:endParaRPr lang="en-US" sz="26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pic>
        <p:nvPicPr>
          <p:cNvPr id="911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267200"/>
            <a:ext cx="3429000" cy="2317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9224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294" y="1342698"/>
            <a:ext cx="8499906" cy="5286702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 smtClean="0"/>
              <a:t>The </a:t>
            </a:r>
            <a:r>
              <a:rPr lang="en-US" dirty="0"/>
              <a:t>system is </a:t>
            </a:r>
            <a:r>
              <a:rPr lang="en-US" i="1" dirty="0">
                <a:solidFill>
                  <a:srgbClr val="FF0000"/>
                </a:solidFill>
              </a:rPr>
              <a:t>controllable</a:t>
            </a:r>
            <a:r>
              <a:rPr lang="en-US" dirty="0"/>
              <a:t> if </a:t>
            </a:r>
            <a:r>
              <a:rPr lang="en-US" dirty="0" smtClean="0"/>
              <a:t>the following so-called </a:t>
            </a:r>
            <a:r>
              <a:rPr lang="en-US" i="1" dirty="0">
                <a:solidFill>
                  <a:srgbClr val="FF0000"/>
                </a:solidFill>
              </a:rPr>
              <a:t>controllability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matrix </a:t>
            </a:r>
            <a:r>
              <a:rPr lang="en-US" i="1" dirty="0">
                <a:latin typeface="Vladimir Script"/>
              </a:rPr>
              <a:t>∆</a:t>
            </a:r>
            <a:r>
              <a:rPr lang="en-US" i="1" baseline="-25000" dirty="0"/>
              <a:t>c </a:t>
            </a:r>
            <a:r>
              <a:rPr lang="en-US" i="1" baseline="-25000" dirty="0" smtClean="0"/>
              <a:t> </a:t>
            </a:r>
            <a:r>
              <a:rPr lang="en-US" dirty="0" smtClean="0"/>
              <a:t>is full </a:t>
            </a:r>
            <a:r>
              <a:rPr lang="en-US" dirty="0"/>
              <a:t>rank </a:t>
            </a:r>
            <a:r>
              <a:rPr lang="en-US" i="1" dirty="0" smtClean="0">
                <a:latin typeface="Consolas" pitchFamily="49" charset="0"/>
              </a:rPr>
              <a:t>n.</a:t>
            </a:r>
            <a:endParaRPr lang="en-US" i="1" dirty="0">
              <a:latin typeface="Consolas" pitchFamily="49" charset="0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endParaRPr lang="en-US" dirty="0" smtClean="0"/>
          </a:p>
          <a:p>
            <a:pPr>
              <a:spcBef>
                <a:spcPts val="600"/>
              </a:spcBef>
              <a:spcAft>
                <a:spcPts val="1200"/>
              </a:spcAft>
            </a:pPr>
            <a:endParaRPr lang="en-US" dirty="0"/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/>
              <a:t>For single-input systems, </a:t>
            </a:r>
            <a:r>
              <a:rPr lang="en-US" i="1" dirty="0">
                <a:latin typeface="Vladimir Script"/>
              </a:rPr>
              <a:t>∆</a:t>
            </a:r>
            <a:r>
              <a:rPr lang="en-US" i="1" baseline="-25000" dirty="0"/>
              <a:t>c</a:t>
            </a:r>
            <a:r>
              <a:rPr lang="en-US" dirty="0"/>
              <a:t> is of size </a:t>
            </a:r>
            <a:r>
              <a:rPr lang="en-US" i="1" dirty="0">
                <a:latin typeface="Consolas" pitchFamily="49" charset="0"/>
              </a:rPr>
              <a:t>n x n</a:t>
            </a:r>
            <a:r>
              <a:rPr lang="en-CA" dirty="0"/>
              <a:t>.</a:t>
            </a:r>
            <a:endParaRPr lang="en-US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 smtClean="0">
                <a:solidFill>
                  <a:srgbClr val="0070C0"/>
                </a:solidFill>
              </a:rPr>
              <a:t>The rank of a matrix is </a:t>
            </a:r>
            <a:r>
              <a:rPr lang="en-US" dirty="0">
                <a:solidFill>
                  <a:srgbClr val="0070C0"/>
                </a:solidFill>
              </a:rPr>
              <a:t>the number of linearly independent columns or rows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7</a:t>
            </a:fld>
            <a:endParaRPr lang="ar-EG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2186836"/>
              </p:ext>
            </p:extLst>
          </p:nvPr>
        </p:nvGraphicFramePr>
        <p:xfrm>
          <a:off x="1397000" y="2743200"/>
          <a:ext cx="6350000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79" name="Equation" r:id="rId3" imgW="2133360" imgH="241200" progId="Equation.3">
                  <p:embed/>
                </p:oleObj>
              </mc:Choice>
              <mc:Fallback>
                <p:oleObj name="Equation" r:id="rId3" imgW="21333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7000" y="2743200"/>
                        <a:ext cx="6350000" cy="71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504421"/>
            <a:ext cx="7620000" cy="762077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Condition for Controllability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664353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14020"/>
            <a:ext cx="7620000" cy="634082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b="1" dirty="0" smtClean="0"/>
              <a:t>Example 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234" y="1358052"/>
            <a:ext cx="8245366" cy="5271348"/>
          </a:xfrm>
        </p:spPr>
        <p:txBody>
          <a:bodyPr>
            <a:no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400" dirty="0" smtClean="0"/>
              <a:t>Check the controllability of the system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endParaRPr lang="en-US" sz="2400" dirty="0"/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400" dirty="0" smtClean="0">
                <a:solidFill>
                  <a:srgbClr val="FF0000"/>
                </a:solidFill>
              </a:rPr>
              <a:t>Answer: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400" dirty="0" smtClean="0"/>
              <a:t>The controllability matrix is given by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endParaRPr lang="en-US" sz="2400" dirty="0"/>
          </a:p>
          <a:p>
            <a:pPr>
              <a:spcBef>
                <a:spcPts val="300"/>
              </a:spcBef>
              <a:spcAft>
                <a:spcPts val="300"/>
              </a:spcAft>
            </a:pPr>
            <a:endParaRPr lang="en-US" sz="2400" dirty="0" smtClean="0"/>
          </a:p>
          <a:p>
            <a:pPr>
              <a:spcBef>
                <a:spcPts val="300"/>
              </a:spcBef>
              <a:spcAft>
                <a:spcPts val="300"/>
              </a:spcAft>
            </a:pPr>
            <a:endParaRPr lang="en-US" sz="2400" dirty="0" smtClean="0"/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400" dirty="0" smtClean="0"/>
              <a:t>MATLAB commands to compute controllability matrix and check its rank:</a:t>
            </a:r>
          </a:p>
          <a:p>
            <a:pPr marL="11430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2400" dirty="0" smtClean="0"/>
              <a:t>		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ctrb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(A,B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 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11430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rank(CO)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8</a:t>
            </a:fld>
            <a:endParaRPr lang="ar-EG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2110213"/>
              </p:ext>
            </p:extLst>
          </p:nvPr>
        </p:nvGraphicFramePr>
        <p:xfrm>
          <a:off x="2819400" y="1828800"/>
          <a:ext cx="3584575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01" name="Equation" r:id="rId3" imgW="1955520" imgH="457200" progId="Equation.3">
                  <p:embed/>
                </p:oleObj>
              </mc:Choice>
              <mc:Fallback>
                <p:oleObj name="Equation" r:id="rId3" imgW="19555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1828800"/>
                        <a:ext cx="3584575" cy="839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5631866"/>
              </p:ext>
            </p:extLst>
          </p:nvPr>
        </p:nvGraphicFramePr>
        <p:xfrm>
          <a:off x="2057400" y="3124200"/>
          <a:ext cx="5354638" cy="1306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02" name="Equation" r:id="rId5" imgW="2920680" imgH="711000" progId="Equation.3">
                  <p:embed/>
                </p:oleObj>
              </mc:Choice>
              <mc:Fallback>
                <p:oleObj name="Equation" r:id="rId5" imgW="2920680" imgH="711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124200"/>
                        <a:ext cx="5354638" cy="1306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0960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234" y="544642"/>
            <a:ext cx="7620000" cy="70609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b="1" dirty="0" smtClean="0"/>
              <a:t>Example 4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234" y="1349454"/>
            <a:ext cx="8245366" cy="5232648"/>
          </a:xfrm>
        </p:spPr>
        <p:txBody>
          <a:bodyPr>
            <a:noAutofit/>
          </a:bodyPr>
          <a:lstStyle/>
          <a:p>
            <a:r>
              <a:rPr lang="en-US" sz="2600" dirty="0"/>
              <a:t>Check the controllability of the </a:t>
            </a:r>
            <a:r>
              <a:rPr lang="en-US" sz="2600" dirty="0" smtClean="0"/>
              <a:t>system</a:t>
            </a:r>
          </a:p>
          <a:p>
            <a:endParaRPr lang="en-US" sz="2600" dirty="0"/>
          </a:p>
          <a:p>
            <a:endParaRPr lang="en-US" sz="2600" dirty="0" smtClean="0"/>
          </a:p>
          <a:p>
            <a:endParaRPr lang="en-US" sz="2600" dirty="0"/>
          </a:p>
          <a:p>
            <a:r>
              <a:rPr lang="en-US" sz="2600" dirty="0" smtClean="0">
                <a:solidFill>
                  <a:srgbClr val="FF0000"/>
                </a:solidFill>
              </a:rPr>
              <a:t>Answer </a:t>
            </a:r>
          </a:p>
          <a:p>
            <a:endParaRPr lang="en-US" sz="2600" dirty="0"/>
          </a:p>
          <a:p>
            <a:endParaRPr lang="en-US" sz="2600" dirty="0" smtClean="0"/>
          </a:p>
          <a:p>
            <a:endParaRPr lang="en-US" sz="2600" dirty="0"/>
          </a:p>
          <a:p>
            <a:endParaRPr lang="en-US" sz="2600" dirty="0" smtClean="0"/>
          </a:p>
          <a:p>
            <a:endParaRPr lang="en-US" sz="2600" dirty="0"/>
          </a:p>
          <a:p>
            <a:endParaRPr lang="en-US" sz="2600" i="1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9</a:t>
            </a:fld>
            <a:endParaRPr lang="ar-EG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0203592"/>
              </p:ext>
            </p:extLst>
          </p:nvPr>
        </p:nvGraphicFramePr>
        <p:xfrm>
          <a:off x="2743200" y="2133600"/>
          <a:ext cx="3560762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59" name="Equation" r:id="rId3" imgW="1942920" imgH="457200" progId="Equation.3">
                  <p:embed/>
                </p:oleObj>
              </mc:Choice>
              <mc:Fallback>
                <p:oleObj name="Equation" r:id="rId3" imgW="19429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133600"/>
                        <a:ext cx="3560762" cy="839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8814674"/>
              </p:ext>
            </p:extLst>
          </p:nvPr>
        </p:nvGraphicFramePr>
        <p:xfrm>
          <a:off x="1738313" y="3957638"/>
          <a:ext cx="6167437" cy="1306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60" name="Equation" r:id="rId5" imgW="3365280" imgH="711000" progId="Equation.3">
                  <p:embed/>
                </p:oleObj>
              </mc:Choice>
              <mc:Fallback>
                <p:oleObj name="Equation" r:id="rId5" imgW="3365280" imgH="711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8313" y="3957638"/>
                        <a:ext cx="6167437" cy="1306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5552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llingsCNwIT">
  <a:themeElements>
    <a:clrScheme name="StallingsCNw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StallingsCNwIT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>
          <a:solidFill>
            <a:schemeClr val="tx1"/>
          </a:solidFill>
          <a:round/>
          <a:headEnd/>
          <a:tailEnd/>
        </a:ln>
        <a:effectLst/>
        <a:extLst>
          <a:ext uri="{909E8E84-426E-40DD-AFC4-6F175D3DCCD1}">
            <a14:hiddenFill xmlns:a14="http://schemas.microsoft.com/office/drawing/2010/main">
              <a:noFill/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>
        <a:defPPr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allingsCNw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llingsCNw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CNw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CNw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CNw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CNw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llingsCNw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Settings\pullina\Application Data\Microsoft\Templates\StallingsCNwIT.pot</Template>
  <TotalTime>19598</TotalTime>
  <Words>1460</Words>
  <Application>Microsoft Office PowerPoint</Application>
  <PresentationFormat>On-screen Show (4:3)</PresentationFormat>
  <Paragraphs>242</Paragraphs>
  <Slides>30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StallingsCNwIT</vt:lpstr>
      <vt:lpstr>Equation</vt:lpstr>
      <vt:lpstr>State Feedback Control </vt:lpstr>
      <vt:lpstr>Eigenvalues</vt:lpstr>
      <vt:lpstr>Eigenvalues and Poles </vt:lpstr>
      <vt:lpstr>Controllability</vt:lpstr>
      <vt:lpstr>Example 1: Uncontrollable system</vt:lpstr>
      <vt:lpstr>Example 2: Uncontrollable system</vt:lpstr>
      <vt:lpstr>Condition for Controllability</vt:lpstr>
      <vt:lpstr>Example 3</vt:lpstr>
      <vt:lpstr>Example 4</vt:lpstr>
      <vt:lpstr>State Feedback</vt:lpstr>
      <vt:lpstr>State Feedback</vt:lpstr>
      <vt:lpstr>State Feedback</vt:lpstr>
      <vt:lpstr>Pole Placement</vt:lpstr>
      <vt:lpstr>Theorem: State Feedback</vt:lpstr>
      <vt:lpstr>Designing Gain Matrix K by Equating Coefficients</vt:lpstr>
      <vt:lpstr>Example 3</vt:lpstr>
      <vt:lpstr>PowerPoint Presentation</vt:lpstr>
      <vt:lpstr>Controllable canonical form</vt:lpstr>
      <vt:lpstr>Example 4</vt:lpstr>
      <vt:lpstr>Solution </vt:lpstr>
      <vt:lpstr>State Estimation</vt:lpstr>
      <vt:lpstr>State Observer</vt:lpstr>
      <vt:lpstr>State Observer</vt:lpstr>
      <vt:lpstr>Theorem: State Estimation</vt:lpstr>
      <vt:lpstr>Observability </vt:lpstr>
      <vt:lpstr>Example 5</vt:lpstr>
      <vt:lpstr>Example 6</vt:lpstr>
      <vt:lpstr>Solution </vt:lpstr>
      <vt:lpstr>Solution, continued</vt:lpstr>
      <vt:lpstr>Summary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11&amp;12 Routing</dc:title>
  <dc:creator>DELL</dc:creator>
  <cp:lastModifiedBy>zoom</cp:lastModifiedBy>
  <cp:revision>1670</cp:revision>
  <cp:lastPrinted>1601-01-01T00:00:00Z</cp:lastPrinted>
  <dcterms:created xsi:type="dcterms:W3CDTF">2001-08-26T16:57:20Z</dcterms:created>
  <dcterms:modified xsi:type="dcterms:W3CDTF">2020-12-15T05:26:08Z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2</vt:i4>
  </property>
  <property fmtid="{D5CDD505-2E9C-101B-9397-08002B2CF9AE}" pid="3" name="LCID">
    <vt:i4>1033</vt:i4>
  </property>
</Properties>
</file>