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2"/>
  </p:notesMasterIdLst>
  <p:handoutMasterIdLst>
    <p:handoutMasterId r:id="rId33"/>
  </p:handoutMasterIdLst>
  <p:sldIdLst>
    <p:sldId id="256" r:id="rId2"/>
    <p:sldId id="931" r:id="rId3"/>
    <p:sldId id="930" r:id="rId4"/>
    <p:sldId id="905" r:id="rId5"/>
    <p:sldId id="928" r:id="rId6"/>
    <p:sldId id="929" r:id="rId7"/>
    <p:sldId id="906" r:id="rId8"/>
    <p:sldId id="908" r:id="rId9"/>
    <p:sldId id="909" r:id="rId10"/>
    <p:sldId id="910" r:id="rId11"/>
    <p:sldId id="932" r:id="rId12"/>
    <p:sldId id="927" r:id="rId13"/>
    <p:sldId id="911" r:id="rId14"/>
    <p:sldId id="913" r:id="rId15"/>
    <p:sldId id="914" r:id="rId16"/>
    <p:sldId id="915" r:id="rId17"/>
    <p:sldId id="916" r:id="rId18"/>
    <p:sldId id="917" r:id="rId19"/>
    <p:sldId id="918" r:id="rId20"/>
    <p:sldId id="919" r:id="rId21"/>
    <p:sldId id="934" r:id="rId22"/>
    <p:sldId id="935" r:id="rId23"/>
    <p:sldId id="936" r:id="rId24"/>
    <p:sldId id="944" r:id="rId25"/>
    <p:sldId id="937" r:id="rId26"/>
    <p:sldId id="938" r:id="rId27"/>
    <p:sldId id="941" r:id="rId28"/>
    <p:sldId id="945" r:id="rId29"/>
    <p:sldId id="942" r:id="rId30"/>
    <p:sldId id="943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399FF"/>
    <a:srgbClr val="99C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56" autoAdjust="0"/>
    <p:restoredTop sz="92007" autoAdjust="0"/>
  </p:normalViewPr>
  <p:slideViewPr>
    <p:cSldViewPr>
      <p:cViewPr>
        <p:scale>
          <a:sx n="60" d="100"/>
          <a:sy n="60" d="100"/>
        </p:scale>
        <p:origin x="-184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ng.newcastle.edu.au/~jhb519/teaching/elec4410/doc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263762" cy="1905000"/>
          </a:xfrm>
        </p:spPr>
        <p:txBody>
          <a:bodyPr/>
          <a:lstStyle/>
          <a:p>
            <a:pPr marL="109728" indent="0"/>
            <a:r>
              <a:rPr lang="en-US" sz="5000" b="1" dirty="0" smtClean="0"/>
              <a:t>State Feedback Control </a:t>
            </a:r>
            <a:endParaRPr lang="en-US" altLang="zh-CN" sz="50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421 </a:t>
            </a:r>
            <a:r>
              <a:rPr lang="en-US" sz="2400" dirty="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10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170"/>
            <a:ext cx="7571184" cy="944562"/>
          </a:xfrm>
          <a:solidFill>
            <a:schemeClr val="bg1"/>
          </a:solidFill>
        </p:spPr>
        <p:txBody>
          <a:bodyPr/>
          <a:lstStyle/>
          <a:p>
            <a:r>
              <a:rPr lang="en-US" sz="4000" b="1" dirty="0"/>
              <a:t>State </a:t>
            </a:r>
            <a:r>
              <a:rPr lang="en-US" sz="4000" b="1" dirty="0" smtClean="0"/>
              <a:t>Feedback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610600" cy="46805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the state feedback approach, instead </a:t>
            </a:r>
            <a:r>
              <a:rPr lang="en-US" sz="2400" dirty="0"/>
              <a:t>of using controllers with fixed </a:t>
            </a:r>
            <a:r>
              <a:rPr lang="en-US" sz="2400" dirty="0" smtClean="0"/>
              <a:t>configuration </a:t>
            </a:r>
            <a:r>
              <a:rPr lang="en-US" sz="2400" dirty="0"/>
              <a:t>in the forward </a:t>
            </a:r>
            <a:r>
              <a:rPr lang="en-US" sz="2400" dirty="0" smtClean="0"/>
              <a:t>path</a:t>
            </a:r>
            <a:r>
              <a:rPr lang="en-US" sz="2400" dirty="0"/>
              <a:t>, </a:t>
            </a:r>
            <a:r>
              <a:rPr lang="en-US" sz="2400" dirty="0" smtClean="0"/>
              <a:t>the control </a:t>
            </a:r>
            <a:r>
              <a:rPr lang="en-US" sz="2400" b="1" i="1" dirty="0" smtClean="0"/>
              <a:t>u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k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is a </a:t>
            </a:r>
            <a:r>
              <a:rPr lang="en-US" sz="2400" dirty="0" smtClean="0"/>
              <a:t>calculated as a </a:t>
            </a:r>
            <a:r>
              <a:rPr lang="en-US" sz="2400" i="1" dirty="0" smtClean="0">
                <a:solidFill>
                  <a:srgbClr val="FF0000"/>
                </a:solidFill>
              </a:rPr>
              <a:t>linear </a:t>
            </a:r>
            <a:r>
              <a:rPr lang="en-US" sz="2400" i="1" dirty="0">
                <a:solidFill>
                  <a:srgbClr val="FF0000"/>
                </a:solidFill>
              </a:rPr>
              <a:t>combination of the measured state </a:t>
            </a:r>
            <a:r>
              <a:rPr lang="en-US" sz="2400" i="1" dirty="0" smtClean="0">
                <a:solidFill>
                  <a:srgbClr val="FF0000"/>
                </a:solidFill>
              </a:rPr>
              <a:t>variables</a:t>
            </a:r>
            <a:r>
              <a:rPr lang="en-US" sz="2400" dirty="0" smtClean="0"/>
              <a:t>, </a:t>
            </a:r>
            <a:r>
              <a:rPr lang="en-US" sz="2400" dirty="0"/>
              <a:t>i.e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It is </a:t>
            </a:r>
            <a:r>
              <a:rPr lang="en-US" sz="2400" dirty="0" smtClean="0"/>
              <a:t>assumed that </a:t>
            </a:r>
            <a:r>
              <a:rPr lang="en-US" sz="2400" dirty="0"/>
              <a:t>the reference input </a:t>
            </a:r>
            <a:r>
              <a:rPr lang="en-US" sz="2400" b="1" i="1" dirty="0"/>
              <a:t>r</a:t>
            </a:r>
            <a:r>
              <a:rPr lang="en-US" sz="2400" b="1" dirty="0"/>
              <a:t>(</a:t>
            </a:r>
            <a:r>
              <a:rPr lang="en-US" sz="2400" b="1" i="1" dirty="0"/>
              <a:t>k</a:t>
            </a:r>
            <a:r>
              <a:rPr lang="en-US" sz="2400" b="1" dirty="0"/>
              <a:t>) </a:t>
            </a:r>
            <a:r>
              <a:rPr lang="en-US" sz="2400" dirty="0"/>
              <a:t>is zero (regulator problem). </a:t>
            </a:r>
            <a:r>
              <a:rPr lang="en-US" sz="2400" dirty="0">
                <a:solidFill>
                  <a:srgbClr val="0070C0"/>
                </a:solidFill>
              </a:rPr>
              <a:t>The aim here it to drive the system state to zero starting from any initial condition.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505200"/>
            <a:ext cx="5616624" cy="1978182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306058"/>
              </p:ext>
            </p:extLst>
          </p:nvPr>
        </p:nvGraphicFramePr>
        <p:xfrm>
          <a:off x="1844566" y="2896145"/>
          <a:ext cx="60642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51" name="Equation" r:id="rId4" imgW="2603160" imgH="228600" progId="Equation.3">
                  <p:embed/>
                </p:oleObj>
              </mc:Choice>
              <mc:Fallback>
                <p:oleObj name="Equation" r:id="rId4" imgW="26031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566" y="2896145"/>
                        <a:ext cx="6064250" cy="530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5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66" y="1409700"/>
            <a:ext cx="8534400" cy="4686300"/>
          </a:xfrm>
        </p:spPr>
        <p:txBody>
          <a:bodyPr/>
          <a:lstStyle/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Note </a:t>
            </a:r>
            <a:r>
              <a:rPr lang="en-US" sz="2600" dirty="0"/>
              <a:t>that this type of control is said to be static, because </a:t>
            </a:r>
            <a:r>
              <a:rPr lang="en-US" sz="2600" i="1" dirty="0">
                <a:solidFill>
                  <a:srgbClr val="FF0000"/>
                </a:solidFill>
              </a:rPr>
              <a:t>u</a:t>
            </a:r>
            <a:r>
              <a:rPr lang="en-US" sz="2600" dirty="0"/>
              <a:t> only depends on the present values of the state </a:t>
            </a:r>
            <a:r>
              <a:rPr lang="en-US" sz="2600" i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i="1" dirty="0">
                <a:solidFill>
                  <a:srgbClr val="FF0000"/>
                </a:solidFill>
              </a:rPr>
              <a:t>it requires that all states of the system be measured</a:t>
            </a:r>
            <a:r>
              <a:rPr lang="en-US" sz="2600" dirty="0">
                <a:solidFill>
                  <a:srgbClr val="FF0000"/>
                </a:solidFill>
              </a:rPr>
              <a:t>. </a:t>
            </a:r>
            <a:endParaRPr lang="en-US" sz="2600" b="1" dirty="0">
              <a:solidFill>
                <a:srgbClr val="FF0000"/>
              </a:solidFill>
            </a:endParaRP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264628"/>
              </p:ext>
            </p:extLst>
          </p:nvPr>
        </p:nvGraphicFramePr>
        <p:xfrm>
          <a:off x="1524000" y="1447800"/>
          <a:ext cx="6064250" cy="270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6" name="Equation" r:id="rId3" imgW="2603160" imgH="1168200" progId="Equation.3">
                  <p:embed/>
                </p:oleObj>
              </mc:Choice>
              <mc:Fallback>
                <p:oleObj name="Equation" r:id="rId3" imgW="26031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447800"/>
                        <a:ext cx="6064250" cy="2709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9631"/>
              </p:ext>
            </p:extLst>
          </p:nvPr>
        </p:nvGraphicFramePr>
        <p:xfrm>
          <a:off x="3632200" y="4252912"/>
          <a:ext cx="2159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7" name="Equation" r:id="rId5" imgW="927000" imgH="203040" progId="Equation.3">
                  <p:embed/>
                </p:oleObj>
              </mc:Choice>
              <mc:Fallback>
                <p:oleObj name="Equation" r:id="rId5" imgW="9270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252912"/>
                        <a:ext cx="2159000" cy="471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932031"/>
              </p:ext>
            </p:extLst>
          </p:nvPr>
        </p:nvGraphicFramePr>
        <p:xfrm>
          <a:off x="6553200" y="4267200"/>
          <a:ext cx="12715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8" name="Equation" r:id="rId7" imgW="545760" imgH="190440" progId="Equation.3">
                  <p:embed/>
                </p:oleObj>
              </mc:Choice>
              <mc:Fallback>
                <p:oleObj name="Equation" r:id="rId7" imgW="545760" imgH="190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267200"/>
                        <a:ext cx="1271588" cy="441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5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348" y="1355348"/>
            <a:ext cx="8280920" cy="527405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system </a:t>
            </a:r>
            <a:r>
              <a:rPr lang="en-US" sz="2400" dirty="0"/>
              <a:t>and the feedback control law </a:t>
            </a:r>
            <a:r>
              <a:rPr lang="en-US" sz="2400" dirty="0" smtClean="0"/>
              <a:t>are given by:</a:t>
            </a:r>
            <a:endParaRPr lang="en-US" sz="2400" dirty="0"/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dirty="0" smtClean="0"/>
              <a:t>Substituting </a:t>
            </a:r>
            <a:r>
              <a:rPr lang="en-US" sz="2400" b="1" i="1" dirty="0" err="1" smtClean="0"/>
              <a:t>u</a:t>
            </a:r>
            <a:r>
              <a:rPr lang="en-US" sz="2400" b="1" i="1" baseline="-25000" dirty="0" err="1" smtClean="0"/>
              <a:t>k</a:t>
            </a:r>
            <a:r>
              <a:rPr lang="en-US" sz="2400" dirty="0" smtClean="0"/>
              <a:t> in the state equation yields the </a:t>
            </a:r>
            <a:r>
              <a:rPr lang="en-US" sz="2400" dirty="0"/>
              <a:t>closed-loop state equation</a:t>
            </a:r>
            <a:endParaRPr lang="ar-EG" sz="2400" dirty="0"/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indent="-342900"/>
            <a:r>
              <a:rPr lang="en-US" sz="2400" dirty="0" smtClean="0">
                <a:solidFill>
                  <a:prstClr val="black"/>
                </a:solidFill>
              </a:rPr>
              <a:t>Where </a:t>
            </a:r>
            <a:r>
              <a:rPr lang="el-GR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Φ</a:t>
            </a:r>
            <a:r>
              <a:rPr lang="en-US" sz="2400" i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cl </a:t>
            </a:r>
            <a:r>
              <a:rPr lang="en-US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= </a:t>
            </a:r>
            <a:r>
              <a:rPr lang="el-GR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Φ</a:t>
            </a:r>
            <a:r>
              <a:rPr lang="en-US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-</a:t>
            </a:r>
            <a:r>
              <a:rPr lang="el-GR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Γ</a:t>
            </a:r>
            <a:r>
              <a:rPr lang="en-US" sz="2400" i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K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/>
              <a:t>is the state matrix of the closed-loop system</a:t>
            </a:r>
            <a:r>
              <a:rPr lang="en-US" sz="2400" dirty="0" smtClean="0"/>
              <a:t>. </a:t>
            </a:r>
          </a:p>
          <a:p>
            <a:pPr indent="-342900"/>
            <a:r>
              <a:rPr lang="en-US" sz="2400" dirty="0" smtClean="0"/>
              <a:t>There is a chance to </a:t>
            </a:r>
            <a:r>
              <a:rPr lang="en-US" sz="2400" dirty="0" smtClean="0">
                <a:solidFill>
                  <a:srgbClr val="FF0000"/>
                </a:solidFill>
              </a:rPr>
              <a:t>adjust the closed-loop poles</a:t>
            </a:r>
            <a:r>
              <a:rPr lang="en-US" sz="2400" dirty="0" smtClean="0"/>
              <a:t> by a suitable design of the gain matrix </a:t>
            </a:r>
            <a:r>
              <a:rPr lang="en-US" sz="2400" i="1" dirty="0" smtClean="0"/>
              <a:t>K</a:t>
            </a:r>
            <a:r>
              <a:rPr lang="en-US" sz="2400" dirty="0" smtClean="0"/>
              <a:t>.</a:t>
            </a:r>
            <a:endParaRPr lang="en-US" sz="2400" dirty="0"/>
          </a:p>
          <a:p>
            <a:pPr marL="1143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imes New Roman"/>
              <a:ea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17844"/>
              </p:ext>
            </p:extLst>
          </p:nvPr>
        </p:nvGraphicFramePr>
        <p:xfrm>
          <a:off x="3429000" y="1752600"/>
          <a:ext cx="2083669" cy="1326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6" name="Equation" r:id="rId3" imgW="1079280" imgH="685800" progId="Equation.3">
                  <p:embed/>
                </p:oleObj>
              </mc:Choice>
              <mc:Fallback>
                <p:oleObj name="Equation" r:id="rId3" imgW="10792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752600"/>
                        <a:ext cx="2083669" cy="1326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612644"/>
              </p:ext>
            </p:extLst>
          </p:nvPr>
        </p:nvGraphicFramePr>
        <p:xfrm>
          <a:off x="3581400" y="3505200"/>
          <a:ext cx="2482850" cy="1408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7" name="Equation" r:id="rId5" imgW="1117440" imgH="634680" progId="Equation.3">
                  <p:embed/>
                </p:oleObj>
              </mc:Choice>
              <mc:Fallback>
                <p:oleObj name="Equation" r:id="rId5" imgW="11174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05200"/>
                        <a:ext cx="2482850" cy="1408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306170"/>
            <a:ext cx="7571184" cy="944562"/>
          </a:xfrm>
          <a:solidFill>
            <a:schemeClr val="bg1"/>
          </a:solidFill>
        </p:spPr>
        <p:txBody>
          <a:bodyPr/>
          <a:lstStyle/>
          <a:p>
            <a:r>
              <a:rPr lang="en-US" sz="4000" b="1" dirty="0"/>
              <a:t>State </a:t>
            </a:r>
            <a:r>
              <a:rPr lang="en-US" sz="4000" b="1" dirty="0" smtClean="0"/>
              <a:t>Feedback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890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0004"/>
            <a:ext cx="7908032" cy="77809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Pole </a:t>
            </a:r>
            <a:r>
              <a:rPr lang="en-US" sz="4000" b="1" dirty="0"/>
              <a:t>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60682"/>
            <a:ext cx="8397766" cy="5040118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/>
              <a:t>As we know, pole (eigenvalue) locations in z-plane </a:t>
            </a:r>
            <a:r>
              <a:rPr lang="en-US" sz="2600" dirty="0"/>
              <a:t>are directly related to the transient response of the </a:t>
            </a:r>
            <a:r>
              <a:rPr lang="en-US" sz="2600" dirty="0" smtClean="0"/>
              <a:t>system (speed and overshoot).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/>
              <a:t>The closer the </a:t>
            </a:r>
            <a:r>
              <a:rPr lang="en-US" sz="2600" dirty="0"/>
              <a:t>pole </a:t>
            </a:r>
            <a:r>
              <a:rPr lang="en-US" sz="2600" dirty="0" smtClean="0"/>
              <a:t>to the </a:t>
            </a:r>
            <a:r>
              <a:rPr lang="en-US" sz="2600" dirty="0"/>
              <a:t>origin, the faster the response.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contours of constant damping ratio (which determines percent overshoot) are </a:t>
            </a:r>
            <a:r>
              <a:rPr lang="en-US" sz="2600" dirty="0" smtClean="0"/>
              <a:t>spirals. 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739" y="4572000"/>
            <a:ext cx="2357393" cy="20278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031" y="4648200"/>
            <a:ext cx="2502569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05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0566"/>
            <a:ext cx="7547961" cy="92211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 smtClean="0"/>
              <a:t>Theorem: State Feedback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178800" cy="46863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eigenvalues {λ</a:t>
            </a:r>
            <a:r>
              <a:rPr lang="en-US" baseline="-25000" dirty="0"/>
              <a:t>1</a:t>
            </a:r>
            <a:r>
              <a:rPr lang="en-US" dirty="0"/>
              <a:t>, λ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λ</a:t>
            </a:r>
            <a:r>
              <a:rPr lang="en-US" baseline="-25000" dirty="0" err="1"/>
              <a:t>n</a:t>
            </a:r>
            <a:r>
              <a:rPr lang="en-US" dirty="0"/>
              <a:t>} </a:t>
            </a:r>
            <a:r>
              <a:rPr lang="en-US" dirty="0" smtClean="0"/>
              <a:t>of </a:t>
            </a:r>
            <a:r>
              <a:rPr lang="en-US" dirty="0"/>
              <a:t>the closed-loop system </a:t>
            </a:r>
            <a:r>
              <a:rPr lang="en-US" dirty="0" smtClean="0"/>
              <a:t>matrix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 smtClean="0"/>
              <a:t>can </a:t>
            </a:r>
            <a:r>
              <a:rPr lang="en-US" dirty="0"/>
              <a:t>be arbitrarily </a:t>
            </a:r>
            <a:r>
              <a:rPr lang="en-US" i="1" dirty="0" smtClean="0"/>
              <a:t>assigned </a:t>
            </a:r>
            <a:r>
              <a:rPr lang="en-US" dirty="0" smtClean="0"/>
              <a:t>using some feedback </a:t>
            </a:r>
            <a:r>
              <a:rPr lang="en-US" dirty="0"/>
              <a:t>gain matrix </a:t>
            </a:r>
            <a:r>
              <a:rPr lang="en-US" i="1" dirty="0">
                <a:solidFill>
                  <a:srgbClr val="FF0000"/>
                </a:solidFill>
              </a:rPr>
              <a:t>K</a:t>
            </a:r>
            <a:r>
              <a:rPr lang="en-US" dirty="0"/>
              <a:t> </a:t>
            </a:r>
            <a:r>
              <a:rPr lang="en-US" dirty="0" smtClean="0"/>
              <a:t>if and only </a:t>
            </a:r>
            <a:r>
              <a:rPr lang="en-US" dirty="0"/>
              <a:t>if the system (</a:t>
            </a:r>
            <a:r>
              <a:rPr lang="el-GR" dirty="0"/>
              <a:t>Φ</a:t>
            </a:r>
            <a:r>
              <a:rPr lang="en-US" dirty="0"/>
              <a:t>,</a:t>
            </a:r>
            <a:r>
              <a:rPr lang="el-GR" dirty="0"/>
              <a:t>Γ</a:t>
            </a:r>
            <a:r>
              <a:rPr lang="en-US" dirty="0"/>
              <a:t>) is </a:t>
            </a:r>
            <a:r>
              <a:rPr lang="en-US" i="1" dirty="0" smtClean="0">
                <a:solidFill>
                  <a:srgbClr val="FF0000"/>
                </a:solidFill>
              </a:rPr>
              <a:t>controllable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474379"/>
              </p:ext>
            </p:extLst>
          </p:nvPr>
        </p:nvGraphicFramePr>
        <p:xfrm>
          <a:off x="3505200" y="2438400"/>
          <a:ext cx="2450711" cy="63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8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38400"/>
                        <a:ext cx="2450711" cy="639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53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16" y="134974"/>
            <a:ext cx="8777184" cy="111575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/>
              <a:t>Designing Gain Matrix </a:t>
            </a:r>
            <a:r>
              <a:rPr lang="en-US" b="1" i="1" dirty="0" smtClean="0"/>
              <a:t>K</a:t>
            </a:r>
            <a:r>
              <a:rPr lang="en-US" b="1" dirty="0" smtClean="0"/>
              <a:t> </a:t>
            </a:r>
            <a:r>
              <a:rPr lang="en-US" b="1" dirty="0"/>
              <a:t>by </a:t>
            </a:r>
            <a:r>
              <a:rPr lang="en-US" b="1" dirty="0" smtClean="0"/>
              <a:t>Equating </a:t>
            </a:r>
            <a:r>
              <a:rPr lang="en-US" b="1" dirty="0"/>
              <a:t>C</a:t>
            </a:r>
            <a:r>
              <a:rPr lang="en-US" b="1" dirty="0" smtClean="0"/>
              <a:t>oefficients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447800"/>
            <a:ext cx="8291264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en-US" sz="2800" dirty="0" smtClean="0"/>
              <a:t>Find the desired characteristic polynomial  from the specified eigenvalues </a:t>
            </a:r>
            <a:r>
              <a:rPr lang="el-GR" sz="2800" dirty="0" smtClean="0">
                <a:solidFill>
                  <a:srgbClr val="FF0000"/>
                </a:solidFill>
                <a:latin typeface="Arial"/>
                <a:cs typeface="Arial"/>
              </a:rPr>
              <a:t>λ</a:t>
            </a:r>
            <a:r>
              <a:rPr lang="en-US" sz="2800" baseline="-25000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using the expression </a:t>
            </a:r>
          </a:p>
          <a:p>
            <a:pPr marL="457200" indent="-457200">
              <a:buAutoNum type="arabicPeriod"/>
            </a:pPr>
            <a:endParaRPr lang="en-US" sz="2800" dirty="0"/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800" dirty="0" smtClean="0"/>
              <a:t>Find the closed-loop characteristic </a:t>
            </a:r>
            <a:r>
              <a:rPr lang="en-US" sz="2800" dirty="0"/>
              <a:t>polynomial  </a:t>
            </a:r>
            <a:r>
              <a:rPr lang="en-US" sz="2800" dirty="0" smtClean="0"/>
              <a:t>using </a:t>
            </a:r>
            <a:r>
              <a:rPr lang="en-US" sz="2800" dirty="0"/>
              <a:t>the expression </a:t>
            </a: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800" dirty="0" smtClean="0"/>
              <a:t>Compare the two polynomials in 1 &amp; 2 to get the entries of the gain matrix </a:t>
            </a:r>
            <a:r>
              <a:rPr lang="en-US" sz="2800" b="1" i="1" dirty="0" smtClean="0"/>
              <a:t>K</a:t>
            </a:r>
            <a:r>
              <a:rPr lang="en-US" sz="2800" dirty="0" smtClean="0"/>
              <a:t>. </a:t>
            </a:r>
            <a:endParaRPr lang="en-US" sz="2800" dirty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endParaRPr lang="en-US" sz="2800" dirty="0"/>
          </a:p>
          <a:p>
            <a:pPr marL="457200" indent="-457200">
              <a:buAutoNum type="arabicPeriod"/>
            </a:pP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518675"/>
              </p:ext>
            </p:extLst>
          </p:nvPr>
        </p:nvGraphicFramePr>
        <p:xfrm>
          <a:off x="3541713" y="2434175"/>
          <a:ext cx="16986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6" name="Equation" r:id="rId3" imgW="927000" imgH="431640" progId="Equation.3">
                  <p:embed/>
                </p:oleObj>
              </mc:Choice>
              <mc:Fallback>
                <p:oleObj name="Equation" r:id="rId3" imgW="927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13" y="2434175"/>
                        <a:ext cx="16986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885658"/>
              </p:ext>
            </p:extLst>
          </p:nvPr>
        </p:nvGraphicFramePr>
        <p:xfrm>
          <a:off x="2674040" y="4572000"/>
          <a:ext cx="3705184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7" name="Equation" r:id="rId5" imgW="1434960" imgH="203040" progId="Equation.3">
                  <p:embed/>
                </p:oleObj>
              </mc:Choice>
              <mc:Fallback>
                <p:oleObj name="Equation" r:id="rId5" imgW="1434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040" y="4572000"/>
                        <a:ext cx="3705184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00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472634"/>
            <a:ext cx="762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Example 3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072" y="1333500"/>
            <a:ext cx="8178800" cy="4686300"/>
          </a:xfrm>
        </p:spPr>
        <p:txBody>
          <a:bodyPr>
            <a:normAutofit/>
          </a:bodyPr>
          <a:lstStyle/>
          <a:p>
            <a:r>
              <a:rPr lang="en-US" sz="2600" dirty="0"/>
              <a:t>Assign the eigenvalues {0.3± j0.2} to the pair</a:t>
            </a:r>
          </a:p>
          <a:p>
            <a:endParaRPr lang="en-US" sz="2600" dirty="0"/>
          </a:p>
          <a:p>
            <a:endParaRPr lang="en-US" sz="2600" dirty="0" smtClean="0"/>
          </a:p>
          <a:p>
            <a:pPr marL="11430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Solution:</a:t>
            </a:r>
          </a:p>
          <a:p>
            <a:r>
              <a:rPr lang="en-US" sz="2600" dirty="0"/>
              <a:t>For the given eigenvalues, the desired characteristic polynomial </a:t>
            </a:r>
            <a:r>
              <a:rPr lang="en-US" sz="2600" dirty="0" smtClean="0"/>
              <a:t>is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closed-loop state matrix is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300396"/>
              </p:ext>
            </p:extLst>
          </p:nvPr>
        </p:nvGraphicFramePr>
        <p:xfrm>
          <a:off x="3382962" y="1981200"/>
          <a:ext cx="256063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72" name="Equation" r:id="rId3" imgW="1396800" imgH="457200" progId="Equation.3">
                  <p:embed/>
                </p:oleObj>
              </mc:Choice>
              <mc:Fallback>
                <p:oleObj name="Equation" r:id="rId3" imgW="1396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2" y="1981200"/>
                        <a:ext cx="256063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23401"/>
              </p:ext>
            </p:extLst>
          </p:nvPr>
        </p:nvGraphicFramePr>
        <p:xfrm>
          <a:off x="1447800" y="5562600"/>
          <a:ext cx="623728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73" name="Equation" r:id="rId5" imgW="3403440" imgH="482400" progId="Equation.3">
                  <p:embed/>
                </p:oleObj>
              </mc:Choice>
              <mc:Fallback>
                <p:oleObj name="Equation" r:id="rId5" imgW="3403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562600"/>
                        <a:ext cx="6237287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387677"/>
              </p:ext>
            </p:extLst>
          </p:nvPr>
        </p:nvGraphicFramePr>
        <p:xfrm>
          <a:off x="609600" y="4267200"/>
          <a:ext cx="809408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74" name="Equation" r:id="rId7" imgW="3238200" imgH="228600" progId="Equation.3">
                  <p:embed/>
                </p:oleObj>
              </mc:Choice>
              <mc:Fallback>
                <p:oleObj name="Equation" r:id="rId7" imgW="32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67200"/>
                        <a:ext cx="809408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45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38" y="1355834"/>
            <a:ext cx="8263762" cy="5349766"/>
          </a:xfrm>
        </p:spPr>
        <p:txBody>
          <a:bodyPr>
            <a:noAutofit/>
          </a:bodyPr>
          <a:lstStyle/>
          <a:p>
            <a:r>
              <a:rPr lang="en-US" sz="2200" dirty="0" smtClean="0"/>
              <a:t>The closed-loop characteristic polynomial (in terms of K) is 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Comparing </a:t>
            </a:r>
            <a:r>
              <a:rPr lang="en-US" sz="2200" dirty="0"/>
              <a:t>with </a:t>
            </a:r>
            <a:r>
              <a:rPr lang="en-US" sz="2200" dirty="0" smtClean="0"/>
              <a:t>the </a:t>
            </a:r>
            <a:r>
              <a:rPr lang="en-US" sz="2200" dirty="0"/>
              <a:t>desired characteristic </a:t>
            </a:r>
            <a:r>
              <a:rPr lang="en-US" sz="2200" dirty="0" smtClean="0"/>
              <a:t>polynomial,</a:t>
            </a:r>
          </a:p>
          <a:p>
            <a:endParaRPr lang="en-US" sz="2200" dirty="0"/>
          </a:p>
          <a:p>
            <a:r>
              <a:rPr lang="en-US" sz="2200" dirty="0" smtClean="0"/>
              <a:t>Gives</a:t>
            </a:r>
            <a:endParaRPr lang="en-US" sz="2200" dirty="0"/>
          </a:p>
          <a:p>
            <a:r>
              <a:rPr lang="en-US" sz="2200" dirty="0" smtClean="0"/>
              <a:t>To check this result, we can use the following MATLAB commands:</a:t>
            </a:r>
          </a:p>
          <a:p>
            <a:pPr marL="1211580" lvl="4" indent="0">
              <a:buNone/>
            </a:pPr>
            <a:r>
              <a:rPr lang="pt-BR" b="1" dirty="0" smtClean="0">
                <a:latin typeface="Garamond-Bold"/>
              </a:rPr>
              <a:t>	</a:t>
            </a:r>
            <a:r>
              <a:rPr lang="pt-BR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&gt;&gt; </a:t>
            </a:r>
            <a:r>
              <a:rPr lang="pt-BR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 = [0, 1; 3, 4];</a:t>
            </a:r>
          </a:p>
          <a:p>
            <a:pPr marL="1211580" lvl="4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&gt;&gt; B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[0;  1];</a:t>
            </a:r>
          </a:p>
          <a:p>
            <a:pPr marL="1211580" lvl="4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&gt;&gt; </a:t>
            </a:r>
            <a:r>
              <a:rPr lang="fr-FR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poles</a:t>
            </a:r>
            <a:r>
              <a:rPr lang="fr-FR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= [</a:t>
            </a:r>
            <a:r>
              <a:rPr lang="fr-FR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0.3+j*0.2</a:t>
            </a:r>
            <a:r>
              <a:rPr lang="fr-FR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fr-FR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0.3–j*0.2</a:t>
            </a:r>
            <a:r>
              <a:rPr lang="fr-FR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1211580" lvl="4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&gt;&gt;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K = place(A, B,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poles)</a:t>
            </a:r>
          </a:p>
          <a:p>
            <a:pPr marL="937260" lvl="3" indent="0">
              <a:buNone/>
            </a:pPr>
            <a:r>
              <a:rPr lang="en-US" dirty="0" smtClean="0">
                <a:latin typeface="Garamond-Book"/>
              </a:rPr>
              <a:t>	</a:t>
            </a:r>
            <a:endParaRPr lang="en-US" dirty="0" smtClean="0"/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758947"/>
              </p:ext>
            </p:extLst>
          </p:nvPr>
        </p:nvGraphicFramePr>
        <p:xfrm>
          <a:off x="2174875" y="1905000"/>
          <a:ext cx="437673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6" name="Equation" r:id="rId3" imgW="2387520" imgH="711000" progId="Equation.3">
                  <p:embed/>
                </p:oleObj>
              </mc:Choice>
              <mc:Fallback>
                <p:oleObj name="Equation" r:id="rId3" imgW="2387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1905000"/>
                        <a:ext cx="4376738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989207"/>
              </p:ext>
            </p:extLst>
          </p:nvPr>
        </p:nvGraphicFramePr>
        <p:xfrm>
          <a:off x="6629400" y="3886200"/>
          <a:ext cx="22796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7" name="Equation" r:id="rId5" imgW="1244520" imgH="203040" progId="Equation.3">
                  <p:embed/>
                </p:oleObj>
              </mc:Choice>
              <mc:Fallback>
                <p:oleObj name="Equation" r:id="rId5" imgW="1244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86200"/>
                        <a:ext cx="227965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87430"/>
              </p:ext>
            </p:extLst>
          </p:nvPr>
        </p:nvGraphicFramePr>
        <p:xfrm>
          <a:off x="1905000" y="4114800"/>
          <a:ext cx="225901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8" name="Equation" r:id="rId7" imgW="1231560" imgH="215640" progId="Equation.3">
                  <p:embed/>
                </p:oleObj>
              </mc:Choice>
              <mc:Fallback>
                <p:oleObj name="Equation" r:id="rId7" imgW="1231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2259012" cy="3952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14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620000" cy="63408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Controllable canonical </a:t>
            </a:r>
            <a:r>
              <a:rPr lang="en-US" b="1" dirty="0"/>
              <a:t>f</a:t>
            </a:r>
            <a:r>
              <a:rPr lang="en-US" b="1" dirty="0" smtClean="0"/>
              <a:t>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46863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dirty="0"/>
              <a:t>The algebra for ﬁnding the state feedback gain matrix </a:t>
            </a:r>
            <a:r>
              <a:rPr lang="en-US" sz="2600" b="1" i="1" dirty="0"/>
              <a:t>K</a:t>
            </a:r>
            <a:r>
              <a:rPr lang="en-US" sz="2600" dirty="0"/>
              <a:t> </a:t>
            </a:r>
            <a:r>
              <a:rPr lang="en-US" sz="2600" dirty="0" smtClean="0"/>
              <a:t>for systems with n &gt; 2 becomes quite tedious. 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However, if </a:t>
            </a:r>
            <a:r>
              <a:rPr lang="en-US" sz="2600" dirty="0"/>
              <a:t>the system </a:t>
            </a:r>
            <a:r>
              <a:rPr lang="en-US" sz="2600" dirty="0" smtClean="0"/>
              <a:t>matrices take the controllable </a:t>
            </a:r>
            <a:r>
              <a:rPr lang="en-US" sz="2600" dirty="0"/>
              <a:t>canonical form, the problem is </a:t>
            </a:r>
            <a:r>
              <a:rPr lang="en-US" sz="2600" dirty="0" smtClean="0"/>
              <a:t>more simple. 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For </a:t>
            </a:r>
            <a:r>
              <a:rPr lang="en-US" sz="2600" dirty="0"/>
              <a:t>a third order </a:t>
            </a:r>
            <a:r>
              <a:rPr lang="en-US" sz="2600" dirty="0" smtClean="0"/>
              <a:t>system, </a:t>
            </a:r>
            <a:r>
              <a:rPr lang="en-US" sz="2600" dirty="0"/>
              <a:t>this form </a:t>
            </a:r>
            <a:r>
              <a:rPr lang="en-US" sz="2600" dirty="0" smtClean="0"/>
              <a:t>is given as: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474280"/>
              </p:ext>
            </p:extLst>
          </p:nvPr>
        </p:nvGraphicFramePr>
        <p:xfrm>
          <a:off x="1475656" y="4698731"/>
          <a:ext cx="6058371" cy="1473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2" name="Equation" r:id="rId3" imgW="2920680" imgH="711000" progId="Equation.3">
                  <p:embed/>
                </p:oleObj>
              </mc:Choice>
              <mc:Fallback>
                <p:oleObj name="Equation" r:id="rId3" imgW="2920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698731"/>
                        <a:ext cx="6058371" cy="1473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18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65234" y="1357203"/>
            <a:ext cx="84739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</a:pPr>
            <a:r>
              <a:rPr kumimoji="1" lang="en-US" sz="2800" dirty="0"/>
              <a:t>Design a feedback controller for the pair</a:t>
            </a:r>
          </a:p>
          <a:p>
            <a:pPr eaLnBrk="0" hangingPunct="0"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</a:pPr>
            <a:endParaRPr kumimoji="1" lang="en-US" sz="2800" dirty="0"/>
          </a:p>
          <a:p>
            <a:pPr eaLnBrk="0" hangingPunct="0"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</a:pPr>
            <a:endParaRPr kumimoji="1" lang="en-US" sz="2800" dirty="0"/>
          </a:p>
          <a:p>
            <a:pPr marL="0" indent="0" eaLnBrk="0" hangingPunct="0">
              <a:spcAft>
                <a:spcPts val="600"/>
              </a:spcAft>
              <a:buClr>
                <a:srgbClr val="FF9900"/>
              </a:buClr>
              <a:buNone/>
            </a:pPr>
            <a:endParaRPr kumimoji="1" lang="en-US" sz="2800" dirty="0"/>
          </a:p>
          <a:p>
            <a:pPr marL="0" indent="0" eaLnBrk="0" hangingPunct="0">
              <a:spcAft>
                <a:spcPts val="600"/>
              </a:spcAft>
              <a:buClr>
                <a:srgbClr val="FF9900"/>
              </a:buClr>
              <a:buNone/>
            </a:pPr>
            <a:r>
              <a:rPr kumimoji="1" lang="en-US" sz="2800" dirty="0" smtClean="0"/>
              <a:t>So that the closed-loop eigenvalues are {0.1</a:t>
            </a:r>
            <a:r>
              <a:rPr kumimoji="1" lang="en-US" sz="2800" dirty="0"/>
              <a:t>, 0.4±j0.4}. </a:t>
            </a:r>
            <a:endParaRPr kumimoji="1" lang="en-US" sz="2800" dirty="0" smtClean="0"/>
          </a:p>
          <a:p>
            <a:pPr marL="0" indent="0" eaLnBrk="0" hangingPunct="0">
              <a:spcAft>
                <a:spcPts val="600"/>
              </a:spcAft>
              <a:buClr>
                <a:srgbClr val="FF9900"/>
              </a:buClr>
              <a:buNone/>
            </a:pPr>
            <a:endParaRPr kumimoji="1" lang="en-US" sz="2800" b="1" dirty="0" smtClean="0">
              <a:solidFill>
                <a:srgbClr val="FF0000"/>
              </a:solidFill>
            </a:endParaRPr>
          </a:p>
          <a:p>
            <a:pPr eaLnBrk="0" hangingPunct="0">
              <a:spcAft>
                <a:spcPts val="600"/>
              </a:spcAft>
              <a:buClr>
                <a:srgbClr val="FF9900"/>
              </a:buClr>
              <a:buFont typeface="Arial" pitchFamily="34" charset="0"/>
              <a:buChar char="•"/>
            </a:pPr>
            <a:endParaRPr kumimoji="1"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32" y="476598"/>
            <a:ext cx="7427168" cy="7921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/>
              <a:t>Example </a:t>
            </a:r>
            <a:r>
              <a:rPr lang="en-US" sz="4400" b="1" dirty="0" smtClean="0"/>
              <a:t>4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309072"/>
              </p:ext>
            </p:extLst>
          </p:nvPr>
        </p:nvGraphicFramePr>
        <p:xfrm>
          <a:off x="3151675" y="2133600"/>
          <a:ext cx="279192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7" name="Equation" r:id="rId3" imgW="1612800" imgH="711000" progId="Equation.3">
                  <p:embed/>
                </p:oleObj>
              </mc:Choice>
              <mc:Fallback>
                <p:oleObj name="Equation" r:id="rId3" imgW="1612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75" y="2133600"/>
                        <a:ext cx="2791925" cy="130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12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Eigenvalues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71600"/>
            <a:ext cx="8178800" cy="4191000"/>
          </a:xfrm>
        </p:spPr>
        <p:txBody>
          <a:bodyPr/>
          <a:lstStyle/>
          <a:p>
            <a:r>
              <a:rPr lang="en-US" sz="2600" dirty="0" smtClean="0"/>
              <a:t>We have seen that the eigenvalues </a:t>
            </a:r>
            <a:r>
              <a:rPr lang="el-GR" sz="2600" dirty="0" smtClean="0">
                <a:latin typeface="Arial"/>
                <a:cs typeface="Arial"/>
              </a:rPr>
              <a:t>λ</a:t>
            </a:r>
            <a:r>
              <a:rPr lang="en-US" sz="2600" dirty="0" smtClean="0">
                <a:latin typeface="Arial"/>
                <a:cs typeface="Arial"/>
              </a:rPr>
              <a:t> of a matrix </a:t>
            </a:r>
            <a:r>
              <a:rPr lang="el-GR" sz="2600" i="1" dirty="0" smtClean="0">
                <a:latin typeface="Arial"/>
                <a:cs typeface="Arial"/>
              </a:rPr>
              <a:t>Φ</a:t>
            </a:r>
            <a:r>
              <a:rPr lang="en-US" sz="2600" i="1" dirty="0" smtClean="0">
                <a:latin typeface="Arial"/>
                <a:cs typeface="Arial"/>
              </a:rPr>
              <a:t> </a:t>
            </a:r>
            <a:r>
              <a:rPr lang="en-US" sz="2600" dirty="0" smtClean="0"/>
              <a:t>are those scalars achieving the following equation</a:t>
            </a:r>
          </a:p>
          <a:p>
            <a:endParaRPr lang="en-US" sz="2600" dirty="0"/>
          </a:p>
          <a:p>
            <a:r>
              <a:rPr lang="en-US" sz="2600" dirty="0" smtClean="0"/>
              <a:t>Where </a:t>
            </a:r>
            <a:r>
              <a:rPr lang="en-US" sz="2600" i="1" dirty="0" smtClean="0">
                <a:latin typeface="Consolas" pitchFamily="49" charset="0"/>
              </a:rPr>
              <a:t>v</a:t>
            </a:r>
            <a:r>
              <a:rPr lang="en-US" sz="2600" dirty="0" smtClean="0"/>
              <a:t> is called an eigenvector</a:t>
            </a:r>
          </a:p>
          <a:p>
            <a:r>
              <a:rPr lang="en-US" sz="2600" dirty="0" smtClean="0"/>
              <a:t>This equation can be written as</a:t>
            </a:r>
          </a:p>
          <a:p>
            <a:endParaRPr lang="en-US" sz="2600" dirty="0"/>
          </a:p>
          <a:p>
            <a:r>
              <a:rPr lang="en-US" sz="2600" dirty="0" smtClean="0"/>
              <a:t>The non-useful solution is v = 0. The useful solution is the one in which the columns of (</a:t>
            </a:r>
            <a:r>
              <a:rPr lang="el-GR" sz="2600" dirty="0" smtClean="0">
                <a:latin typeface="Consolas" pitchFamily="49" charset="0"/>
                <a:cs typeface="Arial"/>
              </a:rPr>
              <a:t>λ</a:t>
            </a:r>
            <a:r>
              <a:rPr lang="en-US" sz="2600" dirty="0" smtClean="0">
                <a:latin typeface="Consolas" pitchFamily="49" charset="0"/>
                <a:cs typeface="Arial"/>
              </a:rPr>
              <a:t>I – </a:t>
            </a:r>
            <a:r>
              <a:rPr lang="el-GR" sz="2600" dirty="0" smtClean="0">
                <a:latin typeface="Consolas" pitchFamily="49" charset="0"/>
                <a:cs typeface="Arial"/>
              </a:rPr>
              <a:t>Φ</a:t>
            </a:r>
            <a:r>
              <a:rPr lang="en-US" sz="2600" dirty="0" smtClean="0">
                <a:latin typeface="Consolas" pitchFamily="49" charset="0"/>
                <a:cs typeface="Arial"/>
              </a:rPr>
              <a:t>)</a:t>
            </a:r>
            <a:r>
              <a:rPr lang="en-US" sz="2600" dirty="0" smtClean="0"/>
              <a:t>are dependent. Thus, we are looking for </a:t>
            </a:r>
            <a:r>
              <a:rPr lang="el-GR" sz="2600" dirty="0" smtClean="0">
                <a:latin typeface="Arial"/>
                <a:cs typeface="Arial"/>
              </a:rPr>
              <a:t>λ</a:t>
            </a:r>
            <a:r>
              <a:rPr lang="en-US" sz="2600" dirty="0" smtClean="0">
                <a:latin typeface="Arial"/>
                <a:cs typeface="Arial"/>
              </a:rPr>
              <a:t> which makes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961569"/>
              </p:ext>
            </p:extLst>
          </p:nvPr>
        </p:nvGraphicFramePr>
        <p:xfrm>
          <a:off x="3962400" y="2286000"/>
          <a:ext cx="119856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24" name="Equation" r:id="rId3" imgW="545760" imgH="177480" progId="Equation.3">
                  <p:embed/>
                </p:oleObj>
              </mc:Choice>
              <mc:Fallback>
                <p:oleObj name="Equation" r:id="rId3" imgW="54576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286000"/>
                        <a:ext cx="1198562" cy="388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765425"/>
              </p:ext>
            </p:extLst>
          </p:nvPr>
        </p:nvGraphicFramePr>
        <p:xfrm>
          <a:off x="3657600" y="3733800"/>
          <a:ext cx="18684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25" name="Equation" r:id="rId5" imgW="850680" imgH="203040" progId="Equation.3">
                  <p:embed/>
                </p:oleObj>
              </mc:Choice>
              <mc:Fallback>
                <p:oleObj name="Equation" r:id="rId5" imgW="8506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733800"/>
                        <a:ext cx="1868487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373356"/>
              </p:ext>
            </p:extLst>
          </p:nvPr>
        </p:nvGraphicFramePr>
        <p:xfrm>
          <a:off x="1676400" y="5695781"/>
          <a:ext cx="16462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26" name="Equation" r:id="rId7" imgW="749160" imgH="203040" progId="Equation.3">
                  <p:embed/>
                </p:oleObj>
              </mc:Choice>
              <mc:Fallback>
                <p:oleObj name="Equation" r:id="rId7" imgW="7491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695781"/>
                        <a:ext cx="1646238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5410200"/>
            <a:ext cx="4114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This is the equation we solve to obtain the eigenvalues </a:t>
            </a:r>
            <a:r>
              <a:rPr lang="el-GR" sz="2000" dirty="0" smtClean="0">
                <a:latin typeface="+mn-lt"/>
                <a:cs typeface="Arial"/>
              </a:rPr>
              <a:t>λ</a:t>
            </a:r>
            <a:r>
              <a:rPr lang="en-US" sz="2000" dirty="0" smtClean="0">
                <a:latin typeface="+mn-lt"/>
                <a:cs typeface="Arial"/>
              </a:rPr>
              <a:t> of a matrix </a:t>
            </a:r>
            <a:r>
              <a:rPr lang="el-GR" sz="2000" dirty="0" smtClean="0">
                <a:latin typeface="+mn-lt"/>
                <a:cs typeface="Arial"/>
              </a:rPr>
              <a:t>Φ</a:t>
            </a:r>
            <a:r>
              <a:rPr lang="en-US" sz="2000" dirty="0" smtClean="0">
                <a:latin typeface="+mn-lt"/>
                <a:cs typeface="Arial"/>
              </a:rPr>
              <a:t>.</a:t>
            </a:r>
            <a:endParaRPr lang="en-US" sz="2000" dirty="0">
              <a:latin typeface="+mn-lt"/>
            </a:endParaRPr>
          </a:p>
        </p:txBody>
      </p:sp>
      <p:sp>
        <p:nvSpPr>
          <p:cNvPr id="10" name="Right Arrow 9"/>
          <p:cNvSpPr/>
          <p:nvPr/>
        </p:nvSpPr>
        <p:spPr bwMode="auto">
          <a:xfrm flipH="1">
            <a:off x="3657600" y="5689431"/>
            <a:ext cx="914400" cy="457200"/>
          </a:xfrm>
          <a:prstGeom prst="rightArrow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5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86" y="1373862"/>
            <a:ext cx="8208912" cy="5132040"/>
          </a:xfrm>
        </p:spPr>
        <p:txBody>
          <a:bodyPr>
            <a:normAutofit/>
          </a:bodyPr>
          <a:lstStyle/>
          <a:p>
            <a:r>
              <a:rPr lang="en-US" sz="2400" dirty="0"/>
              <a:t>For the given eigenvalues, the desired characteristic polynomial is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closed-loop state matrix is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987554"/>
              </p:ext>
            </p:extLst>
          </p:nvPr>
        </p:nvGraphicFramePr>
        <p:xfrm>
          <a:off x="549275" y="3581400"/>
          <a:ext cx="8040688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7" name="Equation" r:id="rId3" imgW="4343400" imgH="711000" progId="Equation.3">
                  <p:embed/>
                </p:oleObj>
              </mc:Choice>
              <mc:Fallback>
                <p:oleObj name="Equation" r:id="rId3" imgW="43434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3581400"/>
                        <a:ext cx="8040688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21068" y="6279932"/>
            <a:ext cx="3962400" cy="4572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5232" y="476598"/>
            <a:ext cx="7427168" cy="7921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/>
              <a:t>Solution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556521"/>
              </p:ext>
            </p:extLst>
          </p:nvPr>
        </p:nvGraphicFramePr>
        <p:xfrm>
          <a:off x="2438400" y="2133600"/>
          <a:ext cx="4864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8" name="Equation" r:id="rId5" imgW="2654300" imgH="457200" progId="Equation.3">
                  <p:embed/>
                </p:oleObj>
              </mc:Choice>
              <mc:Fallback>
                <p:oleObj name="Equation" r:id="rId5" imgW="26543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133600"/>
                        <a:ext cx="4864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829636"/>
              </p:ext>
            </p:extLst>
          </p:nvPr>
        </p:nvGraphicFramePr>
        <p:xfrm>
          <a:off x="381000" y="4994057"/>
          <a:ext cx="8321675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9" name="Equation" r:id="rId7" imgW="4495680" imgH="939600" progId="Equation.3">
                  <p:embed/>
                </p:oleObj>
              </mc:Choice>
              <mc:Fallback>
                <p:oleObj name="Equation" r:id="rId7" imgW="44956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94057"/>
                        <a:ext cx="8321675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7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170"/>
            <a:ext cx="7571184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State </a:t>
            </a:r>
            <a:r>
              <a:rPr lang="en-US" sz="4000" b="1" dirty="0" smtClean="0">
                <a:latin typeface="+mn-lt"/>
              </a:rPr>
              <a:t>Estimation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49712"/>
            <a:ext cx="8223448" cy="4800600"/>
          </a:xfrm>
        </p:spPr>
        <p:txBody>
          <a:bodyPr>
            <a:noAutofit/>
          </a:bodyPr>
          <a:lstStyle/>
          <a:p>
            <a:pPr indent="-34290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designing state </a:t>
            </a:r>
            <a:r>
              <a:rPr lang="en-US" sz="2400" dirty="0"/>
              <a:t>feedback controller, </a:t>
            </a:r>
            <a:r>
              <a:rPr lang="en-US" sz="2400" dirty="0" smtClean="0"/>
              <a:t>we assumed </a:t>
            </a:r>
            <a:r>
              <a:rPr lang="en-US" sz="2400" dirty="0"/>
              <a:t>that all states are </a:t>
            </a:r>
            <a:r>
              <a:rPr lang="en-US" sz="2400" dirty="0" smtClean="0"/>
              <a:t>measurable. In </a:t>
            </a:r>
            <a:r>
              <a:rPr lang="en-US" sz="2400" dirty="0"/>
              <a:t>most </a:t>
            </a:r>
            <a:r>
              <a:rPr lang="en-US" sz="2400" dirty="0" smtClean="0"/>
              <a:t>applications, this may be impossible </a:t>
            </a:r>
            <a:r>
              <a:rPr lang="en-US" sz="2400" dirty="0"/>
              <a:t>or prohibitively expensive. </a:t>
            </a:r>
          </a:p>
          <a:p>
            <a:pPr indent="-34290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deal with this problem, an estimate        </a:t>
            </a:r>
            <a:r>
              <a:rPr lang="en-US" sz="2400" dirty="0"/>
              <a:t>of the state vector </a:t>
            </a:r>
            <a:r>
              <a:rPr lang="en-US" sz="2400" dirty="0" smtClean="0"/>
              <a:t>can be found from input </a:t>
            </a:r>
            <a:r>
              <a:rPr lang="en-US" sz="2400" dirty="0"/>
              <a:t>and output measurements </a:t>
            </a:r>
            <a:r>
              <a:rPr lang="en-US" sz="2400" dirty="0" smtClean="0"/>
              <a:t>using the so-called a </a:t>
            </a:r>
            <a:r>
              <a:rPr lang="en-US" sz="2400" b="1" dirty="0"/>
              <a:t>state estimator </a:t>
            </a:r>
            <a:r>
              <a:rPr lang="en-US" sz="2400" dirty="0"/>
              <a:t>or </a:t>
            </a:r>
            <a:r>
              <a:rPr lang="en-US" sz="2400" b="1" dirty="0"/>
              <a:t>observer</a:t>
            </a:r>
            <a:r>
              <a:rPr lang="en-US" sz="2400" dirty="0" smtClean="0"/>
              <a:t>. </a:t>
            </a:r>
          </a:p>
          <a:p>
            <a:pPr indent="-34290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Simply, a </a:t>
            </a:r>
            <a:r>
              <a:rPr lang="en-US" sz="2400" i="1" dirty="0">
                <a:solidFill>
                  <a:srgbClr val="0070C0"/>
                </a:solidFill>
              </a:rPr>
              <a:t>state </a:t>
            </a:r>
            <a:r>
              <a:rPr lang="en-US" sz="2400" i="1" dirty="0" smtClean="0">
                <a:solidFill>
                  <a:srgbClr val="0070C0"/>
                </a:solidFill>
              </a:rPr>
              <a:t>estimator </a:t>
            </a: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a mathematical </a:t>
            </a:r>
            <a:r>
              <a:rPr lang="en-US" sz="2400" dirty="0" smtClean="0">
                <a:solidFill>
                  <a:srgbClr val="0070C0"/>
                </a:solidFill>
              </a:rPr>
              <a:t>model implemented as a part of the controller program. </a:t>
            </a:r>
          </a:p>
          <a:p>
            <a:pPr indent="-342900"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combination of state feedback and state estimation yields a </a:t>
            </a:r>
            <a:r>
              <a:rPr lang="en-US" sz="2400" i="1" dirty="0">
                <a:solidFill>
                  <a:srgbClr val="FF0000"/>
                </a:solidFill>
              </a:rPr>
              <a:t>dynamic output feedback controller</a:t>
            </a:r>
            <a:r>
              <a:rPr lang="en-US" sz="2400" dirty="0"/>
              <a:t>.</a:t>
            </a:r>
          </a:p>
          <a:p>
            <a:pPr indent="-342900"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62780"/>
              </p:ext>
            </p:extLst>
          </p:nvPr>
        </p:nvGraphicFramePr>
        <p:xfrm>
          <a:off x="6172200" y="2667000"/>
          <a:ext cx="5810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Equation" r:id="rId3" imgW="317160" imgH="203040" progId="Equation.3">
                  <p:embed/>
                </p:oleObj>
              </mc:Choice>
              <mc:Fallback>
                <p:oleObj name="Equation" r:id="rId3" imgW="317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667000"/>
                        <a:ext cx="581025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50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499176" cy="7921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State Observer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5308"/>
            <a:ext cx="7139136" cy="466916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Consider the following system: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To </a:t>
            </a:r>
            <a:r>
              <a:rPr lang="en-US" sz="2400" dirty="0"/>
              <a:t>estimate all the </a:t>
            </a:r>
            <a:r>
              <a:rPr lang="en-US" sz="2400" dirty="0" smtClean="0"/>
              <a:t>states, </a:t>
            </a:r>
            <a:r>
              <a:rPr lang="en-US" sz="2400" dirty="0"/>
              <a:t>one could in theory use a system with </a:t>
            </a:r>
            <a:r>
              <a:rPr lang="en-US" sz="2400" dirty="0" smtClean="0"/>
              <a:t>the same </a:t>
            </a:r>
            <a:r>
              <a:rPr lang="en-US" sz="2400" dirty="0"/>
              <a:t>state </a:t>
            </a:r>
            <a:r>
              <a:rPr lang="en-US" sz="2400" dirty="0" smtClean="0"/>
              <a:t>equation: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Of course, we assume </a:t>
            </a:r>
            <a:r>
              <a:rPr lang="en-US" sz="2400" dirty="0"/>
              <a:t>perfect knowledge of the system dynamics (i.e. the matrices </a:t>
            </a:r>
            <a:r>
              <a:rPr lang="el-GR" sz="2400" dirty="0"/>
              <a:t>Φ</a:t>
            </a:r>
            <a:r>
              <a:rPr lang="en-US" sz="2400" dirty="0"/>
              <a:t>, </a:t>
            </a:r>
            <a:r>
              <a:rPr lang="el-GR" sz="2400" dirty="0"/>
              <a:t>Γ</a:t>
            </a:r>
            <a:r>
              <a:rPr lang="en-US" sz="2400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969405"/>
              </p:ext>
            </p:extLst>
          </p:nvPr>
        </p:nvGraphicFramePr>
        <p:xfrm>
          <a:off x="2640013" y="4114800"/>
          <a:ext cx="39766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3" imgW="1523880" imgH="203040" progId="Equation.3">
                  <p:embed/>
                </p:oleObj>
              </mc:Choice>
              <mc:Fallback>
                <p:oleObj name="Equation" r:id="rId3" imgW="1523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4114800"/>
                        <a:ext cx="3976687" cy="533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037535"/>
              </p:ext>
            </p:extLst>
          </p:nvPr>
        </p:nvGraphicFramePr>
        <p:xfrm>
          <a:off x="3124200" y="2057400"/>
          <a:ext cx="341072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5" imgW="1562040" imgH="431640" progId="Equation.3">
                  <p:embed/>
                </p:oleObj>
              </mc:Choice>
              <mc:Fallback>
                <p:oleObj name="Equation" r:id="rId5" imgW="1562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57400"/>
                        <a:ext cx="3410720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292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71184" cy="792162"/>
          </a:xfrm>
          <a:solidFill>
            <a:schemeClr val="bg1"/>
          </a:solidFill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State Observer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458200" cy="4906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In practice, we provide the estimator with an additional term:                                 which denotes the prediction error of the observer.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This corrects the state estimate.</a:t>
            </a:r>
          </a:p>
          <a:p>
            <a:r>
              <a:rPr lang="en-US" sz="2400" dirty="0" smtClean="0"/>
              <a:t>The gain                 is a design variable to make the observer state estimation error decay to </a:t>
            </a:r>
            <a:r>
              <a:rPr lang="en-US" sz="2400" dirty="0"/>
              <a:t>zero quickly (</a:t>
            </a:r>
            <a:r>
              <a:rPr lang="en-US" sz="2400" dirty="0" smtClean="0"/>
              <a:t>i.e. to guarantee fast convergence of the </a:t>
            </a:r>
            <a:r>
              <a:rPr lang="en-US" sz="2400" dirty="0"/>
              <a:t>estimated state to the true state). 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72" y="4047904"/>
            <a:ext cx="6299081" cy="279433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70470"/>
              </p:ext>
            </p:extLst>
          </p:nvPr>
        </p:nvGraphicFramePr>
        <p:xfrm>
          <a:off x="1600200" y="1768366"/>
          <a:ext cx="302418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6" name="Equation" r:id="rId4" imgW="1650960" imgH="203040" progId="Equation.3">
                  <p:embed/>
                </p:oleObj>
              </mc:Choice>
              <mc:Fallback>
                <p:oleObj name="Equation" r:id="rId4" imgW="1650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68366"/>
                        <a:ext cx="3024188" cy="373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138278"/>
              </p:ext>
            </p:extLst>
          </p:nvPr>
        </p:nvGraphicFramePr>
        <p:xfrm>
          <a:off x="2133600" y="2438400"/>
          <a:ext cx="1417976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6" imgW="520560" imgH="190440" progId="Equation.3">
                  <p:embed/>
                </p:oleObj>
              </mc:Choice>
              <mc:Fallback>
                <p:oleObj name="Equation" r:id="rId6" imgW="520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438400"/>
                        <a:ext cx="1417976" cy="522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30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6" y="107732"/>
            <a:ext cx="7918376" cy="1143000"/>
          </a:xfrm>
          <a:solidFill>
            <a:schemeClr val="bg1"/>
          </a:solidFill>
        </p:spPr>
        <p:txBody>
          <a:bodyPr/>
          <a:lstStyle/>
          <a:p>
            <a:pPr marL="0" indent="0"/>
            <a:r>
              <a:rPr lang="en-US" sz="4000" b="1" dirty="0"/>
              <a:t>Theorem: State </a:t>
            </a:r>
            <a:r>
              <a:rPr lang="en-US" sz="4000" b="1" dirty="0" smtClean="0"/>
              <a:t>Estimation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55834"/>
            <a:ext cx="8178800" cy="468630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If </a:t>
            </a:r>
            <a:r>
              <a:rPr lang="en-US" sz="2800" dirty="0"/>
              <a:t>the pair </a:t>
            </a:r>
            <a:r>
              <a:rPr lang="en-US" sz="2800" dirty="0" smtClean="0"/>
              <a:t>(</a:t>
            </a:r>
            <a:r>
              <a:rPr lang="el-GR" sz="2800" i="1" dirty="0" smtClean="0"/>
              <a:t>Φ</a:t>
            </a:r>
            <a:r>
              <a:rPr lang="en-US" sz="2800" dirty="0" smtClean="0"/>
              <a:t>, </a:t>
            </a:r>
            <a:r>
              <a:rPr lang="en-US" sz="2800" i="1" dirty="0"/>
              <a:t>C</a:t>
            </a:r>
            <a:r>
              <a:rPr lang="en-US" sz="2800" dirty="0"/>
              <a:t>) is </a:t>
            </a:r>
            <a:r>
              <a:rPr lang="en-US" sz="2800" i="1" dirty="0">
                <a:solidFill>
                  <a:srgbClr val="0070C0"/>
                </a:solidFill>
              </a:rPr>
              <a:t>observable</a:t>
            </a:r>
            <a:r>
              <a:rPr lang="en-US" sz="2800" dirty="0"/>
              <a:t>, then there exists </a:t>
            </a:r>
            <a:r>
              <a:rPr lang="en-US" sz="2800" dirty="0" smtClean="0"/>
              <a:t>a matrix </a:t>
            </a:r>
            <a:r>
              <a:rPr lang="en-US" sz="2800" b="1" i="1" dirty="0"/>
              <a:t>L</a:t>
            </a:r>
            <a:r>
              <a:rPr lang="en-US" sz="2800" i="1" dirty="0"/>
              <a:t> </a:t>
            </a:r>
            <a:r>
              <a:rPr lang="en-US" sz="2800" dirty="0"/>
              <a:t>that arbitrarily assigns the observer </a:t>
            </a:r>
            <a:r>
              <a:rPr lang="en-US" sz="2800" dirty="0" smtClean="0"/>
              <a:t>poles (eigenvalues of the matrix </a:t>
            </a:r>
            <a:r>
              <a:rPr lang="el-GR" sz="2800" i="1" dirty="0" smtClean="0"/>
              <a:t>Φ</a:t>
            </a:r>
            <a:r>
              <a:rPr lang="en-US" sz="2800" i="1" baseline="-25000" dirty="0" smtClean="0"/>
              <a:t>o</a:t>
            </a:r>
            <a:r>
              <a:rPr lang="en-US" sz="2800" dirty="0" smtClean="0"/>
              <a:t> = </a:t>
            </a:r>
            <a:r>
              <a:rPr lang="el-GR" sz="2800" i="1" dirty="0" smtClean="0"/>
              <a:t>Φ</a:t>
            </a:r>
            <a:r>
              <a:rPr lang="en-US" sz="2800" i="1" dirty="0" smtClean="0"/>
              <a:t> - LC</a:t>
            </a:r>
            <a:r>
              <a:rPr lang="en-US" sz="2800" dirty="0" smtClean="0"/>
              <a:t>) </a:t>
            </a:r>
            <a:r>
              <a:rPr lang="en-US" sz="2800" dirty="0"/>
              <a:t>to any set </a:t>
            </a:r>
            <a:r>
              <a:rPr lang="en-US" sz="2800" dirty="0" smtClean="0"/>
              <a:t>{</a:t>
            </a:r>
            <a:r>
              <a:rPr lang="el-GR" sz="2800" dirty="0" smtClean="0"/>
              <a:t>λ</a:t>
            </a:r>
            <a:r>
              <a:rPr lang="en-US" sz="2800" i="1" baseline="-25000" dirty="0" smtClean="0"/>
              <a:t>i</a:t>
            </a:r>
            <a:r>
              <a:rPr lang="en-US" sz="2800" dirty="0"/>
              <a:t>, i </a:t>
            </a:r>
            <a:r>
              <a:rPr lang="en-US" sz="2800" dirty="0" smtClean="0"/>
              <a:t>= 1</a:t>
            </a:r>
            <a:r>
              <a:rPr lang="en-US" sz="2800" dirty="0"/>
              <a:t>, . . . , </a:t>
            </a:r>
            <a:r>
              <a:rPr lang="en-US" sz="2800" i="1" dirty="0"/>
              <a:t>n</a:t>
            </a:r>
            <a:r>
              <a:rPr lang="en-US" sz="2800" dirty="0"/>
              <a:t>}. </a:t>
            </a:r>
            <a:endParaRPr lang="en-US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Typically</a:t>
            </a:r>
            <a:r>
              <a:rPr lang="en-US" sz="2800" dirty="0"/>
              <a:t>, estimator pole locations are selected so that the estimator responds </a:t>
            </a:r>
            <a:r>
              <a:rPr lang="en-US" sz="2800" dirty="0">
                <a:solidFill>
                  <a:srgbClr val="FF0000"/>
                </a:solidFill>
              </a:rPr>
              <a:t>two to six times faster than the controlled plant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70C0"/>
                </a:solidFill>
              </a:rPr>
              <a:t>The matrix </a:t>
            </a:r>
            <a:r>
              <a:rPr lang="en-US" i="1" dirty="0" smtClean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 is designed in the same we designed the state feedback gain matrix </a:t>
            </a:r>
            <a:r>
              <a:rPr lang="en-US" i="1" dirty="0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66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0566"/>
            <a:ext cx="7620000" cy="926976"/>
          </a:xfrm>
          <a:solidFill>
            <a:schemeClr val="bg1"/>
          </a:solidFill>
        </p:spPr>
        <p:txBody>
          <a:bodyPr/>
          <a:lstStyle/>
          <a:p>
            <a:r>
              <a:rPr lang="en-US" sz="4000" b="1" dirty="0" err="1" smtClean="0"/>
              <a:t>Observability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52" y="1355834"/>
            <a:ext cx="8452048" cy="4800600"/>
          </a:xfrm>
        </p:spPr>
        <p:txBody>
          <a:bodyPr>
            <a:noAutofit/>
          </a:bodyPr>
          <a:lstStyle/>
          <a:p>
            <a:pPr marL="571500" indent="-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 system is said to be observable if the knowledge of the input </a:t>
            </a:r>
            <a:r>
              <a:rPr lang="en-US" sz="2400" b="1" dirty="0" smtClean="0"/>
              <a:t>u(0</a:t>
            </a:r>
            <a:r>
              <a:rPr lang="en-US" sz="2400" b="1" dirty="0"/>
              <a:t>), </a:t>
            </a:r>
            <a:r>
              <a:rPr lang="en-US" sz="2400" b="1" dirty="0" smtClean="0"/>
              <a:t>u(1), …, u(n-1) </a:t>
            </a:r>
            <a:r>
              <a:rPr lang="en-US" sz="2400" dirty="0" smtClean="0"/>
              <a:t>and the output </a:t>
            </a:r>
            <a:r>
              <a:rPr lang="en-US" sz="2400" b="1" dirty="0" smtClean="0"/>
              <a:t>y(0), y(1),…,y(n-1) </a:t>
            </a:r>
            <a:r>
              <a:rPr lang="en-US" sz="2400" dirty="0" smtClean="0"/>
              <a:t>is sufficient to determine the initial state </a:t>
            </a:r>
            <a:r>
              <a:rPr lang="en-US" sz="2400" b="1" dirty="0" smtClean="0"/>
              <a:t>x(0)</a:t>
            </a:r>
            <a:r>
              <a:rPr lang="en-US" sz="2400" dirty="0" smtClean="0"/>
              <a:t>.</a:t>
            </a:r>
          </a:p>
          <a:p>
            <a:pPr marL="571500" indent="-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system </a:t>
            </a:r>
            <a:r>
              <a:rPr lang="en-US" sz="2400" dirty="0"/>
              <a:t>is </a:t>
            </a:r>
            <a:r>
              <a:rPr lang="en-US" sz="2400" dirty="0" smtClean="0"/>
              <a:t>observable if the following so-called </a:t>
            </a:r>
            <a:r>
              <a:rPr lang="en-US" sz="2400" dirty="0" err="1" smtClean="0"/>
              <a:t>observability</a:t>
            </a:r>
            <a:r>
              <a:rPr lang="en-US" sz="2400" dirty="0" smtClean="0"/>
              <a:t> </a:t>
            </a:r>
            <a:r>
              <a:rPr lang="en-US" sz="2400" dirty="0"/>
              <a:t>matrix </a:t>
            </a:r>
            <a:r>
              <a:rPr lang="el-GR" sz="2400" b="1" dirty="0" smtClean="0"/>
              <a:t>Δ</a:t>
            </a:r>
            <a:r>
              <a:rPr lang="en-US" sz="2400" b="1" baseline="-25000" dirty="0"/>
              <a:t>o</a:t>
            </a:r>
            <a:r>
              <a:rPr lang="en-US" sz="2400" dirty="0"/>
              <a:t> (of size </a:t>
            </a:r>
            <a:r>
              <a:rPr lang="en-US" sz="2400" b="1" i="1" dirty="0"/>
              <a:t>n</a:t>
            </a:r>
            <a:r>
              <a:rPr lang="en-US" sz="2400" dirty="0"/>
              <a:t> x </a:t>
            </a:r>
            <a:r>
              <a:rPr lang="en-US" sz="2400" b="1" i="1" dirty="0"/>
              <a:t>n </a:t>
            </a:r>
            <a:r>
              <a:rPr lang="en-US" sz="2400" dirty="0"/>
              <a:t>for single output systems</a:t>
            </a:r>
            <a:r>
              <a:rPr lang="en-US" sz="2400" dirty="0" smtClean="0"/>
              <a:t>) is </a:t>
            </a:r>
            <a:r>
              <a:rPr lang="en-US" sz="2400" i="1" dirty="0" smtClean="0">
                <a:solidFill>
                  <a:srgbClr val="FF0000"/>
                </a:solidFill>
              </a:rPr>
              <a:t>full </a:t>
            </a:r>
            <a:r>
              <a:rPr lang="en-US" sz="2400" i="1" dirty="0">
                <a:solidFill>
                  <a:srgbClr val="FF0000"/>
                </a:solidFill>
              </a:rPr>
              <a:t>rank 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156767"/>
              </p:ext>
            </p:extLst>
          </p:nvPr>
        </p:nvGraphicFramePr>
        <p:xfrm>
          <a:off x="3733800" y="4419600"/>
          <a:ext cx="1601787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Equation" r:id="rId3" imgW="876240" imgH="1143000" progId="Equation.3">
                  <p:embed/>
                </p:oleObj>
              </mc:Choice>
              <mc:Fallback>
                <p:oleObj name="Equation" r:id="rId3" imgW="8762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19600"/>
                        <a:ext cx="1601787" cy="208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130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468" y="472634"/>
            <a:ext cx="762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Example </a:t>
            </a:r>
            <a:r>
              <a:rPr lang="en-US" b="1" dirty="0"/>
              <a:t>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958" y="1312168"/>
            <a:ext cx="8193498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Given the following discrete-time system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Check </a:t>
            </a:r>
            <a:r>
              <a:rPr lang="en-US" sz="2600" dirty="0"/>
              <a:t>if the system is </a:t>
            </a:r>
            <a:r>
              <a:rPr lang="en-US" sz="2600" dirty="0" smtClean="0"/>
              <a:t>observable.  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This means that </a:t>
            </a:r>
            <a:r>
              <a:rPr lang="en-US" sz="2600" b="1" dirty="0" smtClean="0"/>
              <a:t>x(0)</a:t>
            </a:r>
            <a:r>
              <a:rPr lang="en-US" sz="2600" dirty="0" smtClean="0"/>
              <a:t> can not be uniquely estimated (calculated) from input-output data sequence.  </a:t>
            </a: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endParaRPr lang="en-US" sz="2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561444"/>
              </p:ext>
            </p:extLst>
          </p:nvPr>
        </p:nvGraphicFramePr>
        <p:xfrm>
          <a:off x="2960985" y="1844824"/>
          <a:ext cx="3051175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4" name="Equation" r:id="rId3" imgW="1663560" imgH="685800" progId="Equation.3">
                  <p:embed/>
                </p:oleObj>
              </mc:Choice>
              <mc:Fallback>
                <p:oleObj name="Equation" r:id="rId3" imgW="16635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985" y="1844824"/>
                        <a:ext cx="3051175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740581"/>
              </p:ext>
            </p:extLst>
          </p:nvPr>
        </p:nvGraphicFramePr>
        <p:xfrm>
          <a:off x="611560" y="4005064"/>
          <a:ext cx="772953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5" name="Equation" r:id="rId5" imgW="4216320" imgH="457200" progId="Equation.3">
                  <p:embed/>
                </p:oleObj>
              </mc:Choice>
              <mc:Fallback>
                <p:oleObj name="Equation" r:id="rId5" imgW="4216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005064"/>
                        <a:ext cx="772953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01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32" y="470004"/>
            <a:ext cx="762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Example </a:t>
            </a:r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8464"/>
            <a:ext cx="8581698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500" dirty="0" smtClean="0"/>
              <a:t>Given the following discrete-time system</a:t>
            </a:r>
          </a:p>
          <a:p>
            <a:pPr>
              <a:spcAft>
                <a:spcPts val="600"/>
              </a:spcAft>
            </a:pPr>
            <a:endParaRPr lang="en-US" sz="2500" dirty="0"/>
          </a:p>
          <a:p>
            <a:pPr>
              <a:spcAft>
                <a:spcPts val="600"/>
              </a:spcAft>
            </a:pPr>
            <a:endParaRPr lang="en-US" sz="2500" dirty="0" smtClean="0"/>
          </a:p>
          <a:p>
            <a:pPr>
              <a:spcAft>
                <a:spcPts val="600"/>
              </a:spcAft>
            </a:pPr>
            <a:endParaRPr lang="en-US" sz="2500" dirty="0"/>
          </a:p>
          <a:p>
            <a:pPr>
              <a:spcAft>
                <a:spcPts val="600"/>
              </a:spcAft>
            </a:pPr>
            <a:endParaRPr lang="en-US" sz="2500" dirty="0" smtClean="0"/>
          </a:p>
          <a:p>
            <a:pPr>
              <a:spcAft>
                <a:spcPts val="600"/>
              </a:spcAft>
            </a:pPr>
            <a:r>
              <a:rPr lang="en-US" sz="2500" dirty="0" smtClean="0"/>
              <a:t>Check </a:t>
            </a:r>
            <a:r>
              <a:rPr lang="en-US" sz="2500" dirty="0"/>
              <a:t>if the system is observable and </a:t>
            </a:r>
            <a:r>
              <a:rPr lang="en-US" sz="2500" dirty="0" smtClean="0"/>
              <a:t>controllable. </a:t>
            </a:r>
            <a:endParaRPr lang="en-US" sz="2500" dirty="0" smtClean="0"/>
          </a:p>
          <a:p>
            <a:pPr>
              <a:spcAft>
                <a:spcPts val="600"/>
              </a:spcAft>
            </a:pPr>
            <a:r>
              <a:rPr lang="en-US" sz="2500" dirty="0" smtClean="0"/>
              <a:t>If the system is controllable, </a:t>
            </a:r>
            <a:r>
              <a:rPr lang="en-US" sz="2500" dirty="0" smtClean="0"/>
              <a:t>design a state feedback controller </a:t>
            </a:r>
            <a:r>
              <a:rPr lang="en-US" sz="2500" dirty="0" smtClean="0"/>
              <a:t>such </a:t>
            </a:r>
            <a:r>
              <a:rPr lang="en-US" sz="2500" dirty="0" smtClean="0"/>
              <a:t>that the eigenvalues of the state feedback system is </a:t>
            </a:r>
            <a:r>
              <a:rPr lang="en-US" sz="2500" dirty="0" smtClean="0">
                <a:latin typeface="Mangal"/>
                <a:cs typeface="Mangal"/>
              </a:rPr>
              <a:t>±</a:t>
            </a:r>
            <a:r>
              <a:rPr lang="en-US" sz="2500" dirty="0" smtClean="0"/>
              <a:t>½.</a:t>
            </a:r>
          </a:p>
          <a:p>
            <a:pPr>
              <a:spcAft>
                <a:spcPts val="600"/>
              </a:spcAft>
            </a:pP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015179"/>
              </p:ext>
            </p:extLst>
          </p:nvPr>
        </p:nvGraphicFramePr>
        <p:xfrm>
          <a:off x="2462808" y="2057400"/>
          <a:ext cx="4318992" cy="1441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6" name="Equation" r:id="rId3" imgW="2057400" imgH="685800" progId="Equation.3">
                  <p:embed/>
                </p:oleObj>
              </mc:Choice>
              <mc:Fallback>
                <p:oleObj name="Equation" r:id="rId3" imgW="20574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808" y="2057400"/>
                        <a:ext cx="4318992" cy="1441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763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2888"/>
            <a:ext cx="7620000" cy="850106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Solution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controllability matrix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observability</a:t>
            </a:r>
            <a:r>
              <a:rPr lang="en-US" dirty="0" smtClean="0"/>
              <a:t> </a:t>
            </a:r>
            <a:r>
              <a:rPr lang="en-US" dirty="0" err="1" smtClean="0"/>
              <a:t>marix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30898"/>
              </p:ext>
            </p:extLst>
          </p:nvPr>
        </p:nvGraphicFramePr>
        <p:xfrm>
          <a:off x="1187624" y="4293096"/>
          <a:ext cx="675163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4" name="Equation" r:id="rId3" imgW="3682800" imgH="457200" progId="Equation.3">
                  <p:embed/>
                </p:oleObj>
              </mc:Choice>
              <mc:Fallback>
                <p:oleObj name="Equation" r:id="rId3" imgW="3682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293096"/>
                        <a:ext cx="675163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559475"/>
              </p:ext>
            </p:extLst>
          </p:nvPr>
        </p:nvGraphicFramePr>
        <p:xfrm>
          <a:off x="755576" y="2209800"/>
          <a:ext cx="73564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5" name="Equation" r:id="rId5" imgW="4012920" imgH="457200" progId="Equation.3">
                  <p:embed/>
                </p:oleObj>
              </mc:Choice>
              <mc:Fallback>
                <p:oleObj name="Equation" r:id="rId5" imgW="4012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09800"/>
                        <a:ext cx="735647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417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265778"/>
              </p:ext>
            </p:extLst>
          </p:nvPr>
        </p:nvGraphicFramePr>
        <p:xfrm>
          <a:off x="685800" y="2209800"/>
          <a:ext cx="7704554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0" name="Equation" r:id="rId3" imgW="3746160" imgH="1739880" progId="Equation.3">
                  <p:embed/>
                </p:oleObj>
              </mc:Choice>
              <mc:Fallback>
                <p:oleObj name="Equation" r:id="rId3" imgW="3746160" imgH="1739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7704554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18654"/>
            <a:ext cx="7620000" cy="850106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Solution, continued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29</a:t>
            </a:fld>
            <a:endParaRPr lang="ar-EG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6838" y="1355834"/>
            <a:ext cx="8178800" cy="4686300"/>
          </a:xfrm>
        </p:spPr>
        <p:txBody>
          <a:bodyPr>
            <a:normAutofit/>
          </a:bodyPr>
          <a:lstStyle/>
          <a:p>
            <a:r>
              <a:rPr lang="en-US" dirty="0" smtClean="0"/>
              <a:t>Computing </a:t>
            </a:r>
            <a:r>
              <a:rPr lang="en-US" dirty="0"/>
              <a:t>the state feedback gain matrix  </a:t>
            </a:r>
            <a:r>
              <a:rPr lang="en-US" dirty="0" smtClean="0"/>
              <a:t>K.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349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Eigenvalues and Poles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Consider the following discrete time system:</a:t>
            </a:r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600" dirty="0" smtClean="0"/>
              <a:t>Taking z-transform of both equations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This means that the </a:t>
            </a:r>
            <a:r>
              <a:rPr lang="en-US" sz="2600" dirty="0" smtClean="0">
                <a:solidFill>
                  <a:srgbClr val="0070C0"/>
                </a:solidFill>
              </a:rPr>
              <a:t>eigenvalues</a:t>
            </a:r>
            <a:r>
              <a:rPr lang="en-US" sz="2600" dirty="0" smtClean="0"/>
              <a:t> of the </a:t>
            </a:r>
            <a:r>
              <a:rPr lang="en-US" sz="2600" u="sng" dirty="0" smtClean="0">
                <a:solidFill>
                  <a:srgbClr val="FF0000"/>
                </a:solidFill>
              </a:rPr>
              <a:t>state matrix </a:t>
            </a:r>
            <a:r>
              <a:rPr lang="el-GR" sz="2600" dirty="0" smtClean="0">
                <a:solidFill>
                  <a:srgbClr val="FF0000"/>
                </a:solidFill>
                <a:latin typeface="Arial"/>
                <a:cs typeface="Arial"/>
              </a:rPr>
              <a:t>Φ</a:t>
            </a:r>
            <a:r>
              <a:rPr lang="en-US" sz="2600" dirty="0" smtClean="0">
                <a:latin typeface="Arial"/>
                <a:cs typeface="Arial"/>
              </a:rPr>
              <a:t> are the same as the </a:t>
            </a:r>
            <a:r>
              <a:rPr lang="en-US" sz="2600" dirty="0">
                <a:solidFill>
                  <a:srgbClr val="0070C0"/>
                </a:solidFill>
              </a:rPr>
              <a:t>poles</a:t>
            </a:r>
            <a:r>
              <a:rPr lang="en-US" sz="2600" dirty="0" smtClean="0">
                <a:latin typeface="Arial"/>
                <a:cs typeface="Arial"/>
              </a:rPr>
              <a:t> of the system.</a:t>
            </a:r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637128"/>
              </p:ext>
            </p:extLst>
          </p:nvPr>
        </p:nvGraphicFramePr>
        <p:xfrm>
          <a:off x="3352800" y="1981200"/>
          <a:ext cx="2590800" cy="1147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2" name="Equation" r:id="rId3" imgW="1028520" imgH="457200" progId="Equation.3">
                  <p:embed/>
                </p:oleObj>
              </mc:Choice>
              <mc:Fallback>
                <p:oleObj name="Equation" r:id="rId3" imgW="102852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81200"/>
                        <a:ext cx="2590800" cy="11478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347863"/>
              </p:ext>
            </p:extLst>
          </p:nvPr>
        </p:nvGraphicFramePr>
        <p:xfrm>
          <a:off x="762000" y="4008438"/>
          <a:ext cx="309403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3" name="Equation" r:id="rId5" imgW="1409400" imgH="431640" progId="Equation.3">
                  <p:embed/>
                </p:oleObj>
              </mc:Choice>
              <mc:Fallback>
                <p:oleObj name="Equation" r:id="rId5" imgW="1409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08438"/>
                        <a:ext cx="3094037" cy="944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296756"/>
              </p:ext>
            </p:extLst>
          </p:nvPr>
        </p:nvGraphicFramePr>
        <p:xfrm>
          <a:off x="5486400" y="3733800"/>
          <a:ext cx="3484562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4" name="Equation" r:id="rId7" imgW="1587240" imgH="685800" progId="Equation.3">
                  <p:embed/>
                </p:oleObj>
              </mc:Choice>
              <mc:Fallback>
                <p:oleObj name="Equation" r:id="rId7" imgW="15872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733800"/>
                        <a:ext cx="3484562" cy="1500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4114800" y="4191000"/>
            <a:ext cx="838200" cy="457200"/>
          </a:xfrm>
          <a:prstGeom prst="rightArrow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4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have presented an overview of the process of </a:t>
            </a:r>
            <a:r>
              <a:rPr lang="en-US" sz="2600" dirty="0" smtClean="0"/>
              <a:t>control design </a:t>
            </a:r>
            <a:r>
              <a:rPr lang="en-US" sz="2600" dirty="0"/>
              <a:t>via state space methods. It involves the design </a:t>
            </a:r>
            <a:r>
              <a:rPr lang="en-US" sz="2600" dirty="0" smtClean="0"/>
              <a:t>of </a:t>
            </a:r>
          </a:p>
          <a:p>
            <a:pPr lvl="1"/>
            <a:r>
              <a:rPr lang="en-US" sz="2600" dirty="0" smtClean="0"/>
              <a:t> A </a:t>
            </a:r>
            <a:r>
              <a:rPr lang="en-US" sz="2600" dirty="0"/>
              <a:t>state feedback gain K</a:t>
            </a:r>
          </a:p>
          <a:p>
            <a:pPr lvl="1"/>
            <a:r>
              <a:rPr lang="en-US" sz="2600" dirty="0" smtClean="0"/>
              <a:t> A </a:t>
            </a:r>
            <a:r>
              <a:rPr lang="en-US" sz="2600" dirty="0"/>
              <a:t>state estimator (observer)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design of the state feedback and the design of the state estimator can be carried out independently.</a:t>
            </a:r>
          </a:p>
          <a:p>
            <a:r>
              <a:rPr lang="en-US" sz="2600" dirty="0"/>
              <a:t>The eigenvalues of the closed-loop </a:t>
            </a:r>
            <a:r>
              <a:rPr lang="en-US" sz="2600" dirty="0" smtClean="0"/>
              <a:t>system, as </a:t>
            </a:r>
            <a:r>
              <a:rPr lang="en-US" sz="2600" dirty="0"/>
              <a:t>designed by the state feedback law, </a:t>
            </a:r>
            <a:r>
              <a:rPr lang="en-US" sz="2600" dirty="0" smtClean="0"/>
              <a:t>are unaffected </a:t>
            </a:r>
            <a:r>
              <a:rPr lang="en-US" sz="2600" dirty="0"/>
              <a:t>by the use of a state estimator.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4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4421"/>
            <a:ext cx="7620000" cy="76207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 smtClean="0"/>
              <a:t>Controllability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08584"/>
            <a:ext cx="8424936" cy="491601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600" dirty="0" smtClean="0"/>
              <a:t>A system </a:t>
            </a:r>
            <a:r>
              <a:rPr lang="en-US" sz="2600" dirty="0"/>
              <a:t>(Φ, Γ) </a:t>
            </a:r>
            <a:r>
              <a:rPr lang="en-US" sz="2600" dirty="0" smtClean="0"/>
              <a:t>is </a:t>
            </a:r>
            <a:r>
              <a:rPr lang="en-US" sz="2600" i="1" dirty="0" smtClean="0">
                <a:solidFill>
                  <a:srgbClr val="FF0000"/>
                </a:solidFill>
              </a:rPr>
              <a:t>controllable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if there </a:t>
            </a:r>
            <a:r>
              <a:rPr lang="en-US" sz="2600" dirty="0"/>
              <a:t>is </a:t>
            </a:r>
            <a:r>
              <a:rPr lang="en-US" sz="2600" dirty="0" smtClean="0"/>
              <a:t>a control input sequence </a:t>
            </a:r>
            <a:r>
              <a:rPr lang="en-US" sz="2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600" b="1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600" b="1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. </a:t>
            </a:r>
            <a:r>
              <a:rPr lang="en-US" sz="2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. </a:t>
            </a:r>
            <a:r>
              <a:rPr lang="en-US" sz="2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2600" b="1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n-1</a:t>
            </a:r>
            <a:r>
              <a:rPr lang="en-US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600" dirty="0" smtClean="0"/>
              <a:t>that can move the system from an arbitrary initial state </a:t>
            </a:r>
            <a:r>
              <a:rPr lang="en-US" sz="2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2600" b="1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600" dirty="0" smtClean="0"/>
              <a:t>to an arbitrary final state </a:t>
            </a:r>
            <a:r>
              <a:rPr lang="en-US" sz="2600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2600" b="1" i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600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en-US" sz="2600" b="1" i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r>
              <a:rPr lang="en-US" sz="2600" dirty="0" smtClean="0"/>
              <a:t>.</a:t>
            </a:r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sp>
        <p:nvSpPr>
          <p:cNvPr id="4" name="TextBox 3"/>
          <p:cNvSpPr txBox="1"/>
          <p:nvPr/>
        </p:nvSpPr>
        <p:spPr>
          <a:xfrm>
            <a:off x="1066800" y="5352871"/>
            <a:ext cx="2785120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b="1" dirty="0" smtClean="0"/>
              <a:t>Controllable system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5352871"/>
            <a:ext cx="395401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b="1" dirty="0"/>
              <a:t>U</a:t>
            </a:r>
            <a:r>
              <a:rPr lang="en-US" b="1" dirty="0" smtClean="0"/>
              <a:t>ncontrollable system:</a:t>
            </a:r>
            <a:r>
              <a:rPr lang="en-US" dirty="0" smtClean="0"/>
              <a:t> there is no input to move the system from state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 to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f</a:t>
            </a:r>
            <a:endParaRPr lang="en-US" b="1" baseline="-25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34154"/>
            <a:ext cx="658177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1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5102"/>
            <a:ext cx="8839200" cy="1143000"/>
          </a:xfrm>
        </p:spPr>
        <p:txBody>
          <a:bodyPr/>
          <a:lstStyle/>
          <a:p>
            <a:r>
              <a:rPr lang="en-US" dirty="0" smtClean="0"/>
              <a:t>Example 1: Uncontrollable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382000" cy="4686300"/>
          </a:xfrm>
        </p:spPr>
        <p:txBody>
          <a:bodyPr/>
          <a:lstStyle/>
          <a:p>
            <a:r>
              <a:rPr lang="en-US" sz="2400" dirty="0" smtClean="0"/>
              <a:t>Consider </a:t>
            </a:r>
            <a:r>
              <a:rPr lang="en-US" sz="2400" dirty="0"/>
              <a:t>the </a:t>
            </a:r>
            <a:r>
              <a:rPr lang="en-US" sz="2400" dirty="0" smtClean="0"/>
              <a:t>following circuit. </a:t>
            </a:r>
            <a:r>
              <a:rPr lang="en-US" sz="2400" dirty="0"/>
              <a:t>It is a system of first order; state variable x: voltage on the capacitor.</a:t>
            </a:r>
          </a:p>
          <a:p>
            <a:r>
              <a:rPr lang="en-US" sz="2400" dirty="0"/>
              <a:t>If the capacitor has no initial charge, x(0) = 0, then x(t) = 0 for all t </a:t>
            </a:r>
            <a:r>
              <a:rPr lang="en-US" sz="2400" dirty="0" smtClean="0"/>
              <a:t>&gt; </a:t>
            </a:r>
            <a:r>
              <a:rPr lang="en-US" sz="2400" dirty="0"/>
              <a:t>0, no matter what input is applied. </a:t>
            </a:r>
            <a:r>
              <a:rPr lang="en-US" sz="2400" dirty="0">
                <a:solidFill>
                  <a:srgbClr val="0070C0"/>
                </a:solidFill>
              </a:rPr>
              <a:t>The input has no effect over the voltage across the capacitor. </a:t>
            </a:r>
            <a:r>
              <a:rPr lang="en-US" sz="2400" dirty="0"/>
              <a:t>This </a:t>
            </a:r>
            <a:r>
              <a:rPr lang="en-US" sz="2400" dirty="0" smtClean="0"/>
              <a:t>system, </a:t>
            </a:r>
            <a:r>
              <a:rPr lang="en-US" sz="2400" dirty="0"/>
              <a:t>or </a:t>
            </a:r>
            <a:r>
              <a:rPr lang="en-US" sz="2400" dirty="0" smtClean="0"/>
              <a:t>the state </a:t>
            </a:r>
            <a:r>
              <a:rPr lang="en-US" sz="2400" dirty="0"/>
              <a:t>equation that describes it, is not controllable.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09600" y="5997714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Source: Prof</a:t>
            </a:r>
            <a:r>
              <a:rPr lang="en-US" sz="2000" dirty="0"/>
              <a:t>. Julio H. </a:t>
            </a:r>
            <a:r>
              <a:rPr lang="en-US" sz="2000" dirty="0" err="1"/>
              <a:t>Braslavsky</a:t>
            </a:r>
            <a:r>
              <a:rPr lang="en-US" sz="2000" dirty="0"/>
              <a:t>, University </a:t>
            </a:r>
            <a:r>
              <a:rPr lang="en-US" sz="2000" dirty="0" smtClean="0"/>
              <a:t>of Newcastle</a:t>
            </a:r>
            <a:r>
              <a:rPr lang="en-US" sz="2000" dirty="0"/>
              <a:t>, Australia.</a:t>
            </a:r>
          </a:p>
          <a:p>
            <a:r>
              <a:rPr lang="en-US" sz="2000" dirty="0">
                <a:hlinkClick r:id="rId2"/>
              </a:rPr>
              <a:t>https://www.eng.newcastle.edu.au/~</a:t>
            </a:r>
            <a:r>
              <a:rPr lang="en-US" sz="2000" dirty="0" smtClean="0">
                <a:hlinkClick r:id="rId2"/>
              </a:rPr>
              <a:t>jhb519/teaching/elec4410/docs.html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733800"/>
            <a:ext cx="310515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5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791" y="105102"/>
            <a:ext cx="8893175" cy="1143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2: </a:t>
            </a:r>
            <a:r>
              <a:rPr lang="en-US" dirty="0"/>
              <a:t>Uncontrollable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The following system has </a:t>
            </a:r>
            <a:r>
              <a:rPr lang="en-US" sz="2600" dirty="0"/>
              <a:t>two state variables. 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input can transfer </a:t>
            </a:r>
            <a:r>
              <a:rPr lang="en-US" sz="2600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or</a:t>
            </a:r>
            <a:r>
              <a:rPr lang="en-US" sz="2600" i="1" dirty="0" smtClean="0"/>
              <a:t> </a:t>
            </a:r>
            <a:r>
              <a:rPr lang="en-US" sz="2600" dirty="0"/>
              <a:t>x</a:t>
            </a:r>
            <a:r>
              <a:rPr lang="en-US" sz="2600" baseline="-25000" dirty="0"/>
              <a:t>2</a:t>
            </a:r>
            <a:r>
              <a:rPr lang="en-US" sz="2600" dirty="0"/>
              <a:t> to any desired value, but no matter what input is applied, x</a:t>
            </a:r>
            <a:r>
              <a:rPr lang="en-US" sz="2600" baseline="-25000" dirty="0"/>
              <a:t>1</a:t>
            </a:r>
            <a:r>
              <a:rPr lang="en-US" sz="2600" dirty="0"/>
              <a:t>(t) </a:t>
            </a:r>
            <a:r>
              <a:rPr lang="en-US" sz="2600" dirty="0" smtClean="0"/>
              <a:t>will always </a:t>
            </a:r>
            <a:r>
              <a:rPr lang="en-US" sz="2600" dirty="0"/>
              <a:t>equal x</a:t>
            </a:r>
            <a:r>
              <a:rPr lang="en-US" sz="2600" baseline="-25000" dirty="0"/>
              <a:t>2</a:t>
            </a:r>
            <a:r>
              <a:rPr lang="en-US" sz="2600" dirty="0"/>
              <a:t>(t). </a:t>
            </a:r>
            <a:r>
              <a:rPr lang="en-US" sz="2600" dirty="0">
                <a:solidFill>
                  <a:srgbClr val="0070C0"/>
                </a:solidFill>
              </a:rPr>
              <a:t>This system is not controllable </a:t>
            </a:r>
            <a:r>
              <a:rPr lang="en-US" sz="2600" dirty="0" smtClean="0">
                <a:solidFill>
                  <a:srgbClr val="0070C0"/>
                </a:solidFill>
              </a:rPr>
              <a:t>either.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Controllability means the ability to move the states independently.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67200"/>
            <a:ext cx="3429000" cy="2317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22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94" y="1342698"/>
            <a:ext cx="8499906" cy="52867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system is </a:t>
            </a:r>
            <a:r>
              <a:rPr lang="en-US" i="1" dirty="0">
                <a:solidFill>
                  <a:srgbClr val="FF0000"/>
                </a:solidFill>
              </a:rPr>
              <a:t>controllable</a:t>
            </a:r>
            <a:r>
              <a:rPr lang="en-US" dirty="0"/>
              <a:t> if </a:t>
            </a:r>
            <a:r>
              <a:rPr lang="en-US" dirty="0" smtClean="0"/>
              <a:t>the following so-called </a:t>
            </a:r>
            <a:r>
              <a:rPr lang="en-US" i="1" dirty="0">
                <a:solidFill>
                  <a:srgbClr val="FF0000"/>
                </a:solidFill>
              </a:rPr>
              <a:t>controllability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matrix </a:t>
            </a:r>
            <a:r>
              <a:rPr lang="en-US" i="1" dirty="0">
                <a:latin typeface="Vladimir Script"/>
              </a:rPr>
              <a:t>∆</a:t>
            </a:r>
            <a:r>
              <a:rPr lang="en-US" i="1" baseline="-25000" dirty="0"/>
              <a:t>c </a:t>
            </a:r>
            <a:r>
              <a:rPr lang="en-US" i="1" baseline="-25000" dirty="0" smtClean="0"/>
              <a:t> </a:t>
            </a:r>
            <a:r>
              <a:rPr lang="en-US" dirty="0" smtClean="0"/>
              <a:t>is full </a:t>
            </a:r>
            <a:r>
              <a:rPr lang="en-US" dirty="0"/>
              <a:t>rank </a:t>
            </a:r>
            <a:r>
              <a:rPr lang="en-US" i="1" dirty="0" smtClean="0">
                <a:latin typeface="Consolas" pitchFamily="49" charset="0"/>
              </a:rPr>
              <a:t>n.</a:t>
            </a:r>
            <a:endParaRPr lang="en-US" i="1" dirty="0">
              <a:latin typeface="Consolas" pitchFamily="49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For single-input systems, </a:t>
            </a:r>
            <a:r>
              <a:rPr lang="en-US" i="1" dirty="0">
                <a:latin typeface="Vladimir Script"/>
              </a:rPr>
              <a:t>∆</a:t>
            </a:r>
            <a:r>
              <a:rPr lang="en-US" i="1" baseline="-25000" dirty="0"/>
              <a:t>c</a:t>
            </a:r>
            <a:r>
              <a:rPr lang="en-US" dirty="0"/>
              <a:t> is of size </a:t>
            </a:r>
            <a:r>
              <a:rPr lang="en-US" i="1" dirty="0">
                <a:latin typeface="Consolas" pitchFamily="49" charset="0"/>
              </a:rPr>
              <a:t>n x n</a:t>
            </a:r>
            <a:r>
              <a:rPr lang="en-CA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70C0"/>
                </a:solidFill>
              </a:rPr>
              <a:t>The rank of a matrix is </a:t>
            </a:r>
            <a:r>
              <a:rPr lang="en-US" dirty="0">
                <a:solidFill>
                  <a:srgbClr val="0070C0"/>
                </a:solidFill>
              </a:rPr>
              <a:t>the number of linearly independent columns or rows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186836"/>
              </p:ext>
            </p:extLst>
          </p:nvPr>
        </p:nvGraphicFramePr>
        <p:xfrm>
          <a:off x="1397000" y="2743200"/>
          <a:ext cx="63500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79" name="Equation" r:id="rId3" imgW="2133360" imgH="241200" progId="Equation.3">
                  <p:embed/>
                </p:oleObj>
              </mc:Choice>
              <mc:Fallback>
                <p:oleObj name="Equation" r:id="rId3" imgW="2133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743200"/>
                        <a:ext cx="63500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504421"/>
            <a:ext cx="7620000" cy="76207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Condition for Controllability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6435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14020"/>
            <a:ext cx="7620000" cy="63408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Example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8052"/>
            <a:ext cx="8245366" cy="5271348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Check the controllability of the system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Answer: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The controllability matrix is given by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MATLAB commands to compute controllability matrix and check its rank:</a:t>
            </a:r>
          </a:p>
          <a:p>
            <a:pPr marL="11430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ctrb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(A,B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rank(CO)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110213"/>
              </p:ext>
            </p:extLst>
          </p:nvPr>
        </p:nvGraphicFramePr>
        <p:xfrm>
          <a:off x="2819400" y="1828800"/>
          <a:ext cx="35845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1" name="Equation" r:id="rId3" imgW="1955520" imgH="457200" progId="Equation.3">
                  <p:embed/>
                </p:oleObj>
              </mc:Choice>
              <mc:Fallback>
                <p:oleObj name="Equation" r:id="rId3" imgW="1955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828800"/>
                        <a:ext cx="35845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631866"/>
              </p:ext>
            </p:extLst>
          </p:nvPr>
        </p:nvGraphicFramePr>
        <p:xfrm>
          <a:off x="2057400" y="3124200"/>
          <a:ext cx="5354638" cy="130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2" name="Equation" r:id="rId5" imgW="2920680" imgH="711000" progId="Equation.3">
                  <p:embed/>
                </p:oleObj>
              </mc:Choice>
              <mc:Fallback>
                <p:oleObj name="Equation" r:id="rId5" imgW="29206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24200"/>
                        <a:ext cx="5354638" cy="130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09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544642"/>
            <a:ext cx="76200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Example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49454"/>
            <a:ext cx="8245366" cy="5232648"/>
          </a:xfrm>
        </p:spPr>
        <p:txBody>
          <a:bodyPr>
            <a:noAutofit/>
          </a:bodyPr>
          <a:lstStyle/>
          <a:p>
            <a:r>
              <a:rPr lang="en-US" sz="2600" dirty="0"/>
              <a:t>Check the controllability of the </a:t>
            </a:r>
            <a:r>
              <a:rPr lang="en-US" sz="2600" dirty="0" smtClean="0"/>
              <a:t>system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>
                <a:solidFill>
                  <a:srgbClr val="FF0000"/>
                </a:solidFill>
              </a:rPr>
              <a:t>Answer 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203592"/>
              </p:ext>
            </p:extLst>
          </p:nvPr>
        </p:nvGraphicFramePr>
        <p:xfrm>
          <a:off x="2743200" y="2133600"/>
          <a:ext cx="3560762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9" name="Equation" r:id="rId3" imgW="1942920" imgH="457200" progId="Equation.3">
                  <p:embed/>
                </p:oleObj>
              </mc:Choice>
              <mc:Fallback>
                <p:oleObj name="Equation" r:id="rId3" imgW="1942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0"/>
                        <a:ext cx="3560762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814674"/>
              </p:ext>
            </p:extLst>
          </p:nvPr>
        </p:nvGraphicFramePr>
        <p:xfrm>
          <a:off x="1738313" y="3957638"/>
          <a:ext cx="6167437" cy="130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0" name="Equation" r:id="rId5" imgW="3365280" imgH="711000" progId="Equation.3">
                  <p:embed/>
                </p:oleObj>
              </mc:Choice>
              <mc:Fallback>
                <p:oleObj name="Equation" r:id="rId5" imgW="33652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313" y="3957638"/>
                        <a:ext cx="6167437" cy="130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55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19598</TotalTime>
  <Words>1460</Words>
  <Application>Microsoft Office PowerPoint</Application>
  <PresentationFormat>On-screen Show (4:3)</PresentationFormat>
  <Paragraphs>242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StallingsCNwIT</vt:lpstr>
      <vt:lpstr>Equation</vt:lpstr>
      <vt:lpstr>State Feedback Control </vt:lpstr>
      <vt:lpstr>Eigenvalues</vt:lpstr>
      <vt:lpstr>Eigenvalues and Poles </vt:lpstr>
      <vt:lpstr>Controllability</vt:lpstr>
      <vt:lpstr>Example 1: Uncontrollable system</vt:lpstr>
      <vt:lpstr>Example 2: Uncontrollable system</vt:lpstr>
      <vt:lpstr>Condition for Controllability</vt:lpstr>
      <vt:lpstr>Example 3</vt:lpstr>
      <vt:lpstr>Example 4</vt:lpstr>
      <vt:lpstr>State Feedback</vt:lpstr>
      <vt:lpstr>State Feedback</vt:lpstr>
      <vt:lpstr>State Feedback</vt:lpstr>
      <vt:lpstr>Pole Placement</vt:lpstr>
      <vt:lpstr>Theorem: State Feedback</vt:lpstr>
      <vt:lpstr>Designing Gain Matrix K by Equating Coefficients</vt:lpstr>
      <vt:lpstr>Example 3</vt:lpstr>
      <vt:lpstr>PowerPoint Presentation</vt:lpstr>
      <vt:lpstr>Controllable canonical form</vt:lpstr>
      <vt:lpstr>Example 4</vt:lpstr>
      <vt:lpstr>Solution </vt:lpstr>
      <vt:lpstr>State Estimation</vt:lpstr>
      <vt:lpstr>State Observer</vt:lpstr>
      <vt:lpstr>State Observer</vt:lpstr>
      <vt:lpstr>Theorem: State Estimation</vt:lpstr>
      <vt:lpstr>Observability </vt:lpstr>
      <vt:lpstr>Example 5</vt:lpstr>
      <vt:lpstr>Example 6</vt:lpstr>
      <vt:lpstr>Solution </vt:lpstr>
      <vt:lpstr>Solution, continued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1670</cp:revision>
  <cp:lastPrinted>1601-01-01T00:00:00Z</cp:lastPrinted>
  <dcterms:created xsi:type="dcterms:W3CDTF">2001-08-26T16:57:20Z</dcterms:created>
  <dcterms:modified xsi:type="dcterms:W3CDTF">2020-12-15T05:26:08Z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