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26"/>
  </p:notesMasterIdLst>
  <p:handoutMasterIdLst>
    <p:handoutMasterId r:id="rId27"/>
  </p:handoutMasterIdLst>
  <p:sldIdLst>
    <p:sldId id="256" r:id="rId2"/>
    <p:sldId id="858" r:id="rId3"/>
    <p:sldId id="859" r:id="rId4"/>
    <p:sldId id="860" r:id="rId5"/>
    <p:sldId id="861" r:id="rId6"/>
    <p:sldId id="862" r:id="rId7"/>
    <p:sldId id="863" r:id="rId8"/>
    <p:sldId id="864" r:id="rId9"/>
    <p:sldId id="865" r:id="rId10"/>
    <p:sldId id="866" r:id="rId11"/>
    <p:sldId id="867" r:id="rId12"/>
    <p:sldId id="868" r:id="rId13"/>
    <p:sldId id="869" r:id="rId14"/>
    <p:sldId id="870" r:id="rId15"/>
    <p:sldId id="871" r:id="rId16"/>
    <p:sldId id="872" r:id="rId17"/>
    <p:sldId id="873" r:id="rId18"/>
    <p:sldId id="874" r:id="rId19"/>
    <p:sldId id="875" r:id="rId20"/>
    <p:sldId id="876" r:id="rId21"/>
    <p:sldId id="877" r:id="rId22"/>
    <p:sldId id="878" r:id="rId23"/>
    <p:sldId id="879" r:id="rId24"/>
    <p:sldId id="880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99CCFF"/>
    <a:srgbClr val="CCECFF"/>
    <a:srgbClr val="66FFFF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510" autoAdjust="0"/>
    <p:restoredTop sz="92007" autoAdjust="0"/>
  </p:normalViewPr>
  <p:slideViewPr>
    <p:cSldViewPr>
      <p:cViewPr>
        <p:scale>
          <a:sx n="60" d="100"/>
          <a:sy n="60" d="100"/>
        </p:scale>
        <p:origin x="-2106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2"/>
    </p:cViewPr>
  </p:sorterViewPr>
  <p:notesViewPr>
    <p:cSldViewPr>
      <p:cViewPr varScale="1">
        <p:scale>
          <a:sx n="63" d="100"/>
          <a:sy n="63" d="100"/>
        </p:scale>
        <p:origin x="-167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Interior Routing Protocols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Chapter 15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C6142042-51DA-494A-92F2-76C094E15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90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886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Interior Routing Protocols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Chapter 15</a:t>
            </a:r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268CAB57-B129-43FB-BF65-407333A81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6887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91E70B30-62FD-45A1-B44E-EEFE8D6EBAB7}" type="slidenum">
              <a:rPr lang="zh-CN" altLang="en-US" sz="1200" smtClean="0"/>
              <a:pPr eaLnBrk="1" hangingPunct="1">
                <a:defRPr/>
              </a:pPr>
              <a:t>1</a:t>
            </a:fld>
            <a:endParaRPr lang="en-US" altLang="zh-CN" sz="120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055"/>
          <p:cNvSpPr>
            <a:spLocks noChangeShapeType="1"/>
          </p:cNvSpPr>
          <p:nvPr/>
        </p:nvSpPr>
        <p:spPr bwMode="auto">
          <a:xfrm>
            <a:off x="457200" y="2514600"/>
            <a:ext cx="81534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CA"/>
          </a:p>
        </p:txBody>
      </p:sp>
      <p:sp>
        <p:nvSpPr>
          <p:cNvPr id="443394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914400" y="533400"/>
            <a:ext cx="7721600" cy="1905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43395" name="Rectangle 2051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028950"/>
            <a:ext cx="6400800" cy="1771650"/>
          </a:xfrm>
        </p:spPr>
        <p:txBody>
          <a:bodyPr/>
          <a:lstStyle>
            <a:lvl1pPr marL="0" indent="0">
              <a:buFontTx/>
              <a:buNone/>
              <a:defRPr>
                <a:latin typeface="Arial Black" pitchFamily="34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5" name="Rectangle 2052"/>
          <p:cNvSpPr>
            <a:spLocks noGrp="1" noChangeArrowheads="1"/>
          </p:cNvSpPr>
          <p:nvPr>
            <p:ph type="dt" sz="half" idx="10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05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205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fld id="{75BA159A-BE53-49BF-8BEC-22626492F4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469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92A07-FFCD-4CF6-ADD8-9B1D0AF396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666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152400"/>
            <a:ext cx="2057400" cy="5905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152400"/>
            <a:ext cx="6019800" cy="5905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637C8-7245-40DF-977F-64CA248926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674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F10A6-67E1-44C2-9CB2-CFAD920AD4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703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0207A-2E2B-4F23-A95E-388ECF1068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93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132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371600"/>
            <a:ext cx="40132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EF32D-70EE-4A4D-8321-647A52688F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757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2575C-4DA8-4259-85DA-26AB86EE2D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505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9E423-D198-4881-9829-B1D14AA7E6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805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C9AF2-9308-4DA3-A7D1-072FA345A7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110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D9058-984D-407D-89E8-B047F24DFB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775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FB7D6-4D46-4FCC-911E-2867D63985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734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152400"/>
            <a:ext cx="8204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1788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Click to edit Master text styles</a:t>
            </a:r>
          </a:p>
          <a:p>
            <a:pPr lvl="1"/>
            <a:r>
              <a:rPr lang="en-GB" altLang="tr-TR" smtClean="0"/>
              <a:t>Second level</a:t>
            </a:r>
          </a:p>
          <a:p>
            <a:pPr lvl="2"/>
            <a:r>
              <a:rPr lang="en-GB" altLang="tr-TR" smtClean="0"/>
              <a:t>Third level</a:t>
            </a:r>
          </a:p>
          <a:p>
            <a:pPr lvl="3"/>
            <a:r>
              <a:rPr lang="en-GB" altLang="tr-TR" smtClean="0"/>
              <a:t>Fourth level</a:t>
            </a:r>
          </a:p>
          <a:p>
            <a:pPr lvl="4"/>
            <a:r>
              <a:rPr lang="en-GB" altLang="tr-TR" smtClean="0"/>
              <a:t>Fifth level</a:t>
            </a:r>
          </a:p>
        </p:txBody>
      </p:sp>
      <p:sp>
        <p:nvSpPr>
          <p:cNvPr id="4423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23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4423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A86D16-3546-49CC-AB32-6149CEA483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57200" y="1295400"/>
            <a:ext cx="81534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3" r:id="rId1"/>
    <p:sldLayoutId id="2147485513" r:id="rId2"/>
    <p:sldLayoutId id="2147485514" r:id="rId3"/>
    <p:sldLayoutId id="2147485515" r:id="rId4"/>
    <p:sldLayoutId id="2147485516" r:id="rId5"/>
    <p:sldLayoutId id="2147485517" r:id="rId6"/>
    <p:sldLayoutId id="2147485518" r:id="rId7"/>
    <p:sldLayoutId id="2147485519" r:id="rId8"/>
    <p:sldLayoutId id="2147485520" r:id="rId9"/>
    <p:sldLayoutId id="2147485521" r:id="rId10"/>
    <p:sldLayoutId id="214748552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—"/>
        <a:defRPr kumimoji="1"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1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3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5.gif"/><Relationship Id="rId4" Type="http://schemas.openxmlformats.org/officeDocument/2006/relationships/image" Target="../media/image24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6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9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31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33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4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638" y="533400"/>
            <a:ext cx="7721600" cy="1905000"/>
          </a:xfrm>
        </p:spPr>
        <p:txBody>
          <a:bodyPr/>
          <a:lstStyle/>
          <a:p>
            <a:pPr marL="109728"/>
            <a:r>
              <a:rPr lang="en-US" sz="4400" b="1" dirty="0" smtClean="0"/>
              <a:t>The z-Transform</a:t>
            </a:r>
            <a:endParaRPr lang="en-US" altLang="zh-CN" sz="4400" dirty="0" smtClean="0">
              <a:ea typeface="SimSun" pitchFamily="2" charset="-122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028950"/>
            <a:ext cx="7848600" cy="1771650"/>
          </a:xfrm>
        </p:spPr>
        <p:txBody>
          <a:bodyPr/>
          <a:lstStyle/>
          <a:p>
            <a:pPr eaLnBrk="1" hangingPunct="1"/>
            <a:r>
              <a:rPr lang="en-US" altLang="zh-CN" sz="2400" smtClean="0">
                <a:ea typeface="SimSun" pitchFamily="2" charset="-122"/>
              </a:rPr>
              <a:t>CSE 421 </a:t>
            </a:r>
            <a:r>
              <a:rPr lang="en-US" sz="2400" smtClean="0"/>
              <a:t>Digital </a:t>
            </a:r>
            <a:r>
              <a:rPr lang="en-US" sz="2400" dirty="0"/>
              <a:t>Control </a:t>
            </a:r>
            <a:endParaRPr lang="en-US" altLang="zh-CN" sz="2400" dirty="0" smtClean="0">
              <a:ea typeface="SimSun" pitchFamily="2" charset="-122"/>
            </a:endParaRPr>
          </a:p>
          <a:p>
            <a:pPr eaLnBrk="1" hangingPunct="1"/>
            <a:r>
              <a:rPr lang="en-US" altLang="zh-CN" sz="2400" dirty="0" smtClean="0">
                <a:ea typeface="SimSun" pitchFamily="2" charset="-122"/>
              </a:rPr>
              <a:t>Lecture 5</a:t>
            </a:r>
          </a:p>
        </p:txBody>
      </p:sp>
      <p:sp>
        <p:nvSpPr>
          <p:cNvPr id="3077" name="Slide Number Placeholder 1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fld id="{916C9115-F9C4-406E-8F31-A9638A9C8A3D}" type="slidenum">
              <a:rPr lang="en-GB" sz="1400" smtClean="0">
                <a:solidFill>
                  <a:srgbClr val="5E574E"/>
                </a:solidFill>
                <a:latin typeface="Arial" charset="0"/>
              </a:rPr>
              <a:pPr>
                <a:defRPr/>
              </a:pPr>
              <a:t>1</a:t>
            </a:fld>
            <a:endParaRPr lang="en-GB" sz="1400" smtClean="0">
              <a:solidFill>
                <a:srgbClr val="5E574E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value theorem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55834"/>
            <a:ext cx="8229600" cy="4325112"/>
          </a:xfrm>
        </p:spPr>
        <p:txBody>
          <a:bodyPr>
            <a:noAutofit/>
          </a:bodyPr>
          <a:lstStyle/>
          <a:p>
            <a:pPr algn="l" rtl="0">
              <a:spcAft>
                <a:spcPts val="600"/>
              </a:spcAft>
            </a:pPr>
            <a:r>
              <a:rPr lang="en-US" dirty="0" smtClean="0"/>
              <a:t>Given the following </a:t>
            </a:r>
            <a:r>
              <a:rPr lang="en-US" i="1" dirty="0" smtClean="0"/>
              <a:t>z</a:t>
            </a:r>
            <a:r>
              <a:rPr lang="en-US" dirty="0" smtClean="0"/>
              <a:t>-transform pair, the </a:t>
            </a:r>
            <a:r>
              <a:rPr lang="en-US" dirty="0"/>
              <a:t>final value of the time response </a:t>
            </a:r>
            <a:r>
              <a:rPr lang="en-US" dirty="0" smtClean="0"/>
              <a:t>is given by</a:t>
            </a:r>
          </a:p>
          <a:p>
            <a:pPr algn="l" rtl="0">
              <a:spcAft>
                <a:spcPts val="600"/>
              </a:spcAft>
            </a:pPr>
            <a:endParaRPr lang="en-US" dirty="0"/>
          </a:p>
          <a:p>
            <a:pPr algn="l" rtl="0">
              <a:spcAft>
                <a:spcPts val="600"/>
              </a:spcAft>
            </a:pPr>
            <a:endParaRPr lang="en-US" dirty="0" smtClean="0"/>
          </a:p>
          <a:p>
            <a:pPr algn="l" rtl="0">
              <a:spcAft>
                <a:spcPts val="600"/>
              </a:spcAft>
            </a:pPr>
            <a:endParaRPr lang="en-US" dirty="0" smtClean="0"/>
          </a:p>
          <a:p>
            <a:pPr algn="l" rtl="0">
              <a:spcAft>
                <a:spcPts val="600"/>
              </a:spcAft>
            </a:pPr>
            <a:endParaRPr lang="en-US" dirty="0"/>
          </a:p>
          <a:p>
            <a:pPr algn="l" rtl="0">
              <a:spcAft>
                <a:spcPts val="600"/>
              </a:spcAft>
            </a:pPr>
            <a:r>
              <a:rPr lang="en-US" dirty="0" smtClean="0"/>
              <a:t>Note </a:t>
            </a:r>
            <a:r>
              <a:rPr lang="en-US" dirty="0"/>
              <a:t>that this theorem is </a:t>
            </a:r>
            <a:r>
              <a:rPr lang="en-US" dirty="0">
                <a:solidFill>
                  <a:srgbClr val="FF0000"/>
                </a:solidFill>
              </a:rPr>
              <a:t>valid </a:t>
            </a:r>
            <a:r>
              <a:rPr lang="en-US" dirty="0" smtClean="0">
                <a:solidFill>
                  <a:srgbClr val="FF0000"/>
                </a:solidFill>
              </a:rPr>
              <a:t>only </a:t>
            </a:r>
            <a:r>
              <a:rPr lang="en-US" dirty="0" smtClean="0"/>
              <a:t>if </a:t>
            </a:r>
            <a:r>
              <a:rPr lang="en-US" dirty="0"/>
              <a:t>the poles of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/>
              <a:t>) are inside the unit circle or </a:t>
            </a:r>
            <a:r>
              <a:rPr lang="en-US" dirty="0" smtClean="0"/>
              <a:t>at </a:t>
            </a:r>
            <a:r>
              <a:rPr lang="en-US" i="1" dirty="0" smtClean="0"/>
              <a:t>z </a:t>
            </a:r>
            <a:r>
              <a:rPr lang="en-US" dirty="0"/>
              <a:t>= </a:t>
            </a:r>
            <a:r>
              <a:rPr lang="en-US" dirty="0" smtClean="0"/>
              <a:t>1 (i.e. the system is </a:t>
            </a:r>
            <a:r>
              <a:rPr lang="en-US" dirty="0" smtClean="0">
                <a:solidFill>
                  <a:srgbClr val="0070C0"/>
                </a:solidFill>
              </a:rPr>
              <a:t>stable</a:t>
            </a:r>
            <a:r>
              <a:rPr lang="en-US" dirty="0" smtClean="0"/>
              <a:t> and so reaches final value).</a:t>
            </a:r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10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9323140"/>
              </p:ext>
            </p:extLst>
          </p:nvPr>
        </p:nvGraphicFramePr>
        <p:xfrm>
          <a:off x="2438400" y="2819400"/>
          <a:ext cx="4660591" cy="13750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16" name="Equation" r:id="rId3" imgW="1714320" imgH="507960" progId="Equation.3">
                  <p:embed/>
                </p:oleObj>
              </mc:Choice>
              <mc:Fallback>
                <p:oleObj name="Equation" r:id="rId3" imgW="171432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819400"/>
                        <a:ext cx="4660591" cy="137509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767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234" y="212834"/>
            <a:ext cx="8229600" cy="1066800"/>
          </a:xfrm>
        </p:spPr>
        <p:txBody>
          <a:bodyPr/>
          <a:lstStyle/>
          <a:p>
            <a:r>
              <a:rPr lang="en-US" sz="4000" dirty="0" smtClean="0"/>
              <a:t>Example 2 </a:t>
            </a:r>
            <a:endParaRPr lang="ar-E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43032"/>
            <a:ext cx="7848872" cy="4829168"/>
          </a:xfrm>
        </p:spPr>
        <p:txBody>
          <a:bodyPr>
            <a:normAutofit/>
          </a:bodyPr>
          <a:lstStyle/>
          <a:p>
            <a:pPr marL="109728" indent="0" algn="l" rtl="0">
              <a:buNone/>
            </a:pPr>
            <a:r>
              <a:rPr lang="en-US" sz="2400" dirty="0" smtClean="0"/>
              <a:t>Given the function</a:t>
            </a:r>
          </a:p>
          <a:p>
            <a:pPr algn="l" rtl="0"/>
            <a:endParaRPr lang="en-US" sz="2400" dirty="0"/>
          </a:p>
          <a:p>
            <a:pPr algn="l" rtl="0"/>
            <a:endParaRPr lang="en-US" sz="2400" dirty="0" smtClean="0"/>
          </a:p>
          <a:p>
            <a:pPr marL="109728" indent="0" algn="l" rtl="0">
              <a:buNone/>
            </a:pPr>
            <a:r>
              <a:rPr lang="en-US" sz="2400" dirty="0" smtClean="0"/>
              <a:t>find the final value of </a:t>
            </a:r>
            <a:r>
              <a:rPr lang="en-US" sz="2400" dirty="0" smtClean="0"/>
              <a:t>g(k).</a:t>
            </a:r>
            <a:endParaRPr lang="en-US" sz="2400" dirty="0" smtClean="0"/>
          </a:p>
          <a:p>
            <a:pPr marL="109728" indent="0" algn="l" rtl="0">
              <a:buNone/>
            </a:pPr>
            <a:r>
              <a:rPr lang="en-US" sz="2400" b="1" dirty="0" smtClean="0"/>
              <a:t>Solution</a:t>
            </a:r>
            <a:r>
              <a:rPr lang="en-US" sz="2400" b="1" dirty="0" smtClean="0"/>
              <a:t>:</a:t>
            </a:r>
          </a:p>
          <a:p>
            <a:pPr marL="109728" indent="0" algn="l" rtl="0">
              <a:buNone/>
            </a:pPr>
            <a:r>
              <a:rPr lang="en-US" sz="2400" dirty="0" smtClean="0"/>
              <a:t>Using the final value theorem,</a:t>
            </a:r>
          </a:p>
          <a:p>
            <a:pPr marL="109728" indent="0" algn="l" rtl="0">
              <a:buNone/>
            </a:pPr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11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570370"/>
              </p:ext>
            </p:extLst>
          </p:nvPr>
        </p:nvGraphicFramePr>
        <p:xfrm>
          <a:off x="3429000" y="1676400"/>
          <a:ext cx="4237360" cy="8076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70" name="Equation" r:id="rId3" imgW="2197080" imgH="419040" progId="Equation.3">
                  <p:embed/>
                </p:oleObj>
              </mc:Choice>
              <mc:Fallback>
                <p:oleObj name="Equation" r:id="rId3" imgW="21970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1676400"/>
                        <a:ext cx="4237360" cy="80767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857260"/>
              </p:ext>
            </p:extLst>
          </p:nvPr>
        </p:nvGraphicFramePr>
        <p:xfrm>
          <a:off x="1416644" y="4114800"/>
          <a:ext cx="6355756" cy="245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71" name="Equation" r:id="rId5" imgW="3022560" imgH="1168200" progId="Equation.3">
                  <p:embed/>
                </p:oleObj>
              </mc:Choice>
              <mc:Fallback>
                <p:oleObj name="Equation" r:id="rId5" imgW="3022560" imgH="1168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6644" y="4114800"/>
                        <a:ext cx="6355756" cy="24536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288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7620000" cy="792088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DC gain of transfer </a:t>
            </a:r>
            <a:r>
              <a:rPr lang="en-US" sz="4000" dirty="0" smtClean="0"/>
              <a:t>function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098" y="1342698"/>
            <a:ext cx="8334702" cy="5134302"/>
          </a:xfrm>
        </p:spPr>
        <p:txBody>
          <a:bodyPr>
            <a:noAutofit/>
          </a:bodyPr>
          <a:lstStyle/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Given a transfer function H(z) = Y(z)/U(z), for a step input of amplitude </a:t>
            </a:r>
            <a:r>
              <a:rPr lang="en-US" sz="2400" b="1" i="1" dirty="0" smtClean="0"/>
              <a:t>A</a:t>
            </a:r>
            <a:r>
              <a:rPr lang="en-US" sz="2400" dirty="0" smtClean="0"/>
              <a:t>, the output is given by</a:t>
            </a:r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endParaRPr lang="en-US" sz="2400" dirty="0" smtClean="0"/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The final value of y(k) is:</a:t>
            </a:r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endParaRPr lang="en-US" sz="2400" dirty="0" smtClean="0"/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endParaRPr lang="en-US" sz="2400" dirty="0" smtClean="0"/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Hence </a:t>
            </a:r>
            <a:r>
              <a:rPr lang="en-US" sz="2400" dirty="0"/>
              <a:t>the DC gain of the transfer function H(z) is</a:t>
            </a:r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Again, </a:t>
            </a:r>
            <a:r>
              <a:rPr lang="en-US" sz="2400" i="1" dirty="0" smtClean="0"/>
              <a:t>all </a:t>
            </a:r>
            <a:r>
              <a:rPr lang="en-US" sz="2400" i="1" dirty="0"/>
              <a:t>poles of the transfer function must </a:t>
            </a:r>
            <a:r>
              <a:rPr lang="en-US" sz="2400" i="1" dirty="0" smtClean="0"/>
              <a:t>be inside </a:t>
            </a:r>
            <a:r>
              <a:rPr lang="en-US" sz="2400" i="1" dirty="0"/>
              <a:t>the unit circle</a:t>
            </a:r>
            <a:r>
              <a:rPr lang="en-US" sz="24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12</a:t>
            </a:fld>
            <a:endParaRPr lang="ar-EG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6637997"/>
              </p:ext>
            </p:extLst>
          </p:nvPr>
        </p:nvGraphicFramePr>
        <p:xfrm>
          <a:off x="2667000" y="2209800"/>
          <a:ext cx="399451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27" name="Equation" r:id="rId3" imgW="1866600" imgH="393480" progId="Equation.3">
                  <p:embed/>
                </p:oleObj>
              </mc:Choice>
              <mc:Fallback>
                <p:oleObj name="Equation" r:id="rId3" imgW="1866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209800"/>
                        <a:ext cx="3994518" cy="8382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7737312"/>
              </p:ext>
            </p:extLst>
          </p:nvPr>
        </p:nvGraphicFramePr>
        <p:xfrm>
          <a:off x="609600" y="3733800"/>
          <a:ext cx="7934885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28" name="Equation" r:id="rId5" imgW="3301920" imgH="393480" progId="Equation.3">
                  <p:embed/>
                </p:oleObj>
              </mc:Choice>
              <mc:Fallback>
                <p:oleObj name="Equation" r:id="rId5" imgW="33019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733800"/>
                        <a:ext cx="7934885" cy="9413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9219654"/>
              </p:ext>
            </p:extLst>
          </p:nvPr>
        </p:nvGraphicFramePr>
        <p:xfrm>
          <a:off x="7696200" y="4953000"/>
          <a:ext cx="1114425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29" name="Equation" r:id="rId7" imgW="685800" imgH="431640" progId="Equation.3">
                  <p:embed/>
                </p:oleObj>
              </mc:Choice>
              <mc:Fallback>
                <p:oleObj name="Equation" r:id="rId7" imgW="6858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0" y="4953000"/>
                        <a:ext cx="1114425" cy="6985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5400">
                        <a:solidFill>
                          <a:schemeClr val="tx1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832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370" y="429528"/>
            <a:ext cx="8229600" cy="850106"/>
          </a:xfrm>
        </p:spPr>
        <p:txBody>
          <a:bodyPr/>
          <a:lstStyle/>
          <a:p>
            <a:pPr rtl="0"/>
            <a:r>
              <a:rPr lang="en-US" sz="3600" b="1" dirty="0" smtClean="0"/>
              <a:t>Example 3 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234" y="1352858"/>
            <a:ext cx="8397766" cy="5184576"/>
          </a:xfrm>
        </p:spPr>
        <p:txBody>
          <a:bodyPr>
            <a:noAutofit/>
          </a:bodyPr>
          <a:lstStyle/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300" dirty="0" smtClean="0"/>
              <a:t>Consider the transfer function given by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US" sz="2300" dirty="0"/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US" sz="2300" dirty="0" smtClean="0"/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300" dirty="0" smtClean="0"/>
              <a:t>It </a:t>
            </a:r>
            <a:r>
              <a:rPr lang="en-US" sz="2300" dirty="0"/>
              <a:t>is necessary to ﬁnd the pole locations </a:t>
            </a:r>
            <a:r>
              <a:rPr lang="en-US" sz="2300" dirty="0" smtClean="0"/>
              <a:t>to </a:t>
            </a:r>
            <a:r>
              <a:rPr lang="en-US" sz="2300" dirty="0"/>
              <a:t>make sure it is </a:t>
            </a:r>
            <a:r>
              <a:rPr lang="en-US" sz="2300" dirty="0" smtClean="0"/>
              <a:t>stable. 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300" dirty="0" smtClean="0"/>
              <a:t>The </a:t>
            </a:r>
            <a:r>
              <a:rPr lang="en-US" sz="2300" dirty="0"/>
              <a:t>DC gain is </a:t>
            </a:r>
            <a:r>
              <a:rPr lang="en-US" sz="2300" dirty="0" smtClean="0"/>
              <a:t>H(1) = (1+1)/(1-0.5+0.5) = 2. If </a:t>
            </a:r>
            <a:r>
              <a:rPr lang="en-US" sz="2300" dirty="0"/>
              <a:t>this </a:t>
            </a:r>
            <a:r>
              <a:rPr lang="en-US" sz="2300" dirty="0" smtClean="0"/>
              <a:t>system </a:t>
            </a:r>
            <a:r>
              <a:rPr lang="en-US" sz="2300" dirty="0"/>
              <a:t>were given an input that eventually reached a constant value, the </a:t>
            </a:r>
            <a:r>
              <a:rPr lang="en-US" sz="2300" dirty="0" smtClean="0"/>
              <a:t>output would </a:t>
            </a:r>
            <a:r>
              <a:rPr lang="en-US" sz="2300" dirty="0"/>
              <a:t>eventually reach twice that value.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300" dirty="0" smtClean="0"/>
              <a:t>If </a:t>
            </a:r>
            <a:r>
              <a:rPr lang="en-US" sz="2300" dirty="0"/>
              <a:t>the denominator polynomial </a:t>
            </a:r>
            <a:r>
              <a:rPr lang="en-US" sz="2300" dirty="0" smtClean="0"/>
              <a:t>were </a:t>
            </a:r>
            <a:r>
              <a:rPr lang="en-US" sz="2300" dirty="0" smtClean="0">
                <a:solidFill>
                  <a:srgbClr val="FF0000"/>
                </a:solidFill>
              </a:rPr>
              <a:t>(z</a:t>
            </a:r>
            <a:r>
              <a:rPr lang="en-US" sz="2300" baseline="30000" dirty="0" smtClean="0">
                <a:solidFill>
                  <a:srgbClr val="FF0000"/>
                </a:solidFill>
              </a:rPr>
              <a:t>2</a:t>
            </a:r>
            <a:r>
              <a:rPr lang="en-US" sz="2300" dirty="0" smtClean="0">
                <a:solidFill>
                  <a:srgbClr val="FF0000"/>
                </a:solidFill>
              </a:rPr>
              <a:t> </a:t>
            </a:r>
            <a:r>
              <a:rPr lang="en-US" sz="2300" dirty="0">
                <a:solidFill>
                  <a:srgbClr val="FF0000"/>
                </a:solidFill>
              </a:rPr>
              <a:t>− 0.5z + </a:t>
            </a:r>
            <a:r>
              <a:rPr lang="en-US" sz="2300" dirty="0" smtClean="0">
                <a:solidFill>
                  <a:srgbClr val="FF0000"/>
                </a:solidFill>
              </a:rPr>
              <a:t>2)</a:t>
            </a:r>
            <a:r>
              <a:rPr lang="en-US" sz="2300" dirty="0" smtClean="0"/>
              <a:t>, </a:t>
            </a:r>
            <a:r>
              <a:rPr lang="en-US" sz="2300" dirty="0"/>
              <a:t>the DC gain would </a:t>
            </a:r>
            <a:r>
              <a:rPr lang="en-US" sz="2300" dirty="0" smtClean="0"/>
              <a:t>be H(1</a:t>
            </a:r>
            <a:r>
              <a:rPr lang="en-US" sz="2300" dirty="0"/>
              <a:t>) = 0.8, but that is meaningless since the system is </a:t>
            </a:r>
            <a:r>
              <a:rPr lang="en-US" sz="2300" dirty="0" smtClean="0"/>
              <a:t>unstable (the roots are outside the unit circle).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US" sz="2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13</a:t>
            </a:fld>
            <a:endParaRPr lang="ar-EG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8941286"/>
              </p:ext>
            </p:extLst>
          </p:nvPr>
        </p:nvGraphicFramePr>
        <p:xfrm>
          <a:off x="1220939" y="1989137"/>
          <a:ext cx="6769100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88" name="Equation" r:id="rId3" imgW="4165560" imgH="419040" progId="Equation.3">
                  <p:embed/>
                </p:oleObj>
              </mc:Choice>
              <mc:Fallback>
                <p:oleObj name="Equation" r:id="rId3" imgW="41655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0939" y="1989137"/>
                        <a:ext cx="6769100" cy="6778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308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Multiplication by </a:t>
            </a:r>
            <a:r>
              <a:rPr lang="en-US" b="1" i="1" dirty="0" smtClean="0"/>
              <a:t>k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endParaRPr lang="en-US" sz="2400" dirty="0" smtClean="0"/>
          </a:p>
          <a:p>
            <a:pPr algn="l" rtl="0"/>
            <a:endParaRPr lang="en-US" sz="2400" dirty="0"/>
          </a:p>
          <a:p>
            <a:pPr algn="l" rtl="0"/>
            <a:endParaRPr lang="en-US" sz="2400" dirty="0"/>
          </a:p>
          <a:p>
            <a:pPr marL="114300" indent="0" algn="l" rtl="0">
              <a:buNone/>
            </a:pPr>
            <a:endParaRPr lang="en-US" sz="2800" b="1" dirty="0" smtClean="0"/>
          </a:p>
          <a:p>
            <a:pPr marL="114300" indent="0" algn="l" rtl="0">
              <a:buNone/>
            </a:pPr>
            <a:r>
              <a:rPr lang="en-US" sz="2800" b="1" dirty="0" smtClean="0"/>
              <a:t>Example </a:t>
            </a:r>
          </a:p>
          <a:p>
            <a:pPr algn="l" rtl="0"/>
            <a:endParaRPr lang="en-US" sz="2400" b="1" dirty="0"/>
          </a:p>
          <a:p>
            <a:pPr marL="114300" indent="0" algn="l" rtl="0">
              <a:buNone/>
            </a:pPr>
            <a:r>
              <a:rPr lang="en-US" sz="2400" dirty="0" smtClean="0"/>
              <a:t> 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14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712877"/>
              </p:ext>
            </p:extLst>
          </p:nvPr>
        </p:nvGraphicFramePr>
        <p:xfrm>
          <a:off x="3357413" y="1550988"/>
          <a:ext cx="2798763" cy="157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2" name="Equation" r:id="rId3" imgW="1257120" imgH="711000" progId="Equation.3">
                  <p:embed/>
                </p:oleObj>
              </mc:Choice>
              <mc:Fallback>
                <p:oleObj name="Equation" r:id="rId3" imgW="125712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7413" y="1550988"/>
                        <a:ext cx="2798763" cy="15763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3353440"/>
              </p:ext>
            </p:extLst>
          </p:nvPr>
        </p:nvGraphicFramePr>
        <p:xfrm>
          <a:off x="2105992" y="4162326"/>
          <a:ext cx="5994400" cy="185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3" name="Equation" r:id="rId5" imgW="2692080" imgH="838080" progId="Equation.3">
                  <p:embed/>
                </p:oleObj>
              </mc:Choice>
              <mc:Fallback>
                <p:oleObj name="Equation" r:id="rId5" imgW="269208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5992" y="4162326"/>
                        <a:ext cx="5994400" cy="18589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477000" y="3340284"/>
            <a:ext cx="2348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z</a:t>
            </a:r>
            <a:r>
              <a:rPr lang="en-US" b="1" dirty="0" smtClean="0">
                <a:solidFill>
                  <a:srgbClr val="FF0000"/>
                </a:solidFill>
              </a:rPr>
              <a:t>-differentiation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9" name="Curved Connector 8"/>
          <p:cNvCxnSpPr/>
          <p:nvPr/>
        </p:nvCxnSpPr>
        <p:spPr>
          <a:xfrm>
            <a:off x="6210768" y="2731566"/>
            <a:ext cx="864096" cy="382106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730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Inverse </a:t>
            </a:r>
            <a:r>
              <a:rPr lang="en-US" sz="4000" b="1" dirty="0"/>
              <a:t>z-Transforms</a:t>
            </a:r>
            <a:endParaRPr lang="ar-E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72816"/>
            <a:ext cx="7859216" cy="4800600"/>
          </a:xfrm>
        </p:spPr>
        <p:txBody>
          <a:bodyPr>
            <a:noAutofit/>
          </a:bodyPr>
          <a:lstStyle/>
          <a:p>
            <a:pPr marL="452628" indent="-342900" algn="l" rtl="0"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/>
              <a:t>Given the z-transform Y(z) of a function y(</a:t>
            </a:r>
            <a:r>
              <a:rPr lang="en-US" sz="2800" i="1" dirty="0" smtClean="0"/>
              <a:t>k</a:t>
            </a:r>
            <a:r>
              <a:rPr lang="en-US" sz="2800" dirty="0" smtClean="0"/>
              <a:t>), it is required to find the time-domain function y(</a:t>
            </a:r>
            <a:r>
              <a:rPr lang="en-US" sz="2800" i="1" dirty="0" smtClean="0"/>
              <a:t>k</a:t>
            </a:r>
            <a:r>
              <a:rPr lang="en-US" sz="2800" dirty="0" smtClean="0"/>
              <a:t>).</a:t>
            </a:r>
          </a:p>
          <a:p>
            <a:pPr marL="452628" indent="-342900" algn="l" rtl="0"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/>
              <a:t>Here, we will study the </a:t>
            </a:r>
            <a:r>
              <a:rPr lang="en-US" sz="2800" dirty="0"/>
              <a:t>following </a:t>
            </a:r>
            <a:r>
              <a:rPr lang="en-US" sz="2800" dirty="0" smtClean="0"/>
              <a:t>methods:</a:t>
            </a:r>
          </a:p>
          <a:p>
            <a:pPr lvl="2" algn="l" rtl="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2600" dirty="0" smtClean="0"/>
              <a:t> power </a:t>
            </a:r>
            <a:r>
              <a:rPr lang="en-US" sz="2600" dirty="0"/>
              <a:t>series (long division</a:t>
            </a:r>
            <a:r>
              <a:rPr lang="en-US" sz="2600" dirty="0" smtClean="0"/>
              <a:t>).</a:t>
            </a:r>
          </a:p>
          <a:p>
            <a:pPr lvl="2" algn="l" rtl="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2600" dirty="0" smtClean="0"/>
              <a:t> expanding </a:t>
            </a:r>
            <a:r>
              <a:rPr lang="en-US" sz="2600" i="1" dirty="0"/>
              <a:t>Y </a:t>
            </a:r>
            <a:r>
              <a:rPr lang="en-US" sz="2600" dirty="0"/>
              <a:t>(</a:t>
            </a:r>
            <a:r>
              <a:rPr lang="en-US" sz="2600" i="1" dirty="0"/>
              <a:t>z</a:t>
            </a:r>
            <a:r>
              <a:rPr lang="en-US" sz="2600" dirty="0"/>
              <a:t>) into partial fractions and using </a:t>
            </a:r>
            <a:r>
              <a:rPr lang="en-US" sz="2600" i="1" dirty="0"/>
              <a:t>z</a:t>
            </a:r>
            <a:r>
              <a:rPr lang="en-US" sz="2600" dirty="0"/>
              <a:t>-transform tables to find the </a:t>
            </a:r>
            <a:r>
              <a:rPr lang="en-US" sz="2600" dirty="0" smtClean="0"/>
              <a:t>inverse.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15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08878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85010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Method 1: Long Division</a:t>
            </a:r>
            <a:endParaRPr lang="ar-EG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153400" cy="4525963"/>
          </a:xfrm>
        </p:spPr>
        <p:txBody>
          <a:bodyPr>
            <a:noAutofit/>
          </a:bodyPr>
          <a:lstStyle/>
          <a:p>
            <a:pPr marL="566928" indent="-457200">
              <a:spcAft>
                <a:spcPts val="600"/>
              </a:spcAft>
            </a:pPr>
            <a:r>
              <a:rPr lang="en-US" dirty="0" smtClean="0"/>
              <a:t>This </a:t>
            </a:r>
            <a:r>
              <a:rPr lang="en-US" dirty="0"/>
              <a:t>method involves dividing the denominator of </a:t>
            </a:r>
            <a:r>
              <a:rPr lang="en-US" i="1" dirty="0"/>
              <a:t>Y </a:t>
            </a:r>
            <a:r>
              <a:rPr lang="en-US" dirty="0"/>
              <a:t>(</a:t>
            </a:r>
            <a:r>
              <a:rPr lang="en-US" i="1" dirty="0"/>
              <a:t>z</a:t>
            </a:r>
            <a:r>
              <a:rPr lang="en-US" dirty="0"/>
              <a:t>) into </a:t>
            </a:r>
            <a:r>
              <a:rPr lang="en-US" dirty="0" smtClean="0"/>
              <a:t>the numerator </a:t>
            </a:r>
            <a:r>
              <a:rPr lang="en-US" dirty="0"/>
              <a:t>such that a power series of the </a:t>
            </a:r>
            <a:r>
              <a:rPr lang="en-US" dirty="0" smtClean="0"/>
              <a:t>form</a:t>
            </a:r>
          </a:p>
          <a:p>
            <a:pPr algn="l" rtl="0">
              <a:spcAft>
                <a:spcPts val="600"/>
              </a:spcAft>
            </a:pPr>
            <a:endParaRPr lang="en-US" dirty="0"/>
          </a:p>
          <a:p>
            <a:pPr marL="566928" indent="-457200">
              <a:spcAft>
                <a:spcPts val="600"/>
              </a:spcAft>
            </a:pPr>
            <a:endParaRPr lang="en-US" dirty="0" smtClean="0"/>
          </a:p>
          <a:p>
            <a:pPr marL="109728" indent="0">
              <a:spcAft>
                <a:spcPts val="600"/>
              </a:spcAft>
              <a:buNone/>
            </a:pPr>
            <a:r>
              <a:rPr lang="en-US" dirty="0" smtClean="0"/>
              <a:t>is </a:t>
            </a:r>
            <a:r>
              <a:rPr lang="en-US" dirty="0"/>
              <a:t>obtained. </a:t>
            </a:r>
            <a:r>
              <a:rPr lang="en-US" dirty="0" smtClean="0"/>
              <a:t>The </a:t>
            </a:r>
            <a:r>
              <a:rPr lang="en-US" dirty="0"/>
              <a:t>values of </a:t>
            </a:r>
            <a:r>
              <a:rPr lang="en-US" i="1" dirty="0"/>
              <a:t>y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 </a:t>
            </a:r>
            <a:r>
              <a:rPr lang="en-US" dirty="0" smtClean="0"/>
              <a:t>are, directly, the </a:t>
            </a:r>
            <a:r>
              <a:rPr lang="en-US" dirty="0"/>
              <a:t>coefficients in the power series.</a:t>
            </a:r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16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7148755"/>
              </p:ext>
            </p:extLst>
          </p:nvPr>
        </p:nvGraphicFramePr>
        <p:xfrm>
          <a:off x="1676400" y="3276600"/>
          <a:ext cx="5697939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6" name="Equation" r:id="rId3" imgW="2247840" imgH="241200" progId="Equation.3">
                  <p:embed/>
                </p:oleObj>
              </mc:Choice>
              <mc:Fallback>
                <p:oleObj name="Equation" r:id="rId3" imgW="22478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276600"/>
                        <a:ext cx="5697939" cy="6096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0401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370" y="228600"/>
            <a:ext cx="8229600" cy="1066800"/>
          </a:xfrm>
        </p:spPr>
        <p:txBody>
          <a:bodyPr/>
          <a:lstStyle/>
          <a:p>
            <a:r>
              <a:rPr lang="en-US" sz="3600" dirty="0" smtClean="0"/>
              <a:t>Example 4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268" y="1340768"/>
            <a:ext cx="8229600" cy="4325112"/>
          </a:xfrm>
        </p:spPr>
        <p:txBody>
          <a:bodyPr>
            <a:normAutofit/>
          </a:bodyPr>
          <a:lstStyle/>
          <a:p>
            <a:pPr marL="109728" indent="0" algn="l" rtl="0">
              <a:buNone/>
            </a:pPr>
            <a:r>
              <a:rPr lang="en-US" sz="2400" dirty="0"/>
              <a:t>Find the inverse z-transform for </a:t>
            </a:r>
            <a:r>
              <a:rPr lang="en-US" sz="2400" dirty="0" smtClean="0"/>
              <a:t>Y(z) given by</a:t>
            </a:r>
          </a:p>
          <a:p>
            <a:pPr marL="109728" indent="0" algn="l" rtl="0">
              <a:buNone/>
            </a:pPr>
            <a:endParaRPr lang="en-US" sz="2400" dirty="0" smtClean="0"/>
          </a:p>
          <a:p>
            <a:pPr marL="109728" indent="0" algn="l" rtl="0">
              <a:buNone/>
            </a:pPr>
            <a:endParaRPr lang="en-US" sz="2400" dirty="0" smtClean="0"/>
          </a:p>
          <a:p>
            <a:pPr marL="109728" indent="0" algn="l" rtl="0">
              <a:buNone/>
            </a:pPr>
            <a:r>
              <a:rPr lang="en-US" sz="2400" b="1" dirty="0" smtClean="0"/>
              <a:t>Solution:</a:t>
            </a:r>
          </a:p>
          <a:p>
            <a:pPr marL="109728" indent="0" algn="l" rtl="0">
              <a:buNone/>
            </a:pPr>
            <a:r>
              <a:rPr lang="en-US" sz="2400" dirty="0"/>
              <a:t>Dividing the denominator into the numerator gives</a:t>
            </a:r>
            <a:endParaRPr lang="ar-EG" sz="2400" dirty="0"/>
          </a:p>
          <a:p>
            <a:pPr marL="109728" indent="0" algn="l" rtl="0">
              <a:buNone/>
            </a:pPr>
            <a:r>
              <a:rPr lang="en-US" sz="2400" dirty="0" smtClean="0"/>
              <a:t> </a:t>
            </a:r>
            <a:endParaRPr lang="ar-EG" sz="2400" dirty="0"/>
          </a:p>
          <a:p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17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9837866"/>
              </p:ext>
            </p:extLst>
          </p:nvPr>
        </p:nvGraphicFramePr>
        <p:xfrm>
          <a:off x="3567410" y="1844824"/>
          <a:ext cx="2444750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60" name="Equation" r:id="rId3" imgW="1168200" imgH="393480" progId="Equation.3">
                  <p:embed/>
                </p:oleObj>
              </mc:Choice>
              <mc:Fallback>
                <p:oleObj name="Equation" r:id="rId3" imgW="11682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7410" y="1844824"/>
                        <a:ext cx="2444750" cy="8223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3672384"/>
            <a:ext cx="4831854" cy="2924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68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55834"/>
            <a:ext cx="8458200" cy="5121166"/>
          </a:xfrm>
        </p:spPr>
        <p:txBody>
          <a:bodyPr>
            <a:noAutofit/>
          </a:bodyPr>
          <a:lstStyle/>
          <a:p>
            <a:pPr marL="452628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The coefficients of the power series are</a:t>
            </a:r>
          </a:p>
          <a:p>
            <a:pPr marL="109728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400" dirty="0"/>
              <a:t>	</a:t>
            </a:r>
            <a:r>
              <a:rPr lang="en-US" sz="2400" dirty="0" smtClean="0"/>
              <a:t>y(0) = 0, y(1) = 1, y(2) </a:t>
            </a:r>
            <a:r>
              <a:rPr lang="en-US" sz="2400" dirty="0"/>
              <a:t>= 3</a:t>
            </a:r>
            <a:r>
              <a:rPr lang="en-US" sz="2400" dirty="0" smtClean="0"/>
              <a:t>, y(3) </a:t>
            </a:r>
            <a:r>
              <a:rPr lang="en-US" sz="2400" dirty="0"/>
              <a:t>= 7</a:t>
            </a:r>
            <a:r>
              <a:rPr lang="en-US" sz="2400" dirty="0" smtClean="0"/>
              <a:t>, y(4) = 15, …</a:t>
            </a:r>
          </a:p>
          <a:p>
            <a:pPr marL="452628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Alternatively, the </a:t>
            </a:r>
            <a:r>
              <a:rPr lang="en-US" sz="2400" dirty="0" smtClean="0"/>
              <a:t>required sequence is</a:t>
            </a:r>
          </a:p>
          <a:p>
            <a:pPr marL="109728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400" dirty="0"/>
              <a:t>	</a:t>
            </a:r>
            <a:r>
              <a:rPr lang="en-US" sz="2400" dirty="0" smtClean="0"/>
              <a:t>y(t) = </a:t>
            </a:r>
            <a:r>
              <a:rPr lang="el-GR" sz="2400" dirty="0" smtClean="0"/>
              <a:t>δ</a:t>
            </a:r>
            <a:r>
              <a:rPr lang="en-US" sz="2400" dirty="0" smtClean="0"/>
              <a:t>(t-T) + 3</a:t>
            </a:r>
            <a:r>
              <a:rPr lang="el-GR" sz="2400" dirty="0" smtClean="0"/>
              <a:t>δ</a:t>
            </a:r>
            <a:r>
              <a:rPr lang="en-US" sz="2400" dirty="0" smtClean="0"/>
              <a:t>(t-2T) + 7</a:t>
            </a:r>
            <a:r>
              <a:rPr lang="el-GR" sz="2400" dirty="0" smtClean="0"/>
              <a:t>δ</a:t>
            </a:r>
            <a:r>
              <a:rPr lang="en-US" sz="2400" dirty="0" smtClean="0"/>
              <a:t>(t-3T) + 15</a:t>
            </a:r>
            <a:r>
              <a:rPr lang="el-GR" sz="2400" dirty="0" smtClean="0"/>
              <a:t>δ</a:t>
            </a:r>
            <a:r>
              <a:rPr lang="en-US" sz="2400" dirty="0" smtClean="0"/>
              <a:t>(t-4T) + …</a:t>
            </a:r>
          </a:p>
          <a:p>
            <a:pPr marL="452628">
              <a:spcBef>
                <a:spcPts val="1200"/>
              </a:spcBef>
              <a:spcAft>
                <a:spcPts val="1200"/>
              </a:spcAft>
            </a:pPr>
            <a:r>
              <a:rPr lang="en-US" sz="2400" dirty="0"/>
              <a:t>To </a:t>
            </a:r>
            <a:r>
              <a:rPr lang="en-US" sz="2400" dirty="0" smtClean="0"/>
              <a:t>perform long </a:t>
            </a:r>
            <a:r>
              <a:rPr lang="en-US" sz="2400" dirty="0"/>
              <a:t>division using MATLAB, you can use the following commands: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400" dirty="0"/>
              <a:t>	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delta = [1 zeros(1 , 4)];    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	</a:t>
            </a:r>
            <a:r>
              <a:rPr lang="en-US" sz="2400" b="1" dirty="0" err="1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num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 = </a:t>
            </a:r>
            <a:r>
              <a:rPr lang="en-US" sz="2400" b="1" dirty="0" smtClean="0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[0 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1 0];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	den = [1  -3  </a:t>
            </a:r>
            <a:r>
              <a:rPr lang="en-US" sz="2400" b="1" dirty="0" smtClean="0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2]; </a:t>
            </a:r>
            <a:endParaRPr lang="en-US" sz="2400" b="1" dirty="0">
              <a:solidFill>
                <a:srgbClr val="FF0000"/>
              </a:solidFill>
              <a:latin typeface="Consolas" pitchFamily="49" charset="0"/>
              <a:ea typeface="Verdana" pitchFamily="34" charset="0"/>
              <a:cs typeface="Consolas" pitchFamily="49" charset="0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	</a:t>
            </a:r>
            <a:r>
              <a:rPr lang="en-US" sz="2400" b="1" dirty="0" err="1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yk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 = filter(</a:t>
            </a:r>
            <a:r>
              <a:rPr lang="en-US" sz="2400" b="1" dirty="0" err="1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num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, den, delta) </a:t>
            </a:r>
            <a:endParaRPr lang="ar-EG" sz="2400" dirty="0"/>
          </a:p>
          <a:p>
            <a:pPr marL="452628">
              <a:spcBef>
                <a:spcPts val="1200"/>
              </a:spcBef>
              <a:spcAft>
                <a:spcPts val="1200"/>
              </a:spcAft>
            </a:pPr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18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4998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936104"/>
          </a:xfrm>
        </p:spPr>
        <p:txBody>
          <a:bodyPr/>
          <a:lstStyle/>
          <a:p>
            <a:r>
              <a:rPr lang="en-US" sz="4000" b="1" dirty="0"/>
              <a:t>Method 2: Partial </a:t>
            </a:r>
            <a:r>
              <a:rPr lang="en-US" sz="4000" b="1" dirty="0" smtClean="0"/>
              <a:t>fractions</a:t>
            </a:r>
            <a:endParaRPr lang="ar-EG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234" y="1350574"/>
            <a:ext cx="8550166" cy="4565104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Long division </a:t>
            </a:r>
            <a:r>
              <a:rPr lang="en-US" sz="2600" dirty="0"/>
              <a:t>method </a:t>
            </a:r>
            <a:r>
              <a:rPr lang="en-US" sz="2600" dirty="0" smtClean="0"/>
              <a:t>does </a:t>
            </a:r>
            <a:r>
              <a:rPr lang="en-US" sz="2600" dirty="0"/>
              <a:t>not give a closed form of the resulting sequence. </a:t>
            </a:r>
            <a:r>
              <a:rPr lang="en-US" sz="2600" dirty="0" smtClean="0"/>
              <a:t>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Alternatively, we </a:t>
            </a:r>
            <a:r>
              <a:rPr lang="en-US" sz="2600" dirty="0"/>
              <a:t>can find a partial fraction expansion of </a:t>
            </a:r>
            <a:r>
              <a:rPr lang="en-US" sz="2600" dirty="0" smtClean="0"/>
              <a:t>Y(z) and use z-transform tables to </a:t>
            </a:r>
            <a:r>
              <a:rPr lang="en-US" sz="2600" dirty="0"/>
              <a:t>determine the inverse z-transform.</a:t>
            </a:r>
          </a:p>
          <a:p>
            <a:pPr rtl="0"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Looking </a:t>
            </a:r>
            <a:r>
              <a:rPr lang="en-US" sz="2600" dirty="0"/>
              <a:t>at the </a:t>
            </a:r>
            <a:r>
              <a:rPr lang="en-US" sz="2600" i="1" dirty="0"/>
              <a:t>z</a:t>
            </a:r>
            <a:r>
              <a:rPr lang="en-US" sz="2600" dirty="0"/>
              <a:t>-transform tables, we </a:t>
            </a:r>
            <a:r>
              <a:rPr lang="en-US" sz="2600" dirty="0" smtClean="0"/>
              <a:t>see that </a:t>
            </a:r>
            <a:r>
              <a:rPr lang="en-US" sz="2600" dirty="0"/>
              <a:t>there is usually a </a:t>
            </a:r>
            <a:r>
              <a:rPr lang="en-US" sz="2600" i="1" dirty="0">
                <a:solidFill>
                  <a:srgbClr val="FF0000"/>
                </a:solidFill>
              </a:rPr>
              <a:t>z </a:t>
            </a:r>
            <a:r>
              <a:rPr lang="en-US" sz="2600" dirty="0">
                <a:solidFill>
                  <a:srgbClr val="FF0000"/>
                </a:solidFill>
              </a:rPr>
              <a:t>term </a:t>
            </a:r>
            <a:r>
              <a:rPr lang="en-US" sz="2600" dirty="0"/>
              <a:t>in the numerator. It is therefore more convenient to find the </a:t>
            </a:r>
            <a:r>
              <a:rPr lang="en-US" sz="2600" dirty="0" smtClean="0"/>
              <a:t>partial fractions </a:t>
            </a:r>
            <a:r>
              <a:rPr lang="en-US" sz="2600" dirty="0"/>
              <a:t>of </a:t>
            </a:r>
            <a:r>
              <a:rPr lang="en-US" sz="2600" i="1" dirty="0" smtClean="0">
                <a:solidFill>
                  <a:srgbClr val="FF0000"/>
                </a:solidFill>
              </a:rPr>
              <a:t>Y </a:t>
            </a:r>
            <a:r>
              <a:rPr lang="en-US" sz="2600" dirty="0">
                <a:solidFill>
                  <a:srgbClr val="FF0000"/>
                </a:solidFill>
              </a:rPr>
              <a:t>(</a:t>
            </a:r>
            <a:r>
              <a:rPr lang="en-US" sz="2600" i="1" dirty="0">
                <a:solidFill>
                  <a:srgbClr val="FF0000"/>
                </a:solidFill>
              </a:rPr>
              <a:t>z</a:t>
            </a:r>
            <a:r>
              <a:rPr lang="en-US" sz="2600" dirty="0">
                <a:solidFill>
                  <a:srgbClr val="FF0000"/>
                </a:solidFill>
              </a:rPr>
              <a:t>)</a:t>
            </a:r>
            <a:r>
              <a:rPr lang="en-US" sz="2600" i="1" dirty="0">
                <a:solidFill>
                  <a:srgbClr val="FF0000"/>
                </a:solidFill>
              </a:rPr>
              <a:t>/z </a:t>
            </a:r>
            <a:r>
              <a:rPr lang="en-US" sz="2600" dirty="0"/>
              <a:t>and then multiply the partial fractions by </a:t>
            </a:r>
            <a:r>
              <a:rPr lang="en-US" sz="2600" i="1" dirty="0"/>
              <a:t>z </a:t>
            </a:r>
            <a:r>
              <a:rPr lang="en-US" sz="2600" dirty="0"/>
              <a:t>to obtain a </a:t>
            </a:r>
            <a:r>
              <a:rPr lang="en-US" sz="2600" i="1" dirty="0"/>
              <a:t>z </a:t>
            </a:r>
            <a:r>
              <a:rPr lang="en-US" sz="2600" dirty="0" smtClean="0"/>
              <a:t>term in </a:t>
            </a:r>
            <a:r>
              <a:rPr lang="en-US" sz="2600" dirty="0"/>
              <a:t>the numerator.</a:t>
            </a:r>
            <a:endParaRPr lang="ar-EG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19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6159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40966"/>
          </a:xfrm>
        </p:spPr>
        <p:txBody>
          <a:bodyPr/>
          <a:lstStyle/>
          <a:p>
            <a:r>
              <a:rPr lang="en-US" dirty="0" smtClean="0"/>
              <a:t>The z-transform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57050"/>
            <a:ext cx="8305800" cy="5256584"/>
          </a:xfrm>
        </p:spPr>
        <p:txBody>
          <a:bodyPr>
            <a:noAutofit/>
          </a:bodyPr>
          <a:lstStyle/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The z-transform of a discrete sequence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k</a:t>
            </a:r>
            <a:r>
              <a:rPr lang="en-US" dirty="0" smtClean="0"/>
              <a:t> </a:t>
            </a:r>
            <a:r>
              <a:rPr lang="en-US" dirty="0"/>
              <a:t>with values </a:t>
            </a:r>
            <a:r>
              <a:rPr lang="en-US" dirty="0" smtClean="0"/>
              <a:t>{r</a:t>
            </a:r>
            <a:r>
              <a:rPr lang="en-US" baseline="-25000" dirty="0" smtClean="0"/>
              <a:t>0</a:t>
            </a:r>
            <a:r>
              <a:rPr lang="en-US" dirty="0"/>
              <a:t>, </a:t>
            </a:r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en-US" dirty="0"/>
              <a:t>, </a:t>
            </a:r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r>
              <a:rPr lang="en-US" dirty="0" smtClean="0"/>
              <a:t>,...}, is defined as:</a:t>
            </a:r>
            <a:endParaRPr lang="en-US" dirty="0"/>
          </a:p>
          <a:p>
            <a:pPr marL="0" indent="0" algn="l" rtl="0">
              <a:spcBef>
                <a:spcPts val="600"/>
              </a:spcBef>
              <a:spcAft>
                <a:spcPts val="600"/>
              </a:spcAft>
              <a:buNone/>
            </a:pPr>
            <a:endParaRPr lang="en-US" dirty="0" smtClean="0"/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  <a:p>
            <a:pPr marL="452628" indent="-342900" algn="l" rtl="0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The </a:t>
            </a:r>
            <a:r>
              <a:rPr lang="en-US" i="1" dirty="0"/>
              <a:t>z</a:t>
            </a:r>
            <a:r>
              <a:rPr lang="en-US" dirty="0"/>
              <a:t>-transform consists of an infinite series in the complex variable </a:t>
            </a:r>
            <a:r>
              <a:rPr lang="en-US" i="1" dirty="0"/>
              <a:t>z</a:t>
            </a:r>
            <a:r>
              <a:rPr lang="en-US" dirty="0" smtClean="0"/>
              <a:t>, with </a:t>
            </a:r>
            <a:r>
              <a:rPr lang="en-US" b="1" i="1" dirty="0" err="1" smtClean="0"/>
              <a:t>r</a:t>
            </a:r>
            <a:r>
              <a:rPr lang="en-US" b="1" i="1" baseline="-25000" dirty="0" err="1"/>
              <a:t>k</a:t>
            </a:r>
            <a:r>
              <a:rPr lang="en-US" b="1" i="1" baseline="-25000" dirty="0"/>
              <a:t> </a:t>
            </a:r>
            <a:r>
              <a:rPr lang="en-US" dirty="0" smtClean="0"/>
              <a:t> </a:t>
            </a:r>
            <a:r>
              <a:rPr lang="en-US" dirty="0"/>
              <a:t>are the coefficients of this power series at different sampling </a:t>
            </a:r>
            <a:r>
              <a:rPr lang="en-US" dirty="0" smtClean="0"/>
              <a:t>instants.</a:t>
            </a:r>
            <a:endParaRPr lang="en-US" dirty="0"/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</a:t>
            </a:fld>
            <a:endParaRPr lang="ar-EG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3877628"/>
              </p:ext>
            </p:extLst>
          </p:nvPr>
        </p:nvGraphicFramePr>
        <p:xfrm>
          <a:off x="1660678" y="2514600"/>
          <a:ext cx="5644307" cy="14909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6" name="Equation" r:id="rId3" imgW="2603160" imgH="685800" progId="Equation.3">
                  <p:embed/>
                </p:oleObj>
              </mc:Choice>
              <mc:Fallback>
                <p:oleObj name="Equation" r:id="rId3" imgW="260316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0678" y="2514600"/>
                        <a:ext cx="5644307" cy="14909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0447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61318"/>
            <a:ext cx="8229600" cy="634082"/>
          </a:xfrm>
        </p:spPr>
        <p:txBody>
          <a:bodyPr>
            <a:noAutofit/>
          </a:bodyPr>
          <a:lstStyle/>
          <a:p>
            <a:pPr rtl="0"/>
            <a:r>
              <a:rPr lang="en-US" b="1" dirty="0" smtClean="0"/>
              <a:t>Example 5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268" y="1355834"/>
            <a:ext cx="8229600" cy="5001419"/>
          </a:xfrm>
        </p:spPr>
        <p:txBody>
          <a:bodyPr>
            <a:normAutofit/>
          </a:bodyPr>
          <a:lstStyle/>
          <a:p>
            <a:pPr marL="109728" indent="0" algn="l" rtl="0">
              <a:spcBef>
                <a:spcPts val="0"/>
              </a:spcBef>
              <a:buNone/>
            </a:pPr>
            <a:r>
              <a:rPr lang="en-US" sz="2600" dirty="0"/>
              <a:t>Find the inverse z-transform </a:t>
            </a:r>
            <a:r>
              <a:rPr lang="en-US" sz="2600" dirty="0" smtClean="0"/>
              <a:t>of the function</a:t>
            </a:r>
          </a:p>
          <a:p>
            <a:pPr marL="109728" indent="0" algn="l" rtl="0">
              <a:spcBef>
                <a:spcPts val="0"/>
              </a:spcBef>
              <a:buNone/>
            </a:pPr>
            <a:endParaRPr lang="en-US" sz="2600" dirty="0"/>
          </a:p>
          <a:p>
            <a:pPr marL="109728" indent="0" algn="l" rtl="0">
              <a:spcBef>
                <a:spcPts val="0"/>
              </a:spcBef>
              <a:buNone/>
            </a:pPr>
            <a:endParaRPr lang="en-US" sz="2600" b="1" dirty="0" smtClean="0">
              <a:solidFill>
                <a:srgbClr val="FF0000"/>
              </a:solidFill>
            </a:endParaRPr>
          </a:p>
          <a:p>
            <a:pPr marL="109728" indent="0" algn="l" rtl="0">
              <a:spcBef>
                <a:spcPts val="0"/>
              </a:spcBef>
              <a:buNone/>
            </a:pPr>
            <a:r>
              <a:rPr lang="en-US" sz="2600" b="1" dirty="0" smtClean="0">
                <a:solidFill>
                  <a:srgbClr val="FF0000"/>
                </a:solidFill>
              </a:rPr>
              <a:t>Answer:</a:t>
            </a:r>
          </a:p>
          <a:p>
            <a:pPr marL="109728" indent="0" algn="l" rtl="0">
              <a:spcBef>
                <a:spcPts val="0"/>
              </a:spcBef>
              <a:buNone/>
            </a:pPr>
            <a:r>
              <a:rPr lang="en-US" sz="2600" dirty="0" smtClean="0"/>
              <a:t>The above expression can be written as</a:t>
            </a:r>
          </a:p>
          <a:p>
            <a:pPr marL="109728" indent="0" algn="l" rtl="0">
              <a:spcBef>
                <a:spcPts val="0"/>
              </a:spcBef>
              <a:buNone/>
            </a:pPr>
            <a:endParaRPr lang="en-US" sz="2600" dirty="0"/>
          </a:p>
          <a:p>
            <a:pPr marL="109728" indent="0" algn="l" rtl="0">
              <a:spcBef>
                <a:spcPts val="0"/>
              </a:spcBef>
              <a:buNone/>
            </a:pPr>
            <a:endParaRPr lang="en-US" sz="2600" dirty="0" smtClean="0"/>
          </a:p>
          <a:p>
            <a:pPr marL="109728" indent="0" algn="l" rtl="0">
              <a:spcBef>
                <a:spcPts val="0"/>
              </a:spcBef>
              <a:buNone/>
            </a:pPr>
            <a:endParaRPr lang="en-US" sz="2600" dirty="0"/>
          </a:p>
          <a:p>
            <a:pPr algn="l" rtl="0">
              <a:spcBef>
                <a:spcPts val="0"/>
              </a:spcBef>
            </a:pPr>
            <a:endParaRPr lang="ar-EG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20</a:t>
            </a:fld>
            <a:endParaRPr lang="ar-EG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3644416"/>
              </p:ext>
            </p:extLst>
          </p:nvPr>
        </p:nvGraphicFramePr>
        <p:xfrm>
          <a:off x="3124200" y="1905000"/>
          <a:ext cx="2709862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47" name="Equation" r:id="rId3" imgW="1295280" imgH="419040" progId="Equation.3">
                  <p:embed/>
                </p:oleObj>
              </mc:Choice>
              <mc:Fallback>
                <p:oleObj name="Equation" r:id="rId3" imgW="12952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905000"/>
                        <a:ext cx="2709862" cy="8763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6720387"/>
              </p:ext>
            </p:extLst>
          </p:nvPr>
        </p:nvGraphicFramePr>
        <p:xfrm>
          <a:off x="2133600" y="3581400"/>
          <a:ext cx="5203825" cy="7948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48" name="Equation" r:id="rId5" imgW="2743200" imgH="419040" progId="Equation.3">
                  <p:embed/>
                </p:oleObj>
              </mc:Choice>
              <mc:Fallback>
                <p:oleObj name="Equation" r:id="rId5" imgW="27432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581400"/>
                        <a:ext cx="5203825" cy="79482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911675"/>
              </p:ext>
            </p:extLst>
          </p:nvPr>
        </p:nvGraphicFramePr>
        <p:xfrm>
          <a:off x="2305472" y="4572000"/>
          <a:ext cx="5009728" cy="2177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49" name="Equation" r:id="rId7" imgW="3098520" imgH="1346040" progId="Equation.3">
                  <p:embed/>
                </p:oleObj>
              </mc:Choice>
              <mc:Fallback>
                <p:oleObj name="Equation" r:id="rId7" imgW="3098520" imgH="1346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5472" y="4572000"/>
                        <a:ext cx="5009728" cy="217757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312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55834"/>
            <a:ext cx="8229600" cy="5121166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Using </a:t>
            </a:r>
            <a:r>
              <a:rPr lang="en-US" sz="2400" dirty="0"/>
              <a:t>the inverse z-transform, we </a:t>
            </a:r>
            <a:r>
              <a:rPr lang="en-US" sz="2400" dirty="0" smtClean="0"/>
              <a:t>find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000" dirty="0" smtClean="0"/>
              <a:t>       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y(0) = 0, y(1) = 0, y(2)=1, y(3) = 3, y(4) = 7, y(5) = 15, …</a:t>
            </a:r>
            <a:endParaRPr lang="en-US" sz="2000" dirty="0"/>
          </a:p>
          <a:p>
            <a:pPr marL="452628"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  <a:p>
            <a:pPr marL="452628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MATLAB </a:t>
            </a:r>
            <a:r>
              <a:rPr lang="en-US" sz="2400" dirty="0"/>
              <a:t>command </a:t>
            </a:r>
            <a:r>
              <a:rPr lang="en-US" sz="2400" b="1" dirty="0"/>
              <a:t>residue</a:t>
            </a:r>
            <a:r>
              <a:rPr lang="en-US" sz="2400" dirty="0"/>
              <a:t> performs partial fraction:</a:t>
            </a:r>
          </a:p>
          <a:p>
            <a:pPr marL="10972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2400" dirty="0"/>
              <a:t>		</a:t>
            </a:r>
            <a:r>
              <a:rPr lang="pt-BR" sz="2400" b="1" dirty="0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[</a:t>
            </a:r>
            <a:r>
              <a:rPr lang="pt-BR" sz="2400" b="1" dirty="0" smtClean="0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r, p, </a:t>
            </a:r>
            <a:r>
              <a:rPr lang="pt-BR" sz="2400" b="1" dirty="0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k]=residue(Num , Den) </a:t>
            </a:r>
            <a:endParaRPr lang="en-US" sz="2400" b="1" dirty="0">
              <a:solidFill>
                <a:srgbClr val="FF0000"/>
              </a:solidFill>
              <a:latin typeface="Consolas" pitchFamily="49" charset="0"/>
              <a:ea typeface="Verdana" pitchFamily="34" charset="0"/>
              <a:cs typeface="Consolas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2400" b="1" dirty="0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		[</a:t>
            </a:r>
            <a:r>
              <a:rPr lang="pt-BR" sz="2400" b="1" dirty="0" smtClean="0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r, p, </a:t>
            </a:r>
            <a:r>
              <a:rPr lang="pt-BR" sz="2400" b="1" dirty="0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k]=residue([</a:t>
            </a:r>
            <a:r>
              <a:rPr lang="pt-BR" sz="2400" b="1" dirty="0" smtClean="0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1],[</a:t>
            </a:r>
            <a:r>
              <a:rPr lang="pt-BR" sz="2400" b="1" dirty="0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1 -3 </a:t>
            </a:r>
            <a:r>
              <a:rPr lang="pt-BR" sz="2400" b="1" dirty="0" smtClean="0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2 0]) </a:t>
            </a:r>
            <a:endParaRPr lang="en-US" sz="24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21</a:t>
            </a:fld>
            <a:endParaRPr lang="ar-EG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8174474"/>
              </p:ext>
            </p:extLst>
          </p:nvPr>
        </p:nvGraphicFramePr>
        <p:xfrm>
          <a:off x="2514600" y="1371600"/>
          <a:ext cx="3717925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42" name="Equation" r:id="rId3" imgW="1777680" imgH="419040" progId="Equation.3">
                  <p:embed/>
                </p:oleObj>
              </mc:Choice>
              <mc:Fallback>
                <p:oleObj name="Equation" r:id="rId3" imgW="17776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371600"/>
                        <a:ext cx="3717925" cy="8763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2973803"/>
              </p:ext>
            </p:extLst>
          </p:nvPr>
        </p:nvGraphicFramePr>
        <p:xfrm>
          <a:off x="1219200" y="2819400"/>
          <a:ext cx="6213475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43" name="Equation" r:id="rId5" imgW="2971800" imgH="228600" progId="Equation.3">
                  <p:embed/>
                </p:oleObj>
              </mc:Choice>
              <mc:Fallback>
                <p:oleObj name="Equation" r:id="rId5" imgW="2971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819400"/>
                        <a:ext cx="6213475" cy="4778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424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16632"/>
            <a:ext cx="8229600" cy="778768"/>
          </a:xfrm>
        </p:spPr>
        <p:txBody>
          <a:bodyPr/>
          <a:lstStyle/>
          <a:p>
            <a:pPr rtl="0"/>
            <a:r>
              <a:rPr lang="en-US" sz="3600" dirty="0" smtClean="0"/>
              <a:t>Example 6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132" y="1353204"/>
            <a:ext cx="8350468" cy="4325112"/>
          </a:xfrm>
        </p:spPr>
        <p:txBody>
          <a:bodyPr>
            <a:normAutofit/>
          </a:bodyPr>
          <a:lstStyle/>
          <a:p>
            <a:pPr marL="109728" indent="0" algn="l" rtl="0">
              <a:buNone/>
            </a:pPr>
            <a:r>
              <a:rPr lang="en-US" dirty="0" smtClean="0"/>
              <a:t>Find the inverse z-transform of</a:t>
            </a:r>
          </a:p>
          <a:p>
            <a:pPr algn="l" rtl="0"/>
            <a:endParaRPr lang="en-US" dirty="0"/>
          </a:p>
          <a:p>
            <a:pPr algn="l" rtl="0"/>
            <a:endParaRPr lang="en-US" dirty="0" smtClean="0"/>
          </a:p>
          <a:p>
            <a:pPr algn="l" rtl="0"/>
            <a:endParaRPr lang="en-US" dirty="0"/>
          </a:p>
          <a:p>
            <a:pPr marL="109728" indent="0" algn="l" rtl="0">
              <a:buNone/>
            </a:pPr>
            <a:r>
              <a:rPr lang="en-US" b="1" dirty="0"/>
              <a:t>Solution</a:t>
            </a:r>
          </a:p>
          <a:p>
            <a:pPr marL="109728" indent="0" algn="l" rtl="0">
              <a:buNone/>
            </a:pPr>
            <a:r>
              <a:rPr lang="en-US" dirty="0"/>
              <a:t>Rewriting the function as </a:t>
            </a:r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22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0567984"/>
              </p:ext>
            </p:extLst>
          </p:nvPr>
        </p:nvGraphicFramePr>
        <p:xfrm>
          <a:off x="3441700" y="2276475"/>
          <a:ext cx="2255838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6" name="Equation" r:id="rId3" imgW="1079280" imgH="444240" progId="Equation.3">
                  <p:embed/>
                </p:oleObj>
              </mc:Choice>
              <mc:Fallback>
                <p:oleObj name="Equation" r:id="rId3" imgW="107928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1700" y="2276475"/>
                        <a:ext cx="2255838" cy="9286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7836771"/>
              </p:ext>
            </p:extLst>
          </p:nvPr>
        </p:nvGraphicFramePr>
        <p:xfrm>
          <a:off x="2474913" y="4846638"/>
          <a:ext cx="4762500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7" name="Equation" r:id="rId5" imgW="2438280" imgH="444240" progId="Equation.3">
                  <p:embed/>
                </p:oleObj>
              </mc:Choice>
              <mc:Fallback>
                <p:oleObj name="Equation" r:id="rId5" imgW="243828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4913" y="4846638"/>
                        <a:ext cx="4762500" cy="10382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767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23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2803974"/>
              </p:ext>
            </p:extLst>
          </p:nvPr>
        </p:nvGraphicFramePr>
        <p:xfrm>
          <a:off x="296862" y="1812925"/>
          <a:ext cx="8466138" cy="36562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60" name="Equation" r:id="rId3" imgW="3466800" imgH="1498320" progId="Equation.3">
                  <p:embed/>
                </p:oleObj>
              </mc:Choice>
              <mc:Fallback>
                <p:oleObj name="Equation" r:id="rId3" imgW="3466800" imgH="1498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862" y="1812925"/>
                        <a:ext cx="8466138" cy="365627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920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59540"/>
            <a:ext cx="8458200" cy="4736460"/>
          </a:xfrm>
        </p:spPr>
        <p:txBody>
          <a:bodyPr>
            <a:noAutofit/>
          </a:bodyPr>
          <a:lstStyle/>
          <a:p>
            <a:pPr algn="l" rtl="0"/>
            <a:r>
              <a:rPr lang="en-US" sz="2600" dirty="0" smtClean="0"/>
              <a:t>We can now write Y(z) as</a:t>
            </a:r>
          </a:p>
          <a:p>
            <a:pPr algn="l" rtl="0"/>
            <a:endParaRPr lang="en-US" sz="2600" dirty="0" smtClean="0"/>
          </a:p>
          <a:p>
            <a:pPr algn="l" rtl="0"/>
            <a:endParaRPr lang="en-US" sz="2600" dirty="0"/>
          </a:p>
          <a:p>
            <a:pPr algn="l" rtl="0"/>
            <a:endParaRPr lang="en-US" sz="2600" dirty="0" smtClean="0"/>
          </a:p>
          <a:p>
            <a:pPr algn="l" rtl="0"/>
            <a:r>
              <a:rPr lang="en-US" sz="2600" dirty="0" smtClean="0"/>
              <a:t>The inverse transform is found from the tables as</a:t>
            </a:r>
          </a:p>
          <a:p>
            <a:pPr algn="l" rtl="0"/>
            <a:endParaRPr lang="en-US" sz="2600" dirty="0"/>
          </a:p>
          <a:p>
            <a:pPr algn="l" rtl="0"/>
            <a:endParaRPr lang="en-US" sz="2600" dirty="0" smtClean="0"/>
          </a:p>
          <a:p>
            <a:pPr algn="l" rtl="0"/>
            <a:endParaRPr lang="en-US" sz="2600" dirty="0" smtClean="0">
              <a:solidFill>
                <a:srgbClr val="FF0000"/>
              </a:solidFill>
            </a:endParaRPr>
          </a:p>
          <a:p>
            <a:r>
              <a:rPr lang="en-US" sz="2600" dirty="0"/>
              <a:t>Note that for the last term, we used the multiplication by n property which is equivalent to z-differentiation (slide 14). </a:t>
            </a:r>
          </a:p>
          <a:p>
            <a:pPr algn="l" rtl="0"/>
            <a:endParaRPr lang="en-US" sz="2600" dirty="0" smtClean="0"/>
          </a:p>
          <a:p>
            <a:pPr algn="l" rtl="0"/>
            <a:endParaRPr lang="en-US" sz="2600" dirty="0" smtClean="0"/>
          </a:p>
          <a:p>
            <a:pPr algn="l" rtl="0"/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24</a:t>
            </a:fld>
            <a:endParaRPr lang="ar-EG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2553116"/>
              </p:ext>
            </p:extLst>
          </p:nvPr>
        </p:nvGraphicFramePr>
        <p:xfrm>
          <a:off x="1674813" y="4121150"/>
          <a:ext cx="5819775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13" name="Equation" r:id="rId3" imgW="2565360" imgH="228600" progId="Equation.3">
                  <p:embed/>
                </p:oleObj>
              </mc:Choice>
              <mc:Fallback>
                <p:oleObj name="Equation" r:id="rId3" imgW="25653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4813" y="4121150"/>
                        <a:ext cx="5819775" cy="5540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5400"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6292025"/>
              </p:ext>
            </p:extLst>
          </p:nvPr>
        </p:nvGraphicFramePr>
        <p:xfrm>
          <a:off x="2455863" y="2057400"/>
          <a:ext cx="369570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14" name="Equation" r:id="rId5" imgW="1892160" imgH="419040" progId="Equation.3">
                  <p:embed/>
                </p:oleObj>
              </mc:Choice>
              <mc:Fallback>
                <p:oleObj name="Equation" r:id="rId5" imgW="1892160" imgH="419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5863" y="2057400"/>
                        <a:ext cx="3695700" cy="9779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941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1808" y="152400"/>
            <a:ext cx="5328592" cy="651837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3</a:t>
            </a:fld>
            <a:endParaRPr lang="ar-EG"/>
          </a:p>
        </p:txBody>
      </p:sp>
      <p:sp>
        <p:nvSpPr>
          <p:cNvPr id="2" name="Right Arrow 1"/>
          <p:cNvSpPr/>
          <p:nvPr/>
        </p:nvSpPr>
        <p:spPr>
          <a:xfrm>
            <a:off x="6021104" y="2270345"/>
            <a:ext cx="648072" cy="216024"/>
          </a:xfrm>
          <a:prstGeom prst="rightArrow">
            <a:avLst/>
          </a:prstGeom>
          <a:solidFill>
            <a:srgbClr val="FF0000"/>
          </a:solidFill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Right Arrow 4"/>
          <p:cNvSpPr/>
          <p:nvPr/>
        </p:nvSpPr>
        <p:spPr>
          <a:xfrm>
            <a:off x="6021104" y="4038600"/>
            <a:ext cx="648072" cy="216024"/>
          </a:xfrm>
          <a:prstGeom prst="rightArrow">
            <a:avLst/>
          </a:prstGeom>
          <a:solidFill>
            <a:srgbClr val="FF0000"/>
          </a:solidFill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Right Arrow 5"/>
          <p:cNvSpPr/>
          <p:nvPr/>
        </p:nvSpPr>
        <p:spPr>
          <a:xfrm>
            <a:off x="6021104" y="1237228"/>
            <a:ext cx="648072" cy="216024"/>
          </a:xfrm>
          <a:prstGeom prst="rightArrow">
            <a:avLst/>
          </a:prstGeom>
          <a:solidFill>
            <a:srgbClr val="FF0000"/>
          </a:solidFill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ight Arrow 7"/>
          <p:cNvSpPr/>
          <p:nvPr/>
        </p:nvSpPr>
        <p:spPr>
          <a:xfrm>
            <a:off x="6019800" y="2819400"/>
            <a:ext cx="648072" cy="216024"/>
          </a:xfrm>
          <a:prstGeom prst="rightArrow">
            <a:avLst/>
          </a:prstGeom>
          <a:solidFill>
            <a:srgbClr val="FF0000"/>
          </a:solidFill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Right Arrow 8"/>
          <p:cNvSpPr/>
          <p:nvPr/>
        </p:nvSpPr>
        <p:spPr>
          <a:xfrm>
            <a:off x="6019800" y="1717878"/>
            <a:ext cx="648072" cy="216024"/>
          </a:xfrm>
          <a:prstGeom prst="rightArrow">
            <a:avLst/>
          </a:prstGeom>
          <a:solidFill>
            <a:srgbClr val="FF0000"/>
          </a:solidFill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0642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88640"/>
            <a:ext cx="5184576" cy="645343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4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7854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sz="3600" b="1" dirty="0"/>
              <a:t>Example </a:t>
            </a:r>
            <a:r>
              <a:rPr lang="en-US" sz="3600" b="1" dirty="0" smtClean="0"/>
              <a:t>1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224" y="1600200"/>
            <a:ext cx="7787208" cy="4525963"/>
          </a:xfrm>
        </p:spPr>
        <p:txBody>
          <a:bodyPr>
            <a:normAutofit/>
          </a:bodyPr>
          <a:lstStyle/>
          <a:p>
            <a:pPr marL="109728" indent="0" algn="l" rtl="0">
              <a:lnSpc>
                <a:spcPct val="150000"/>
              </a:lnSpc>
              <a:buNone/>
            </a:pPr>
            <a:r>
              <a:rPr lang="en-US" sz="2400" dirty="0" smtClean="0"/>
              <a:t>The Laplace transform of a continuous time signal g(t) is given as  </a:t>
            </a:r>
          </a:p>
          <a:p>
            <a:pPr marL="109728" indent="0" algn="l" rtl="0">
              <a:lnSpc>
                <a:spcPct val="150000"/>
              </a:lnSpc>
              <a:buNone/>
            </a:pPr>
            <a:endParaRPr lang="en-US" sz="2400" dirty="0"/>
          </a:p>
          <a:p>
            <a:pPr algn="l" rtl="0">
              <a:lnSpc>
                <a:spcPct val="150000"/>
              </a:lnSpc>
            </a:pPr>
            <a:endParaRPr lang="en-US" sz="2400" dirty="0" smtClean="0"/>
          </a:p>
          <a:p>
            <a:pPr marL="109728" indent="0" algn="l" rtl="0">
              <a:lnSpc>
                <a:spcPct val="150000"/>
              </a:lnSpc>
              <a:buNone/>
            </a:pPr>
            <a:r>
              <a:rPr lang="en-US" sz="2400" dirty="0" smtClean="0"/>
              <a:t>Determine the z-transform </a:t>
            </a:r>
            <a:r>
              <a:rPr lang="en-US" sz="2400" i="1" dirty="0" smtClean="0"/>
              <a:t>G</a:t>
            </a:r>
            <a:r>
              <a:rPr lang="en-US" sz="2400" dirty="0" smtClean="0"/>
              <a:t>(</a:t>
            </a:r>
            <a:r>
              <a:rPr lang="en-US" sz="2400" i="1" dirty="0" smtClean="0"/>
              <a:t>z</a:t>
            </a:r>
            <a:r>
              <a:rPr lang="en-US" sz="2400" dirty="0" smtClean="0"/>
              <a:t>) of the sampled signal g(</a:t>
            </a:r>
            <a:r>
              <a:rPr lang="en-US" sz="2400" i="1" dirty="0" err="1"/>
              <a:t>k</a:t>
            </a:r>
            <a:r>
              <a:rPr lang="en-US" sz="2400" i="1" dirty="0" err="1" smtClean="0"/>
              <a:t>T</a:t>
            </a:r>
            <a:r>
              <a:rPr lang="en-US" sz="2400" dirty="0" smtClean="0"/>
              <a:t>) where </a:t>
            </a:r>
            <a:r>
              <a:rPr lang="en-US" sz="2400" i="1" dirty="0" smtClean="0"/>
              <a:t>T</a:t>
            </a:r>
            <a:r>
              <a:rPr lang="en-US" sz="2400" dirty="0" smtClean="0"/>
              <a:t> is the sampling period and </a:t>
            </a:r>
            <a:r>
              <a:rPr lang="en-US" sz="2400" i="1" dirty="0" smtClean="0"/>
              <a:t>k</a:t>
            </a:r>
            <a:r>
              <a:rPr lang="en-US" sz="2400" dirty="0" smtClean="0"/>
              <a:t> is the discrete time index.</a:t>
            </a:r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5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3782504"/>
              </p:ext>
            </p:extLst>
          </p:nvPr>
        </p:nvGraphicFramePr>
        <p:xfrm>
          <a:off x="3203848" y="2708920"/>
          <a:ext cx="2874772" cy="966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0" name="Equation" r:id="rId3" imgW="1168200" imgH="393480" progId="Equation.3">
                  <p:embed/>
                </p:oleObj>
              </mc:Choice>
              <mc:Fallback>
                <p:oleObj name="Equation" r:id="rId3" imgW="11682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2708920"/>
                        <a:ext cx="2874772" cy="96634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7958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3312"/>
            <a:ext cx="8147248" cy="792088"/>
          </a:xfrm>
        </p:spPr>
        <p:txBody>
          <a:bodyPr>
            <a:normAutofit/>
          </a:bodyPr>
          <a:lstStyle/>
          <a:p>
            <a:pPr algn="l" rtl="0"/>
            <a:r>
              <a:rPr lang="en-US" sz="3200" b="1" dirty="0">
                <a:solidFill>
                  <a:schemeClr val="tx1"/>
                </a:solidFill>
              </a:rPr>
              <a:t>Answer</a:t>
            </a:r>
            <a:r>
              <a:rPr lang="en-US" sz="3200" b="1" dirty="0" smtClean="0">
                <a:solidFill>
                  <a:schemeClr val="tx1"/>
                </a:solidFill>
              </a:rPr>
              <a:t>: </a:t>
            </a:r>
            <a:endParaRPr lang="ar-EG" sz="3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14" y="1347590"/>
            <a:ext cx="8229600" cy="4925144"/>
          </a:xfrm>
        </p:spPr>
        <p:txBody>
          <a:bodyPr>
            <a:normAutofit/>
          </a:bodyPr>
          <a:lstStyle/>
          <a:p>
            <a:pPr marL="0" indent="0" algn="l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 smtClean="0"/>
              <a:t>Using partial fraction expansion </a:t>
            </a:r>
          </a:p>
          <a:p>
            <a:pPr marL="0" indent="0" algn="l" rtl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dirty="0"/>
          </a:p>
          <a:p>
            <a:pPr marL="0" indent="0" algn="l" rtl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dirty="0" smtClean="0"/>
          </a:p>
          <a:p>
            <a:pPr marL="0" indent="0" algn="l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Method 1:</a:t>
            </a:r>
            <a:r>
              <a:rPr lang="en-US" sz="2400" dirty="0" smtClean="0"/>
              <a:t> finding the time domain signal</a:t>
            </a:r>
          </a:p>
          <a:p>
            <a:pPr marL="0" indent="0" algn="l" rtl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dirty="0"/>
          </a:p>
          <a:p>
            <a:pPr marL="0" indent="0" algn="l" rtl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dirty="0" smtClean="0"/>
          </a:p>
          <a:p>
            <a:pPr marL="0" indent="0" algn="l" rtl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dirty="0"/>
          </a:p>
          <a:p>
            <a:pPr marL="0" indent="0" algn="l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Method 2:</a:t>
            </a:r>
            <a:r>
              <a:rPr lang="en-US" sz="2400" dirty="0" smtClean="0"/>
              <a:t> using Laplace to z-transform table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6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762861"/>
              </p:ext>
            </p:extLst>
          </p:nvPr>
        </p:nvGraphicFramePr>
        <p:xfrm>
          <a:off x="1619672" y="5445224"/>
          <a:ext cx="5910262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04" name="Equation" r:id="rId3" imgW="2920680" imgH="444240" progId="Equation.3">
                  <p:embed/>
                </p:oleObj>
              </mc:Choice>
              <mc:Fallback>
                <p:oleObj name="Equation" r:id="rId3" imgW="292068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5445224"/>
                        <a:ext cx="5910262" cy="8953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1591874"/>
              </p:ext>
            </p:extLst>
          </p:nvPr>
        </p:nvGraphicFramePr>
        <p:xfrm>
          <a:off x="1619672" y="3429000"/>
          <a:ext cx="6964362" cy="1382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05" name="Equation" r:id="rId5" imgW="3441600" imgH="685800" progId="Equation.3">
                  <p:embed/>
                </p:oleObj>
              </mc:Choice>
              <mc:Fallback>
                <p:oleObj name="Equation" r:id="rId5" imgW="34416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3429000"/>
                        <a:ext cx="6964362" cy="13827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553766"/>
              </p:ext>
            </p:extLst>
          </p:nvPr>
        </p:nvGraphicFramePr>
        <p:xfrm>
          <a:off x="1547664" y="1772816"/>
          <a:ext cx="6038851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06" name="Equation" r:id="rId7" imgW="2984400" imgH="419040" progId="Equation.3">
                  <p:embed/>
                </p:oleObj>
              </mc:Choice>
              <mc:Fallback>
                <p:oleObj name="Equation" r:id="rId7" imgW="29844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1772816"/>
                        <a:ext cx="6038851" cy="8445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821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Properties </a:t>
            </a:r>
            <a:r>
              <a:rPr lang="en-US" b="1" dirty="0"/>
              <a:t>of </a:t>
            </a:r>
            <a:r>
              <a:rPr lang="en-US" b="1" dirty="0" smtClean="0"/>
              <a:t>z-Transform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lang="en-US" sz="2400" dirty="0" smtClean="0"/>
          </a:p>
          <a:p>
            <a:pPr marL="109728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400" dirty="0" smtClean="0"/>
              <a:t>Some of the properties of the z-transform are:</a:t>
            </a:r>
          </a:p>
          <a:p>
            <a:pPr lvl="2" algn="l" rtl="0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Right shift</a:t>
            </a:r>
          </a:p>
          <a:p>
            <a:pPr lvl="2" algn="l" rtl="0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Left shift</a:t>
            </a:r>
          </a:p>
          <a:p>
            <a:pPr lvl="2" algn="l" rtl="0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Final value theorem</a:t>
            </a:r>
          </a:p>
          <a:p>
            <a:pPr lvl="2" algn="l" rtl="0">
              <a:spcBef>
                <a:spcPts val="1200"/>
              </a:spcBef>
              <a:spcAft>
                <a:spcPts val="1200"/>
              </a:spcAft>
            </a:pPr>
            <a:r>
              <a:rPr lang="en-US" sz="2400" dirty="0"/>
              <a:t>z</a:t>
            </a:r>
            <a:r>
              <a:rPr lang="en-US" sz="2400" dirty="0" smtClean="0"/>
              <a:t>-differentiation (</a:t>
            </a:r>
            <a:r>
              <a:rPr lang="en-US" sz="2400" dirty="0"/>
              <a:t>Multiplication by </a:t>
            </a:r>
            <a:r>
              <a:rPr lang="en-US" sz="2400" dirty="0" smtClean="0"/>
              <a:t>time k)</a:t>
            </a:r>
          </a:p>
          <a:p>
            <a:pPr lvl="1" algn="l" rtl="0">
              <a:spcBef>
                <a:spcPts val="1200"/>
              </a:spcBef>
              <a:spcAft>
                <a:spcPts val="1200"/>
              </a:spcAft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7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4766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272" y="120868"/>
            <a:ext cx="8204200" cy="1143000"/>
          </a:xfrm>
        </p:spPr>
        <p:txBody>
          <a:bodyPr>
            <a:normAutofit/>
          </a:bodyPr>
          <a:lstStyle/>
          <a:p>
            <a:pPr marL="624078" indent="-514350" rtl="0"/>
            <a:r>
              <a:rPr lang="en-US" dirty="0" smtClean="0"/>
              <a:t>Right-shifting </a:t>
            </a:r>
            <a:r>
              <a:rPr lang="en-US" dirty="0"/>
              <a:t>property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Suppose we have the following z-transform pair </a:t>
            </a:r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Also, let  </a:t>
            </a:r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marL="109728" indent="0" algn="l" rtl="0">
              <a:buNone/>
            </a:pPr>
            <a:r>
              <a:rPr lang="en-US" dirty="0" smtClean="0"/>
              <a:t>assuming that </a:t>
            </a:r>
            <a:r>
              <a:rPr lang="en-US" dirty="0" smtClean="0"/>
              <a:t>f(k) </a:t>
            </a:r>
            <a:r>
              <a:rPr lang="en-US" dirty="0" smtClean="0"/>
              <a:t>= 0 for </a:t>
            </a:r>
            <a:r>
              <a:rPr lang="en-US" dirty="0" smtClean="0"/>
              <a:t>k&lt;0</a:t>
            </a:r>
            <a:r>
              <a:rPr lang="en-US" dirty="0" smtClean="0"/>
              <a:t>.</a:t>
            </a:r>
            <a:endParaRPr lang="ar-EG" dirty="0"/>
          </a:p>
          <a:p>
            <a:pPr marL="109728" indent="0" algn="l" rtl="0">
              <a:buNone/>
            </a:pPr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8</a:t>
            </a:fld>
            <a:endParaRPr lang="ar-EG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1674733"/>
              </p:ext>
            </p:extLst>
          </p:nvPr>
        </p:nvGraphicFramePr>
        <p:xfrm>
          <a:off x="3419872" y="5219675"/>
          <a:ext cx="2447497" cy="5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28" name="Equation" r:id="rId3" imgW="977760" imgH="228600" progId="Equation.3">
                  <p:embed/>
                </p:oleObj>
              </mc:Choice>
              <mc:Fallback>
                <p:oleObj name="Equation" r:id="rId3" imgW="9777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5219675"/>
                        <a:ext cx="2447497" cy="5715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0390097"/>
              </p:ext>
            </p:extLst>
          </p:nvPr>
        </p:nvGraphicFramePr>
        <p:xfrm>
          <a:off x="3419872" y="2348880"/>
          <a:ext cx="2233612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29" name="Equation" r:id="rId5" imgW="1066680" imgH="203040" progId="Equation.3">
                  <p:embed/>
                </p:oleObj>
              </mc:Choice>
              <mc:Fallback>
                <p:oleObj name="Equation" r:id="rId5" imgW="10666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2348880"/>
                        <a:ext cx="2233612" cy="4254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8789781"/>
              </p:ext>
            </p:extLst>
          </p:nvPr>
        </p:nvGraphicFramePr>
        <p:xfrm>
          <a:off x="3491880" y="3356992"/>
          <a:ext cx="2529716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30" name="Equation" r:id="rId7" imgW="1015920" imgH="203040" progId="Equation.3">
                  <p:embed/>
                </p:oleObj>
              </mc:Choice>
              <mc:Fallback>
                <p:oleObj name="Equation" r:id="rId7" imgW="10159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3356992"/>
                        <a:ext cx="2529716" cy="50405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022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132" y="152400"/>
            <a:ext cx="8204200" cy="1143000"/>
          </a:xfrm>
        </p:spPr>
        <p:txBody>
          <a:bodyPr>
            <a:normAutofit/>
          </a:bodyPr>
          <a:lstStyle/>
          <a:p>
            <a:pPr marL="624078" indent="-514350" rtl="0"/>
            <a:r>
              <a:rPr lang="en-US" dirty="0"/>
              <a:t>Left-shifting property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Suppose we have the following z-transform pair </a:t>
            </a:r>
          </a:p>
          <a:p>
            <a:pPr marL="452628" indent="-342900" algn="l" rtl="0"/>
            <a:endParaRPr lang="en-US" dirty="0" smtClean="0"/>
          </a:p>
          <a:p>
            <a:pPr marL="452628" indent="-342900" algn="l" rtl="0"/>
            <a:endParaRPr lang="en-US" dirty="0" smtClean="0"/>
          </a:p>
          <a:p>
            <a:r>
              <a:rPr lang="en-US" dirty="0" smtClean="0"/>
              <a:t>Also, let 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 smtClean="0"/>
              <a:t>f(k) </a:t>
            </a:r>
            <a:r>
              <a:rPr lang="en-US" dirty="0"/>
              <a:t>= 0 for </a:t>
            </a:r>
            <a:r>
              <a:rPr lang="en-US" dirty="0" smtClean="0"/>
              <a:t>k </a:t>
            </a:r>
            <a:r>
              <a:rPr lang="en-US" dirty="0"/>
              <a:t>= 0 to </a:t>
            </a:r>
            <a:r>
              <a:rPr lang="en-US" dirty="0"/>
              <a:t>m</a:t>
            </a:r>
            <a:r>
              <a:rPr lang="en-US" dirty="0" smtClean="0"/>
              <a:t>-1</a:t>
            </a:r>
            <a:r>
              <a:rPr lang="en-US" dirty="0"/>
              <a:t>, </a:t>
            </a:r>
            <a:r>
              <a:rPr lang="en-US" dirty="0" smtClean="0"/>
              <a:t>then </a:t>
            </a:r>
            <a:endParaRPr lang="en-US" dirty="0"/>
          </a:p>
          <a:p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9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257317"/>
              </p:ext>
            </p:extLst>
          </p:nvPr>
        </p:nvGraphicFramePr>
        <p:xfrm>
          <a:off x="3622675" y="5389563"/>
          <a:ext cx="1939925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2" name="Equation" r:id="rId3" imgW="927000" imgH="228600" progId="Equation.3">
                  <p:embed/>
                </p:oleObj>
              </mc:Choice>
              <mc:Fallback>
                <p:oleObj name="Equation" r:id="rId3" imgW="927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2675" y="5389563"/>
                        <a:ext cx="1939925" cy="4778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214271"/>
              </p:ext>
            </p:extLst>
          </p:nvPr>
        </p:nvGraphicFramePr>
        <p:xfrm>
          <a:off x="3347864" y="2276872"/>
          <a:ext cx="2233613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3" name="Equation" r:id="rId5" imgW="1066680" imgH="203040" progId="Equation.3">
                  <p:embed/>
                </p:oleObj>
              </mc:Choice>
              <mc:Fallback>
                <p:oleObj name="Equation" r:id="rId5" imgW="10666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2276872"/>
                        <a:ext cx="2233613" cy="4254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643940"/>
              </p:ext>
            </p:extLst>
          </p:nvPr>
        </p:nvGraphicFramePr>
        <p:xfrm>
          <a:off x="3491880" y="3284984"/>
          <a:ext cx="2384872" cy="4745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4" name="Equation" r:id="rId7" imgW="1015920" imgH="203040" progId="Equation.3">
                  <p:embed/>
                </p:oleObj>
              </mc:Choice>
              <mc:Fallback>
                <p:oleObj name="Equation" r:id="rId7" imgW="10159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3284984"/>
                        <a:ext cx="2384872" cy="47457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52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llingsCNwIT">
  <a:themeElements>
    <a:clrScheme name="StallingsCNw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StallingsCNwIT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chemeClr val="tx1"/>
          </a:solidFill>
          <a:round/>
          <a:headEnd/>
          <a:tailEnd/>
        </a:ln>
        <a:effectLst/>
        <a:extLst>
          <a:ext uri="{909E8E84-426E-40DD-AFC4-6F175D3DCCD1}">
            <a14:hiddenFill xmlns:a14="http://schemas.microsoft.com/office/drawing/2010/main">
              <a:noFill/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allingsCNw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llingsCNw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llingsCNw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Settings\pullina\Application Data\Microsoft\Templates\StallingsCNwIT.pot</Template>
  <TotalTime>19307</TotalTime>
  <Words>761</Words>
  <Application>Microsoft Office PowerPoint</Application>
  <PresentationFormat>On-screen Show (4:3)</PresentationFormat>
  <Paragraphs>177</Paragraphs>
  <Slides>24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StallingsCNwIT</vt:lpstr>
      <vt:lpstr>Equation</vt:lpstr>
      <vt:lpstr>Microsoft Equation 3.0</vt:lpstr>
      <vt:lpstr>The z-Transform</vt:lpstr>
      <vt:lpstr>The z-transform</vt:lpstr>
      <vt:lpstr>PowerPoint Presentation</vt:lpstr>
      <vt:lpstr>PowerPoint Presentation</vt:lpstr>
      <vt:lpstr>Example 1</vt:lpstr>
      <vt:lpstr>Answer: </vt:lpstr>
      <vt:lpstr>Properties of z-Transform</vt:lpstr>
      <vt:lpstr>Right-shifting property</vt:lpstr>
      <vt:lpstr>Left-shifting property</vt:lpstr>
      <vt:lpstr>Final value theorem</vt:lpstr>
      <vt:lpstr>Example 2 </vt:lpstr>
      <vt:lpstr>DC gain of transfer function </vt:lpstr>
      <vt:lpstr>Example 3 </vt:lpstr>
      <vt:lpstr>Multiplication by k</vt:lpstr>
      <vt:lpstr>Inverse z-Transforms</vt:lpstr>
      <vt:lpstr>Method 1: Long Division</vt:lpstr>
      <vt:lpstr>Example 4</vt:lpstr>
      <vt:lpstr>PowerPoint Presentation</vt:lpstr>
      <vt:lpstr>Method 2: Partial fractions</vt:lpstr>
      <vt:lpstr>Example 5</vt:lpstr>
      <vt:lpstr>PowerPoint Presentation</vt:lpstr>
      <vt:lpstr>Example 6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11&amp;12 Routing</dc:title>
  <dc:creator>DELL</dc:creator>
  <cp:lastModifiedBy>zoom</cp:lastModifiedBy>
  <cp:revision>1588</cp:revision>
  <cp:lastPrinted>1601-01-01T00:00:00Z</cp:lastPrinted>
  <dcterms:created xsi:type="dcterms:W3CDTF">2001-08-26T16:57:20Z</dcterms:created>
  <dcterms:modified xsi:type="dcterms:W3CDTF">2020-11-12T14:23:58Z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</Properties>
</file>