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256" r:id="rId2"/>
    <p:sldId id="858" r:id="rId3"/>
    <p:sldId id="859" r:id="rId4"/>
    <p:sldId id="860" r:id="rId5"/>
    <p:sldId id="861" r:id="rId6"/>
    <p:sldId id="862" r:id="rId7"/>
    <p:sldId id="863" r:id="rId8"/>
    <p:sldId id="864" r:id="rId9"/>
    <p:sldId id="865" r:id="rId10"/>
    <p:sldId id="866" r:id="rId11"/>
    <p:sldId id="867" r:id="rId12"/>
    <p:sldId id="868" r:id="rId13"/>
    <p:sldId id="869" r:id="rId14"/>
    <p:sldId id="870" r:id="rId15"/>
    <p:sldId id="871" r:id="rId16"/>
    <p:sldId id="872" r:id="rId17"/>
    <p:sldId id="873" r:id="rId18"/>
    <p:sldId id="874" r:id="rId19"/>
    <p:sldId id="875" r:id="rId20"/>
    <p:sldId id="876" r:id="rId21"/>
    <p:sldId id="877" r:id="rId22"/>
    <p:sldId id="878" r:id="rId23"/>
    <p:sldId id="879" r:id="rId24"/>
    <p:sldId id="8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0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5.gif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38" y="533400"/>
            <a:ext cx="7721600" cy="1905000"/>
          </a:xfrm>
        </p:spPr>
        <p:txBody>
          <a:bodyPr/>
          <a:lstStyle/>
          <a:p>
            <a:pPr marL="109728"/>
            <a:r>
              <a:rPr lang="en-US" sz="4400" b="1" dirty="0" smtClean="0"/>
              <a:t>The z-Transform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5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value theorem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325112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dirty="0" smtClean="0"/>
              <a:t>Given the following </a:t>
            </a:r>
            <a:r>
              <a:rPr lang="en-US" i="1" dirty="0" smtClean="0"/>
              <a:t>z</a:t>
            </a:r>
            <a:r>
              <a:rPr lang="en-US" dirty="0" smtClean="0"/>
              <a:t>-transform pair, the </a:t>
            </a:r>
            <a:r>
              <a:rPr lang="en-US" dirty="0"/>
              <a:t>final value of the time response </a:t>
            </a:r>
            <a:r>
              <a:rPr lang="en-US" dirty="0" smtClean="0"/>
              <a:t>is given by</a:t>
            </a:r>
          </a:p>
          <a:p>
            <a:pPr algn="l" rtl="0">
              <a:spcAft>
                <a:spcPts val="600"/>
              </a:spcAft>
            </a:pPr>
            <a:endParaRPr lang="en-US" dirty="0"/>
          </a:p>
          <a:p>
            <a:pPr algn="l" rtl="0">
              <a:spcAft>
                <a:spcPts val="600"/>
              </a:spcAft>
            </a:pPr>
            <a:endParaRPr lang="en-US" dirty="0" smtClean="0"/>
          </a:p>
          <a:p>
            <a:pPr algn="l" rtl="0">
              <a:spcAft>
                <a:spcPts val="600"/>
              </a:spcAft>
            </a:pPr>
            <a:endParaRPr lang="en-US" dirty="0" smtClean="0"/>
          </a:p>
          <a:p>
            <a:pPr algn="l" rtl="0">
              <a:spcAft>
                <a:spcPts val="600"/>
              </a:spcAft>
            </a:pPr>
            <a:endParaRPr lang="en-US" dirty="0"/>
          </a:p>
          <a:p>
            <a:pPr algn="l" rtl="0">
              <a:spcAft>
                <a:spcPts val="600"/>
              </a:spcAft>
            </a:pPr>
            <a:r>
              <a:rPr lang="en-US" dirty="0" smtClean="0"/>
              <a:t>Note </a:t>
            </a:r>
            <a:r>
              <a:rPr lang="en-US" dirty="0"/>
              <a:t>that this theorem is </a:t>
            </a:r>
            <a:r>
              <a:rPr lang="en-US" dirty="0">
                <a:solidFill>
                  <a:srgbClr val="FF0000"/>
                </a:solidFill>
              </a:rPr>
              <a:t>valid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if </a:t>
            </a:r>
            <a:r>
              <a:rPr lang="en-US" dirty="0"/>
              <a:t>the poles of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/>
              <a:t>) are inside the unit circle or </a:t>
            </a:r>
            <a:r>
              <a:rPr lang="en-US" dirty="0" smtClean="0"/>
              <a:t>at </a:t>
            </a:r>
            <a:r>
              <a:rPr lang="en-US" i="1" dirty="0" smtClean="0"/>
              <a:t>z </a:t>
            </a:r>
            <a:r>
              <a:rPr lang="en-US" dirty="0"/>
              <a:t>= </a:t>
            </a:r>
            <a:r>
              <a:rPr lang="en-US" dirty="0" smtClean="0"/>
              <a:t>1 (i.e. the system is </a:t>
            </a:r>
            <a:r>
              <a:rPr lang="en-US" dirty="0" smtClean="0">
                <a:solidFill>
                  <a:srgbClr val="0070C0"/>
                </a:solidFill>
              </a:rPr>
              <a:t>stable</a:t>
            </a:r>
            <a:r>
              <a:rPr lang="en-US" dirty="0" smtClean="0"/>
              <a:t> and so reaches final value).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23140"/>
              </p:ext>
            </p:extLst>
          </p:nvPr>
        </p:nvGraphicFramePr>
        <p:xfrm>
          <a:off x="2438400" y="2819400"/>
          <a:ext cx="4660591" cy="1375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Equation" r:id="rId3" imgW="1714320" imgH="507960" progId="Equation.3">
                  <p:embed/>
                </p:oleObj>
              </mc:Choice>
              <mc:Fallback>
                <p:oleObj name="Equation" r:id="rId3" imgW="1714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4660591" cy="13750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6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212834"/>
            <a:ext cx="8229600" cy="1066800"/>
          </a:xfrm>
        </p:spPr>
        <p:txBody>
          <a:bodyPr/>
          <a:lstStyle/>
          <a:p>
            <a:r>
              <a:rPr lang="en-US" sz="4000" dirty="0" smtClean="0"/>
              <a:t>Example 2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3032"/>
            <a:ext cx="7848872" cy="4829168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Given the function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marL="109728" indent="0" algn="l" rtl="0">
              <a:buNone/>
            </a:pPr>
            <a:r>
              <a:rPr lang="en-US" sz="2400" dirty="0" smtClean="0"/>
              <a:t>find the final value of </a:t>
            </a:r>
            <a:r>
              <a:rPr lang="en-US" sz="2400" dirty="0" smtClean="0"/>
              <a:t>g(k).</a:t>
            </a:r>
            <a:endParaRPr lang="en-US" sz="2400" dirty="0" smtClean="0"/>
          </a:p>
          <a:p>
            <a:pPr marL="109728" indent="0" algn="l" rtl="0">
              <a:buNone/>
            </a:pPr>
            <a:r>
              <a:rPr lang="en-US" sz="2400" b="1" dirty="0" smtClean="0"/>
              <a:t>Solution</a:t>
            </a:r>
            <a:r>
              <a:rPr lang="en-US" sz="2400" b="1" dirty="0" smtClean="0"/>
              <a:t>:</a:t>
            </a:r>
          </a:p>
          <a:p>
            <a:pPr marL="109728" indent="0" algn="l" rtl="0">
              <a:buNone/>
            </a:pPr>
            <a:r>
              <a:rPr lang="en-US" sz="2400" dirty="0" smtClean="0"/>
              <a:t>Using the final value theorem,</a:t>
            </a:r>
          </a:p>
          <a:p>
            <a:pPr marL="109728" indent="0" algn="l" rtl="0"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70370"/>
              </p:ext>
            </p:extLst>
          </p:nvPr>
        </p:nvGraphicFramePr>
        <p:xfrm>
          <a:off x="3429000" y="1676400"/>
          <a:ext cx="4237360" cy="807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3" imgW="2197080" imgH="419040" progId="Equation.3">
                  <p:embed/>
                </p:oleObj>
              </mc:Choice>
              <mc:Fallback>
                <p:oleObj name="Equation" r:id="rId3" imgW="2197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4237360" cy="807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57260"/>
              </p:ext>
            </p:extLst>
          </p:nvPr>
        </p:nvGraphicFramePr>
        <p:xfrm>
          <a:off x="1416644" y="4114800"/>
          <a:ext cx="6355756" cy="245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5" imgW="3022560" imgH="1168200" progId="Equation.3">
                  <p:embed/>
                </p:oleObj>
              </mc:Choice>
              <mc:Fallback>
                <p:oleObj name="Equation" r:id="rId5" imgW="302256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644" y="4114800"/>
                        <a:ext cx="6355756" cy="2453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8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620000" cy="79208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DC gain of transfer </a:t>
            </a:r>
            <a:r>
              <a:rPr lang="en-US" sz="4000" dirty="0" smtClean="0"/>
              <a:t>function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42698"/>
            <a:ext cx="8334702" cy="5134302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Given a transfer function H(z) = Y(z)/U(z), for a step input of amplitude </a:t>
            </a:r>
            <a:r>
              <a:rPr lang="en-US" sz="2400" b="1" i="1" dirty="0" smtClean="0"/>
              <a:t>A</a:t>
            </a:r>
            <a:r>
              <a:rPr lang="en-US" sz="2400" dirty="0" smtClean="0"/>
              <a:t>, the output is given by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final value of y(k) is: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Hence </a:t>
            </a:r>
            <a:r>
              <a:rPr lang="en-US" sz="2400" dirty="0"/>
              <a:t>the DC gain of the transfer function H(z) is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Again, </a:t>
            </a:r>
            <a:r>
              <a:rPr lang="en-US" sz="2400" i="1" dirty="0" smtClean="0"/>
              <a:t>all </a:t>
            </a:r>
            <a:r>
              <a:rPr lang="en-US" sz="2400" i="1" dirty="0"/>
              <a:t>poles of the transfer function must </a:t>
            </a:r>
            <a:r>
              <a:rPr lang="en-US" sz="2400" i="1" dirty="0" smtClean="0"/>
              <a:t>be inside </a:t>
            </a:r>
            <a:r>
              <a:rPr lang="en-US" sz="2400" i="1" dirty="0"/>
              <a:t>the unit circle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637997"/>
              </p:ext>
            </p:extLst>
          </p:nvPr>
        </p:nvGraphicFramePr>
        <p:xfrm>
          <a:off x="2667000" y="2209800"/>
          <a:ext cx="39945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Equation" r:id="rId3" imgW="1866600" imgH="393480" progId="Equation.3">
                  <p:embed/>
                </p:oleObj>
              </mc:Choice>
              <mc:Fallback>
                <p:oleObj name="Equation" r:id="rId3" imgW="1866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09800"/>
                        <a:ext cx="399451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37312"/>
              </p:ext>
            </p:extLst>
          </p:nvPr>
        </p:nvGraphicFramePr>
        <p:xfrm>
          <a:off x="609600" y="3733800"/>
          <a:ext cx="793488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Equation" r:id="rId5" imgW="3301920" imgH="393480" progId="Equation.3">
                  <p:embed/>
                </p:oleObj>
              </mc:Choice>
              <mc:Fallback>
                <p:oleObj name="Equation" r:id="rId5" imgW="3301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7934885" cy="941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219654"/>
              </p:ext>
            </p:extLst>
          </p:nvPr>
        </p:nvGraphicFramePr>
        <p:xfrm>
          <a:off x="7696200" y="4953000"/>
          <a:ext cx="11144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9" name="Equation" r:id="rId7" imgW="685800" imgH="431640" progId="Equation.3">
                  <p:embed/>
                </p:oleObj>
              </mc:Choice>
              <mc:Fallback>
                <p:oleObj name="Equation" r:id="rId7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953000"/>
                        <a:ext cx="1114425" cy="698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3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429528"/>
            <a:ext cx="8229600" cy="850106"/>
          </a:xfrm>
        </p:spPr>
        <p:txBody>
          <a:bodyPr/>
          <a:lstStyle/>
          <a:p>
            <a:pPr rtl="0"/>
            <a:r>
              <a:rPr lang="en-US" sz="3600" b="1" dirty="0" smtClean="0"/>
              <a:t>Example 3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2858"/>
            <a:ext cx="8397766" cy="5184576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Consider the transfer function given by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It </a:t>
            </a:r>
            <a:r>
              <a:rPr lang="en-US" sz="2300" dirty="0"/>
              <a:t>is necessary to ﬁnd the pole locations </a:t>
            </a:r>
            <a:r>
              <a:rPr lang="en-US" sz="2300" dirty="0" smtClean="0"/>
              <a:t>to </a:t>
            </a:r>
            <a:r>
              <a:rPr lang="en-US" sz="2300" dirty="0"/>
              <a:t>make sure it is </a:t>
            </a:r>
            <a:r>
              <a:rPr lang="en-US" sz="2300" dirty="0" smtClean="0"/>
              <a:t>stable.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The </a:t>
            </a:r>
            <a:r>
              <a:rPr lang="en-US" sz="2300" dirty="0"/>
              <a:t>DC gain is </a:t>
            </a:r>
            <a:r>
              <a:rPr lang="en-US" sz="2300" dirty="0" smtClean="0"/>
              <a:t>H(1) = (1+1)/(1-0.5+0.5) = 2. If </a:t>
            </a:r>
            <a:r>
              <a:rPr lang="en-US" sz="2300" dirty="0"/>
              <a:t>this </a:t>
            </a:r>
            <a:r>
              <a:rPr lang="en-US" sz="2300" dirty="0" smtClean="0"/>
              <a:t>system </a:t>
            </a:r>
            <a:r>
              <a:rPr lang="en-US" sz="2300" dirty="0"/>
              <a:t>were given an input that eventually reached a constant value, the </a:t>
            </a:r>
            <a:r>
              <a:rPr lang="en-US" sz="2300" dirty="0" smtClean="0"/>
              <a:t>output would </a:t>
            </a:r>
            <a:r>
              <a:rPr lang="en-US" sz="2300" dirty="0"/>
              <a:t>eventually reach twice that value.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If </a:t>
            </a:r>
            <a:r>
              <a:rPr lang="en-US" sz="2300" dirty="0"/>
              <a:t>the denominator polynomial </a:t>
            </a:r>
            <a:r>
              <a:rPr lang="en-US" sz="2300" dirty="0" smtClean="0"/>
              <a:t>were </a:t>
            </a:r>
            <a:r>
              <a:rPr lang="en-US" sz="2300" dirty="0" smtClean="0">
                <a:solidFill>
                  <a:srgbClr val="FF0000"/>
                </a:solidFill>
              </a:rPr>
              <a:t>(z</a:t>
            </a:r>
            <a:r>
              <a:rPr lang="en-US" sz="2300" baseline="30000" dirty="0" smtClean="0">
                <a:solidFill>
                  <a:srgbClr val="FF0000"/>
                </a:solidFill>
              </a:rPr>
              <a:t>2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>
                <a:solidFill>
                  <a:srgbClr val="FF0000"/>
                </a:solidFill>
              </a:rPr>
              <a:t>− 0.5z + </a:t>
            </a:r>
            <a:r>
              <a:rPr lang="en-US" sz="2300" dirty="0" smtClean="0">
                <a:solidFill>
                  <a:srgbClr val="FF0000"/>
                </a:solidFill>
              </a:rPr>
              <a:t>2)</a:t>
            </a:r>
            <a:r>
              <a:rPr lang="en-US" sz="2300" dirty="0" smtClean="0"/>
              <a:t>, </a:t>
            </a:r>
            <a:r>
              <a:rPr lang="en-US" sz="2300" dirty="0"/>
              <a:t>the DC gain would </a:t>
            </a:r>
            <a:r>
              <a:rPr lang="en-US" sz="2300" dirty="0" smtClean="0"/>
              <a:t>be H(1</a:t>
            </a:r>
            <a:r>
              <a:rPr lang="en-US" sz="2300" dirty="0"/>
              <a:t>) = 0.8, but that is meaningless since the system is </a:t>
            </a:r>
            <a:r>
              <a:rPr lang="en-US" sz="2300" dirty="0" smtClean="0"/>
              <a:t>unstable (the roots are outside the unit circle).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41286"/>
              </p:ext>
            </p:extLst>
          </p:nvPr>
        </p:nvGraphicFramePr>
        <p:xfrm>
          <a:off x="1220939" y="1989137"/>
          <a:ext cx="67691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Equation" r:id="rId3" imgW="4165560" imgH="419040" progId="Equation.3">
                  <p:embed/>
                </p:oleObj>
              </mc:Choice>
              <mc:Fallback>
                <p:oleObj name="Equation" r:id="rId3" imgW="4165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939" y="1989137"/>
                        <a:ext cx="6769100" cy="677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0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Multiplication by </a:t>
            </a:r>
            <a:r>
              <a:rPr lang="en-US" b="1" i="1" dirty="0" smtClean="0"/>
              <a:t>k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marL="114300" indent="0" algn="l" rtl="0">
              <a:buNone/>
            </a:pPr>
            <a:endParaRPr lang="en-US" sz="2800" b="1" dirty="0" smtClean="0"/>
          </a:p>
          <a:p>
            <a:pPr marL="114300" indent="0" algn="l" rtl="0">
              <a:buNone/>
            </a:pPr>
            <a:r>
              <a:rPr lang="en-US" sz="2800" b="1" dirty="0" smtClean="0"/>
              <a:t>Example </a:t>
            </a:r>
          </a:p>
          <a:p>
            <a:pPr algn="l" rtl="0"/>
            <a:endParaRPr lang="en-US" sz="2400" b="1" dirty="0"/>
          </a:p>
          <a:p>
            <a:pPr marL="114300" indent="0" algn="l" rtl="0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12877"/>
              </p:ext>
            </p:extLst>
          </p:nvPr>
        </p:nvGraphicFramePr>
        <p:xfrm>
          <a:off x="3357413" y="1550988"/>
          <a:ext cx="2798763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3" imgW="1257120" imgH="711000" progId="Equation.3">
                  <p:embed/>
                </p:oleObj>
              </mc:Choice>
              <mc:Fallback>
                <p:oleObj name="Equation" r:id="rId3" imgW="1257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413" y="1550988"/>
                        <a:ext cx="2798763" cy="1576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353440"/>
              </p:ext>
            </p:extLst>
          </p:nvPr>
        </p:nvGraphicFramePr>
        <p:xfrm>
          <a:off x="2105992" y="4162326"/>
          <a:ext cx="5994400" cy="185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5" imgW="2692080" imgH="838080" progId="Equation.3">
                  <p:embed/>
                </p:oleObj>
              </mc:Choice>
              <mc:Fallback>
                <p:oleObj name="Equation" r:id="rId5" imgW="2692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992" y="4162326"/>
                        <a:ext cx="5994400" cy="1858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3340284"/>
            <a:ext cx="234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en-US" b="1" dirty="0" smtClean="0">
                <a:solidFill>
                  <a:srgbClr val="FF0000"/>
                </a:solidFill>
              </a:rPr>
              <a:t>-differentiation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>
            <a:off x="6210768" y="2731566"/>
            <a:ext cx="864096" cy="38210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Inverse </a:t>
            </a:r>
            <a:r>
              <a:rPr lang="en-US" sz="4000" b="1" dirty="0"/>
              <a:t>z-Transforms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859216" cy="4800600"/>
          </a:xfrm>
        </p:spPr>
        <p:txBody>
          <a:bodyPr>
            <a:noAutofit/>
          </a:bodyPr>
          <a:lstStyle/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Given the z-transform Y(z) of a function y(</a:t>
            </a:r>
            <a:r>
              <a:rPr lang="en-US" sz="2800" i="1" dirty="0" smtClean="0"/>
              <a:t>k</a:t>
            </a:r>
            <a:r>
              <a:rPr lang="en-US" sz="2800" dirty="0" smtClean="0"/>
              <a:t>), it is required to find the time-domain function y(</a:t>
            </a:r>
            <a:r>
              <a:rPr lang="en-US" sz="2800" i="1" dirty="0" smtClean="0"/>
              <a:t>k</a:t>
            </a:r>
            <a:r>
              <a:rPr lang="en-US" sz="2800" dirty="0" smtClean="0"/>
              <a:t>).</a:t>
            </a:r>
          </a:p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Here, we will study the </a:t>
            </a:r>
            <a:r>
              <a:rPr lang="en-US" sz="2800" dirty="0"/>
              <a:t>following </a:t>
            </a:r>
            <a:r>
              <a:rPr lang="en-US" sz="2800" dirty="0" smtClean="0"/>
              <a:t>methods: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600" dirty="0" smtClean="0"/>
              <a:t> power </a:t>
            </a:r>
            <a:r>
              <a:rPr lang="en-US" sz="2600" dirty="0"/>
              <a:t>series (long division</a:t>
            </a:r>
            <a:r>
              <a:rPr lang="en-US" sz="2600" dirty="0" smtClean="0"/>
              <a:t>).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600" dirty="0" smtClean="0"/>
              <a:t> expanding </a:t>
            </a:r>
            <a:r>
              <a:rPr lang="en-US" sz="2600" i="1" dirty="0"/>
              <a:t>Y </a:t>
            </a:r>
            <a:r>
              <a:rPr lang="en-US" sz="2600" dirty="0"/>
              <a:t>(</a:t>
            </a:r>
            <a:r>
              <a:rPr lang="en-US" sz="2600" i="1" dirty="0"/>
              <a:t>z</a:t>
            </a:r>
            <a:r>
              <a:rPr lang="en-US" sz="2600" dirty="0"/>
              <a:t>) into partial fractions and using </a:t>
            </a:r>
            <a:r>
              <a:rPr lang="en-US" sz="2600" i="1" dirty="0"/>
              <a:t>z</a:t>
            </a:r>
            <a:r>
              <a:rPr lang="en-US" sz="2600" dirty="0"/>
              <a:t>-transform tables to find the </a:t>
            </a:r>
            <a:r>
              <a:rPr lang="en-US" sz="2600" dirty="0" smtClean="0"/>
              <a:t>inverse.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87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 1: Long Division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53400" cy="4525963"/>
          </a:xfrm>
        </p:spPr>
        <p:txBody>
          <a:bodyPr>
            <a:noAutofit/>
          </a:bodyPr>
          <a:lstStyle/>
          <a:p>
            <a:pPr marL="566928" indent="-457200">
              <a:spcAft>
                <a:spcPts val="600"/>
              </a:spcAft>
            </a:pPr>
            <a:r>
              <a:rPr lang="en-US" dirty="0" smtClean="0"/>
              <a:t>This </a:t>
            </a:r>
            <a:r>
              <a:rPr lang="en-US" dirty="0"/>
              <a:t>method involves dividing the denominator of </a:t>
            </a:r>
            <a:r>
              <a:rPr lang="en-US" i="1" dirty="0"/>
              <a:t>Y 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 into </a:t>
            </a:r>
            <a:r>
              <a:rPr lang="en-US" dirty="0" smtClean="0"/>
              <a:t>the numerator </a:t>
            </a:r>
            <a:r>
              <a:rPr lang="en-US" dirty="0"/>
              <a:t>such that a power series of the </a:t>
            </a:r>
            <a:r>
              <a:rPr lang="en-US" dirty="0" smtClean="0"/>
              <a:t>form</a:t>
            </a:r>
          </a:p>
          <a:p>
            <a:pPr algn="l" rtl="0">
              <a:spcAft>
                <a:spcPts val="600"/>
              </a:spcAft>
            </a:pPr>
            <a:endParaRPr lang="en-US" dirty="0"/>
          </a:p>
          <a:p>
            <a:pPr marL="566928" indent="-457200">
              <a:spcAft>
                <a:spcPts val="600"/>
              </a:spcAft>
            </a:pPr>
            <a:endParaRPr lang="en-US" dirty="0" smtClean="0"/>
          </a:p>
          <a:p>
            <a:pPr marL="109728" indent="0">
              <a:spcAft>
                <a:spcPts val="600"/>
              </a:spcAft>
              <a:buNone/>
            </a:pPr>
            <a:r>
              <a:rPr lang="en-US" dirty="0" smtClean="0"/>
              <a:t>is </a:t>
            </a:r>
            <a:r>
              <a:rPr lang="en-US" dirty="0"/>
              <a:t>obtained. </a:t>
            </a:r>
            <a:r>
              <a:rPr lang="en-US" dirty="0" smtClean="0"/>
              <a:t>The </a:t>
            </a:r>
            <a:r>
              <a:rPr lang="en-US" dirty="0"/>
              <a:t>values of </a:t>
            </a:r>
            <a:r>
              <a:rPr lang="en-US" i="1" dirty="0"/>
              <a:t>y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are, directly, the </a:t>
            </a:r>
            <a:r>
              <a:rPr lang="en-US" dirty="0"/>
              <a:t>coefficients in the power series.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48755"/>
              </p:ext>
            </p:extLst>
          </p:nvPr>
        </p:nvGraphicFramePr>
        <p:xfrm>
          <a:off x="1676400" y="3276600"/>
          <a:ext cx="56979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3" imgW="2247840" imgH="241200" progId="Equation.3">
                  <p:embed/>
                </p:oleObj>
              </mc:Choice>
              <mc:Fallback>
                <p:oleObj name="Equation" r:id="rId3" imgW="2247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5697939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0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228600"/>
            <a:ext cx="8229600" cy="1066800"/>
          </a:xfrm>
        </p:spPr>
        <p:txBody>
          <a:bodyPr/>
          <a:lstStyle/>
          <a:p>
            <a:r>
              <a:rPr lang="en-US" sz="3600" dirty="0" smtClean="0"/>
              <a:t>Example 4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40768"/>
            <a:ext cx="8229600" cy="432511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/>
              <a:t>Find the inverse z-transform for </a:t>
            </a:r>
            <a:r>
              <a:rPr lang="en-US" sz="2400" dirty="0" smtClean="0"/>
              <a:t>Y(z) given by</a:t>
            </a:r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r>
              <a:rPr lang="en-US" sz="2400" b="1" dirty="0" smtClean="0"/>
              <a:t>Solution:</a:t>
            </a:r>
          </a:p>
          <a:p>
            <a:pPr marL="109728" indent="0" algn="l" rtl="0">
              <a:buNone/>
            </a:pPr>
            <a:r>
              <a:rPr lang="en-US" sz="2400" dirty="0"/>
              <a:t>Dividing the denominator into the numerator gives</a:t>
            </a:r>
            <a:endParaRPr lang="ar-EG" sz="2400" dirty="0"/>
          </a:p>
          <a:p>
            <a:pPr marL="109728" indent="0" algn="l" rtl="0">
              <a:buNone/>
            </a:pPr>
            <a:r>
              <a:rPr lang="en-US" sz="2400" dirty="0" smtClean="0"/>
              <a:t> </a:t>
            </a:r>
            <a:endParaRPr lang="ar-EG" sz="2400" dirty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837866"/>
              </p:ext>
            </p:extLst>
          </p:nvPr>
        </p:nvGraphicFramePr>
        <p:xfrm>
          <a:off x="3567410" y="1844824"/>
          <a:ext cx="24447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3" imgW="1168200" imgH="393480" progId="Equation.3">
                  <p:embed/>
                </p:oleObj>
              </mc:Choice>
              <mc:Fallback>
                <p:oleObj name="Equation" r:id="rId3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410" y="1844824"/>
                        <a:ext cx="2444750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672384"/>
            <a:ext cx="4831854" cy="292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5834"/>
            <a:ext cx="8458200" cy="5121166"/>
          </a:xfrm>
        </p:spPr>
        <p:txBody>
          <a:bodyPr>
            <a:noAutofit/>
          </a:bodyPr>
          <a:lstStyle/>
          <a:p>
            <a:pPr marL="452628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coefficients of the power series are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y(0) = 0, y(1) = 1, y(2) </a:t>
            </a:r>
            <a:r>
              <a:rPr lang="en-US" sz="2400" dirty="0"/>
              <a:t>= 3</a:t>
            </a:r>
            <a:r>
              <a:rPr lang="en-US" sz="2400" dirty="0" smtClean="0"/>
              <a:t>, y(3) </a:t>
            </a:r>
            <a:r>
              <a:rPr lang="en-US" sz="2400" dirty="0"/>
              <a:t>= 7</a:t>
            </a:r>
            <a:r>
              <a:rPr lang="en-US" sz="2400" dirty="0" smtClean="0"/>
              <a:t>, y(4) = 15, …</a:t>
            </a:r>
          </a:p>
          <a:p>
            <a:pPr marL="452628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Alternatively, the </a:t>
            </a:r>
            <a:r>
              <a:rPr lang="en-US" sz="2400" dirty="0" smtClean="0"/>
              <a:t>required sequence is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dirty="0" smtClean="0"/>
              <a:t>y(t) = </a:t>
            </a:r>
            <a:r>
              <a:rPr lang="el-GR" sz="2400" dirty="0" smtClean="0"/>
              <a:t>δ</a:t>
            </a:r>
            <a:r>
              <a:rPr lang="en-US" sz="2400" dirty="0" smtClean="0"/>
              <a:t>(t-T) + 3</a:t>
            </a:r>
            <a:r>
              <a:rPr lang="el-GR" sz="2400" dirty="0" smtClean="0"/>
              <a:t>δ</a:t>
            </a:r>
            <a:r>
              <a:rPr lang="en-US" sz="2400" dirty="0" smtClean="0"/>
              <a:t>(t-2T) + 7</a:t>
            </a:r>
            <a:r>
              <a:rPr lang="el-GR" sz="2400" dirty="0" smtClean="0"/>
              <a:t>δ</a:t>
            </a:r>
            <a:r>
              <a:rPr lang="en-US" sz="2400" dirty="0" smtClean="0"/>
              <a:t>(t-3T) + 15</a:t>
            </a:r>
            <a:r>
              <a:rPr lang="el-GR" sz="2400" dirty="0" smtClean="0"/>
              <a:t>δ</a:t>
            </a:r>
            <a:r>
              <a:rPr lang="en-US" sz="2400" dirty="0" smtClean="0"/>
              <a:t>(t-4T) + …</a:t>
            </a:r>
          </a:p>
          <a:p>
            <a:pPr marL="452628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To </a:t>
            </a:r>
            <a:r>
              <a:rPr lang="en-US" sz="2400" dirty="0" smtClean="0"/>
              <a:t>perform long </a:t>
            </a:r>
            <a:r>
              <a:rPr lang="en-US" sz="2400" dirty="0"/>
              <a:t>division using MATLAB, you can use the following commands: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delta = [1 zeros(1 , 4)];    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num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[0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1 0];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	den = [1  -3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2]; 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yk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 = filter(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num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, den, delta) </a:t>
            </a:r>
            <a:endParaRPr lang="ar-EG" sz="2400" dirty="0"/>
          </a:p>
          <a:p>
            <a:pPr marL="452628"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36104"/>
          </a:xfrm>
        </p:spPr>
        <p:txBody>
          <a:bodyPr/>
          <a:lstStyle/>
          <a:p>
            <a:r>
              <a:rPr lang="en-US" sz="4000" b="1" dirty="0"/>
              <a:t>Method 2: Partial </a:t>
            </a:r>
            <a:r>
              <a:rPr lang="en-US" sz="4000" b="1" dirty="0" smtClean="0"/>
              <a:t>fractions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0574"/>
            <a:ext cx="8550166" cy="456510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Long division </a:t>
            </a:r>
            <a:r>
              <a:rPr lang="en-US" sz="2600" dirty="0"/>
              <a:t>method </a:t>
            </a:r>
            <a:r>
              <a:rPr lang="en-US" sz="2600" dirty="0" smtClean="0"/>
              <a:t>does </a:t>
            </a:r>
            <a:r>
              <a:rPr lang="en-US" sz="2600" dirty="0"/>
              <a:t>not give a closed form of the resulting sequence. </a:t>
            </a:r>
            <a:r>
              <a:rPr lang="en-US" sz="2600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Alternatively, we </a:t>
            </a:r>
            <a:r>
              <a:rPr lang="en-US" sz="2600" dirty="0"/>
              <a:t>can find a partial fraction expansion of </a:t>
            </a:r>
            <a:r>
              <a:rPr lang="en-US" sz="2600" dirty="0" smtClean="0"/>
              <a:t>Y(z) and use z-transform tables to </a:t>
            </a:r>
            <a:r>
              <a:rPr lang="en-US" sz="2600" dirty="0"/>
              <a:t>determine the inverse z-transform.</a:t>
            </a: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Looking </a:t>
            </a:r>
            <a:r>
              <a:rPr lang="en-US" sz="2600" dirty="0"/>
              <a:t>at the </a:t>
            </a:r>
            <a:r>
              <a:rPr lang="en-US" sz="2600" i="1" dirty="0"/>
              <a:t>z</a:t>
            </a:r>
            <a:r>
              <a:rPr lang="en-US" sz="2600" dirty="0"/>
              <a:t>-transform tables, we </a:t>
            </a:r>
            <a:r>
              <a:rPr lang="en-US" sz="2600" dirty="0" smtClean="0"/>
              <a:t>see that </a:t>
            </a:r>
            <a:r>
              <a:rPr lang="en-US" sz="2600" dirty="0"/>
              <a:t>there is usually a </a:t>
            </a:r>
            <a:r>
              <a:rPr lang="en-US" sz="2600" i="1" dirty="0">
                <a:solidFill>
                  <a:srgbClr val="FF0000"/>
                </a:solidFill>
              </a:rPr>
              <a:t>z </a:t>
            </a:r>
            <a:r>
              <a:rPr lang="en-US" sz="2600" dirty="0">
                <a:solidFill>
                  <a:srgbClr val="FF0000"/>
                </a:solidFill>
              </a:rPr>
              <a:t>term </a:t>
            </a:r>
            <a:r>
              <a:rPr lang="en-US" sz="2600" dirty="0"/>
              <a:t>in the numerator. It is therefore more convenient to find the </a:t>
            </a:r>
            <a:r>
              <a:rPr lang="en-US" sz="2600" dirty="0" smtClean="0"/>
              <a:t>partial fractions </a:t>
            </a:r>
            <a:r>
              <a:rPr lang="en-US" sz="2600" dirty="0"/>
              <a:t>of </a:t>
            </a:r>
            <a:r>
              <a:rPr lang="en-US" sz="2600" i="1" dirty="0" smtClean="0">
                <a:solidFill>
                  <a:srgbClr val="FF0000"/>
                </a:solidFill>
              </a:rPr>
              <a:t>Y </a:t>
            </a:r>
            <a:r>
              <a:rPr lang="en-US" sz="2600" dirty="0">
                <a:solidFill>
                  <a:srgbClr val="FF0000"/>
                </a:solidFill>
              </a:rPr>
              <a:t>(</a:t>
            </a:r>
            <a:r>
              <a:rPr lang="en-US" sz="2600" i="1" dirty="0">
                <a:solidFill>
                  <a:srgbClr val="FF0000"/>
                </a:solidFill>
              </a:rPr>
              <a:t>z</a:t>
            </a:r>
            <a:r>
              <a:rPr lang="en-US" sz="2600" dirty="0">
                <a:solidFill>
                  <a:srgbClr val="FF0000"/>
                </a:solidFill>
              </a:rPr>
              <a:t>)</a:t>
            </a:r>
            <a:r>
              <a:rPr lang="en-US" sz="2600" i="1" dirty="0">
                <a:solidFill>
                  <a:srgbClr val="FF0000"/>
                </a:solidFill>
              </a:rPr>
              <a:t>/z </a:t>
            </a:r>
            <a:r>
              <a:rPr lang="en-US" sz="2600" dirty="0"/>
              <a:t>and then multiply the partial fractions by </a:t>
            </a:r>
            <a:r>
              <a:rPr lang="en-US" sz="2600" i="1" dirty="0"/>
              <a:t>z </a:t>
            </a:r>
            <a:r>
              <a:rPr lang="en-US" sz="2600" dirty="0"/>
              <a:t>to obtain a </a:t>
            </a:r>
            <a:r>
              <a:rPr lang="en-US" sz="2600" i="1" dirty="0"/>
              <a:t>z </a:t>
            </a:r>
            <a:r>
              <a:rPr lang="en-US" sz="2600" dirty="0" smtClean="0"/>
              <a:t>term in </a:t>
            </a:r>
            <a:r>
              <a:rPr lang="en-US" sz="2600" dirty="0"/>
              <a:t>the numerator.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15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6"/>
          </a:xfrm>
        </p:spPr>
        <p:txBody>
          <a:bodyPr/>
          <a:lstStyle/>
          <a:p>
            <a:r>
              <a:rPr lang="en-US" dirty="0" smtClean="0"/>
              <a:t>The z-transform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050"/>
            <a:ext cx="8305800" cy="5256584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z-transform of a discrete sequence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with values </a:t>
            </a:r>
            <a:r>
              <a:rPr lang="en-US" dirty="0" smtClean="0"/>
              <a:t>{r</a:t>
            </a:r>
            <a:r>
              <a:rPr lang="en-US" baseline="-25000" dirty="0" smtClean="0"/>
              <a:t>0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,...}, is defined as:</a:t>
            </a:r>
            <a:endParaRPr lang="en-US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2628" indent="-342900" algn="l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i="1" dirty="0"/>
              <a:t>z</a:t>
            </a:r>
            <a:r>
              <a:rPr lang="en-US" dirty="0"/>
              <a:t>-transform consists of an infinite series in the complex variable </a:t>
            </a:r>
            <a:r>
              <a:rPr lang="en-US" i="1" dirty="0"/>
              <a:t>z</a:t>
            </a:r>
            <a:r>
              <a:rPr lang="en-US" dirty="0" smtClean="0"/>
              <a:t>, with </a:t>
            </a:r>
            <a:r>
              <a:rPr lang="en-US" b="1" i="1" dirty="0" err="1" smtClean="0"/>
              <a:t>r</a:t>
            </a:r>
            <a:r>
              <a:rPr lang="en-US" b="1" i="1" baseline="-25000" dirty="0" err="1"/>
              <a:t>k</a:t>
            </a:r>
            <a:r>
              <a:rPr lang="en-US" b="1" i="1" baseline="-25000" dirty="0"/>
              <a:t> </a:t>
            </a:r>
            <a:r>
              <a:rPr lang="en-US" dirty="0" smtClean="0"/>
              <a:t> </a:t>
            </a:r>
            <a:r>
              <a:rPr lang="en-US" dirty="0"/>
              <a:t>are the coefficients of this power series at different sampling </a:t>
            </a:r>
            <a:r>
              <a:rPr lang="en-US" dirty="0" smtClean="0"/>
              <a:t>instants.</a:t>
            </a:r>
            <a:endParaRPr lang="en-US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77628"/>
              </p:ext>
            </p:extLst>
          </p:nvPr>
        </p:nvGraphicFramePr>
        <p:xfrm>
          <a:off x="1660678" y="2514600"/>
          <a:ext cx="5644307" cy="149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3" imgW="2603160" imgH="685800" progId="Equation.3">
                  <p:embed/>
                </p:oleObj>
              </mc:Choice>
              <mc:Fallback>
                <p:oleObj name="Equation" r:id="rId3" imgW="2603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678" y="2514600"/>
                        <a:ext cx="5644307" cy="1490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4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1318"/>
            <a:ext cx="8229600" cy="634082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/>
              <a:t>Example 5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55834"/>
            <a:ext cx="8229600" cy="5001419"/>
          </a:xfrm>
        </p:spPr>
        <p:txBody>
          <a:bodyPr>
            <a:normAutofit/>
          </a:bodyPr>
          <a:lstStyle/>
          <a:p>
            <a:pPr marL="109728" indent="0" algn="l" rtl="0">
              <a:spcBef>
                <a:spcPts val="0"/>
              </a:spcBef>
              <a:buNone/>
            </a:pPr>
            <a:r>
              <a:rPr lang="en-US" sz="2600" dirty="0"/>
              <a:t>Find the inverse z-transform </a:t>
            </a:r>
            <a:r>
              <a:rPr lang="en-US" sz="2600" dirty="0" smtClean="0"/>
              <a:t>of the function</a:t>
            </a:r>
          </a:p>
          <a:p>
            <a:pPr marL="109728" indent="0" algn="l" rtl="0">
              <a:spcBef>
                <a:spcPts val="0"/>
              </a:spcBef>
              <a:buNone/>
            </a:pPr>
            <a:endParaRPr lang="en-US" sz="2600" dirty="0"/>
          </a:p>
          <a:p>
            <a:pPr marL="109728" indent="0" algn="l" rtl="0">
              <a:spcBef>
                <a:spcPts val="0"/>
              </a:spcBef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109728" indent="0" algn="l" rtl="0"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Answer:</a:t>
            </a:r>
          </a:p>
          <a:p>
            <a:pPr marL="109728" indent="0" algn="l" rtl="0">
              <a:spcBef>
                <a:spcPts val="0"/>
              </a:spcBef>
              <a:buNone/>
            </a:pPr>
            <a:r>
              <a:rPr lang="en-US" sz="2600" dirty="0" smtClean="0"/>
              <a:t>The above expression can be written as</a:t>
            </a:r>
          </a:p>
          <a:p>
            <a:pPr marL="109728" indent="0" algn="l" rtl="0">
              <a:spcBef>
                <a:spcPts val="0"/>
              </a:spcBef>
              <a:buNone/>
            </a:pPr>
            <a:endParaRPr lang="en-US" sz="2600" dirty="0"/>
          </a:p>
          <a:p>
            <a:pPr marL="109728" indent="0" algn="l" rtl="0">
              <a:spcBef>
                <a:spcPts val="0"/>
              </a:spcBef>
              <a:buNone/>
            </a:pPr>
            <a:endParaRPr lang="en-US" sz="2600" dirty="0" smtClean="0"/>
          </a:p>
          <a:p>
            <a:pPr marL="109728" indent="0" algn="l" rtl="0">
              <a:spcBef>
                <a:spcPts val="0"/>
              </a:spcBef>
              <a:buNone/>
            </a:pPr>
            <a:endParaRPr lang="en-US" sz="2600" dirty="0"/>
          </a:p>
          <a:p>
            <a:pPr algn="l" rtl="0">
              <a:spcBef>
                <a:spcPts val="0"/>
              </a:spcBef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644416"/>
              </p:ext>
            </p:extLst>
          </p:nvPr>
        </p:nvGraphicFramePr>
        <p:xfrm>
          <a:off x="3124200" y="1905000"/>
          <a:ext cx="27098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Equation" r:id="rId3" imgW="1295280" imgH="419040" progId="Equation.3">
                  <p:embed/>
                </p:oleObj>
              </mc:Choice>
              <mc:Fallback>
                <p:oleObj name="Equation" r:id="rId3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709862" cy="876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720387"/>
              </p:ext>
            </p:extLst>
          </p:nvPr>
        </p:nvGraphicFramePr>
        <p:xfrm>
          <a:off x="2133600" y="3581400"/>
          <a:ext cx="5203825" cy="794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Equation" r:id="rId5" imgW="2743200" imgH="419040" progId="Equation.3">
                  <p:embed/>
                </p:oleObj>
              </mc:Choice>
              <mc:Fallback>
                <p:oleObj name="Equation" r:id="rId5" imgW="2743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81400"/>
                        <a:ext cx="5203825" cy="7948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1675"/>
              </p:ext>
            </p:extLst>
          </p:nvPr>
        </p:nvGraphicFramePr>
        <p:xfrm>
          <a:off x="2305472" y="4572000"/>
          <a:ext cx="5009728" cy="217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9" name="Equation" r:id="rId7" imgW="3098520" imgH="1346040" progId="Equation.3">
                  <p:embed/>
                </p:oleObj>
              </mc:Choice>
              <mc:Fallback>
                <p:oleObj name="Equation" r:id="rId7" imgW="309852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472" y="4572000"/>
                        <a:ext cx="5009728" cy="21775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1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5121166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/>
              <a:t>the inverse z-transform, we </a:t>
            </a:r>
            <a:r>
              <a:rPr lang="en-US" sz="2400" dirty="0" smtClean="0"/>
              <a:t>find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     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y(0) = 0, y(1) = 0, y(2)=1, y(3) = 3, y(4) = 7, y(5) = 15, …</a:t>
            </a:r>
            <a:endParaRPr lang="en-US" sz="2000" dirty="0"/>
          </a:p>
          <a:p>
            <a:pPr marL="452628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marL="452628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MATLAB </a:t>
            </a:r>
            <a:r>
              <a:rPr lang="en-US" sz="2400" dirty="0"/>
              <a:t>command </a:t>
            </a:r>
            <a:r>
              <a:rPr lang="en-US" sz="2400" b="1" dirty="0"/>
              <a:t>residue</a:t>
            </a:r>
            <a:r>
              <a:rPr lang="en-US" sz="2400" dirty="0"/>
              <a:t> performs partial fraction: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/>
              <a:t>		</a:t>
            </a:r>
            <a:r>
              <a:rPr lang="pt-BR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[</a:t>
            </a:r>
            <a:r>
              <a:rPr lang="pt-BR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r, p, </a:t>
            </a:r>
            <a:r>
              <a:rPr lang="pt-BR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k]=residue(Num , Den) 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ea typeface="Verdana" pitchFamily="34" charset="0"/>
              <a:cs typeface="Consolas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		[</a:t>
            </a:r>
            <a:r>
              <a:rPr lang="pt-BR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r, p, </a:t>
            </a:r>
            <a:r>
              <a:rPr lang="pt-BR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k]=residue([</a:t>
            </a:r>
            <a:r>
              <a:rPr lang="pt-BR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1],[</a:t>
            </a:r>
            <a:r>
              <a:rPr lang="pt-BR" sz="2400" b="1" dirty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1 -3 </a:t>
            </a:r>
            <a:r>
              <a:rPr lang="pt-BR" sz="2400" b="1" dirty="0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2 0])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174474"/>
              </p:ext>
            </p:extLst>
          </p:nvPr>
        </p:nvGraphicFramePr>
        <p:xfrm>
          <a:off x="2514600" y="1371600"/>
          <a:ext cx="3717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Equation" r:id="rId3" imgW="1777680" imgH="419040" progId="Equation.3">
                  <p:embed/>
                </p:oleObj>
              </mc:Choice>
              <mc:Fallback>
                <p:oleObj name="Equation" r:id="rId3" imgW="1777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71600"/>
                        <a:ext cx="3717925" cy="876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73803"/>
              </p:ext>
            </p:extLst>
          </p:nvPr>
        </p:nvGraphicFramePr>
        <p:xfrm>
          <a:off x="1219200" y="2819400"/>
          <a:ext cx="62134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name="Equation" r:id="rId5" imgW="2971800" imgH="228600" progId="Equation.3">
                  <p:embed/>
                </p:oleObj>
              </mc:Choice>
              <mc:Fallback>
                <p:oleObj name="Equation" r:id="rId5" imgW="2971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6213475" cy="477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6632"/>
            <a:ext cx="8229600" cy="778768"/>
          </a:xfrm>
        </p:spPr>
        <p:txBody>
          <a:bodyPr/>
          <a:lstStyle/>
          <a:p>
            <a:pPr rtl="0"/>
            <a:r>
              <a:rPr lang="en-US" sz="3600" dirty="0" smtClean="0"/>
              <a:t>Example 6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32" y="1353204"/>
            <a:ext cx="8350468" cy="432511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dirty="0" smtClean="0"/>
              <a:t>Find the inverse z-transform of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b="1" dirty="0"/>
              <a:t>Solution</a:t>
            </a:r>
          </a:p>
          <a:p>
            <a:pPr marL="109728" indent="0" algn="l" rtl="0">
              <a:buNone/>
            </a:pPr>
            <a:r>
              <a:rPr lang="en-US" dirty="0"/>
              <a:t>Rewriting the function as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567984"/>
              </p:ext>
            </p:extLst>
          </p:nvPr>
        </p:nvGraphicFramePr>
        <p:xfrm>
          <a:off x="3441700" y="2276475"/>
          <a:ext cx="22558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6" name="Equation" r:id="rId3" imgW="1079280" imgH="444240" progId="Equation.3">
                  <p:embed/>
                </p:oleObj>
              </mc:Choice>
              <mc:Fallback>
                <p:oleObj name="Equation" r:id="rId3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276475"/>
                        <a:ext cx="2255838" cy="928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836771"/>
              </p:ext>
            </p:extLst>
          </p:nvPr>
        </p:nvGraphicFramePr>
        <p:xfrm>
          <a:off x="2474913" y="4846638"/>
          <a:ext cx="47625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7" name="Equation" r:id="rId5" imgW="2438280" imgH="444240" progId="Equation.3">
                  <p:embed/>
                </p:oleObj>
              </mc:Choice>
              <mc:Fallback>
                <p:oleObj name="Equation" r:id="rId5" imgW="2438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4846638"/>
                        <a:ext cx="4762500" cy="1038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6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803974"/>
              </p:ext>
            </p:extLst>
          </p:nvPr>
        </p:nvGraphicFramePr>
        <p:xfrm>
          <a:off x="296862" y="1812925"/>
          <a:ext cx="8466138" cy="365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0" name="Equation" r:id="rId3" imgW="3466800" imgH="1498320" progId="Equation.3">
                  <p:embed/>
                </p:oleObj>
              </mc:Choice>
              <mc:Fallback>
                <p:oleObj name="Equation" r:id="rId3" imgW="346680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" y="1812925"/>
                        <a:ext cx="8466138" cy="36562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2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9540"/>
            <a:ext cx="8458200" cy="4736460"/>
          </a:xfrm>
        </p:spPr>
        <p:txBody>
          <a:bodyPr>
            <a:noAutofit/>
          </a:bodyPr>
          <a:lstStyle/>
          <a:p>
            <a:pPr algn="l" rtl="0"/>
            <a:r>
              <a:rPr lang="en-US" sz="2600" dirty="0" smtClean="0"/>
              <a:t>We can now write Y(z) as</a:t>
            </a:r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  <a:p>
            <a:pPr algn="l" rtl="0"/>
            <a:endParaRPr lang="en-US" sz="2600" dirty="0" smtClean="0"/>
          </a:p>
          <a:p>
            <a:pPr algn="l" rtl="0"/>
            <a:r>
              <a:rPr lang="en-US" sz="2600" dirty="0" smtClean="0"/>
              <a:t>The inverse transform is found from the tables as</a:t>
            </a:r>
          </a:p>
          <a:p>
            <a:pPr algn="l" rtl="0"/>
            <a:endParaRPr lang="en-US" sz="2600" dirty="0"/>
          </a:p>
          <a:p>
            <a:pPr algn="l" rtl="0"/>
            <a:endParaRPr lang="en-US" sz="2600" dirty="0" smtClean="0"/>
          </a:p>
          <a:p>
            <a:pPr algn="l" rtl="0"/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/>
              <a:t>Note that for the last term, we used the multiplication by n property which is equivalent to z-differentiation (slide 14). </a:t>
            </a:r>
          </a:p>
          <a:p>
            <a:pPr algn="l" rtl="0"/>
            <a:endParaRPr lang="en-US" sz="2600" dirty="0" smtClean="0"/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53116"/>
              </p:ext>
            </p:extLst>
          </p:nvPr>
        </p:nvGraphicFramePr>
        <p:xfrm>
          <a:off x="1674813" y="4121150"/>
          <a:ext cx="58197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3" name="Equation" r:id="rId3" imgW="2565360" imgH="228600" progId="Equation.3">
                  <p:embed/>
                </p:oleObj>
              </mc:Choice>
              <mc:Fallback>
                <p:oleObj name="Equation" r:id="rId3" imgW="2565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4121150"/>
                        <a:ext cx="5819775" cy="554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292025"/>
              </p:ext>
            </p:extLst>
          </p:nvPr>
        </p:nvGraphicFramePr>
        <p:xfrm>
          <a:off x="2455863" y="2057400"/>
          <a:ext cx="36957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4" name="Equation" r:id="rId5" imgW="1892160" imgH="419040" progId="Equation.3">
                  <p:embed/>
                </p:oleObj>
              </mc:Choice>
              <mc:Fallback>
                <p:oleObj name="Equation" r:id="rId5" imgW="18921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2057400"/>
                        <a:ext cx="3695700" cy="977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4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08" y="152400"/>
            <a:ext cx="5328592" cy="65183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sp>
        <p:nvSpPr>
          <p:cNvPr id="2" name="Right Arrow 1"/>
          <p:cNvSpPr/>
          <p:nvPr/>
        </p:nvSpPr>
        <p:spPr>
          <a:xfrm>
            <a:off x="6021104" y="2270345"/>
            <a:ext cx="648072" cy="216024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6021104" y="4038600"/>
            <a:ext cx="648072" cy="216024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6021104" y="1237228"/>
            <a:ext cx="648072" cy="216024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ight Arrow 7"/>
          <p:cNvSpPr/>
          <p:nvPr/>
        </p:nvSpPr>
        <p:spPr>
          <a:xfrm>
            <a:off x="6019800" y="2819400"/>
            <a:ext cx="648072" cy="216024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Arrow 8"/>
          <p:cNvSpPr/>
          <p:nvPr/>
        </p:nvSpPr>
        <p:spPr>
          <a:xfrm>
            <a:off x="6019800" y="1717878"/>
            <a:ext cx="648072" cy="216024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4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640"/>
            <a:ext cx="5184576" cy="645343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85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b="1" dirty="0"/>
              <a:t>Example </a:t>
            </a:r>
            <a:r>
              <a:rPr lang="en-US" sz="3600" b="1" dirty="0" smtClean="0"/>
              <a:t>1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600200"/>
            <a:ext cx="7787208" cy="4525963"/>
          </a:xfrm>
        </p:spPr>
        <p:txBody>
          <a:bodyPr>
            <a:normAutofit/>
          </a:bodyPr>
          <a:lstStyle/>
          <a:p>
            <a:pPr marL="109728" indent="0" algn="l" rtl="0">
              <a:lnSpc>
                <a:spcPct val="150000"/>
              </a:lnSpc>
              <a:buNone/>
            </a:pPr>
            <a:r>
              <a:rPr lang="en-US" sz="2400" dirty="0" smtClean="0"/>
              <a:t>The Laplace transform of a continuous time signal g(t) is given as  </a:t>
            </a:r>
          </a:p>
          <a:p>
            <a:pPr marL="109728" indent="0" algn="l" rtl="0">
              <a:lnSpc>
                <a:spcPct val="150000"/>
              </a:lnSpc>
              <a:buNone/>
            </a:pPr>
            <a:endParaRPr lang="en-US" sz="2400" dirty="0"/>
          </a:p>
          <a:p>
            <a:pPr algn="l" rtl="0">
              <a:lnSpc>
                <a:spcPct val="150000"/>
              </a:lnSpc>
            </a:pPr>
            <a:endParaRPr lang="en-US" sz="2400" dirty="0" smtClean="0"/>
          </a:p>
          <a:p>
            <a:pPr marL="109728" indent="0" algn="l" rtl="0">
              <a:lnSpc>
                <a:spcPct val="150000"/>
              </a:lnSpc>
              <a:buNone/>
            </a:pPr>
            <a:r>
              <a:rPr lang="en-US" sz="2400" dirty="0" smtClean="0"/>
              <a:t>Determine the z-transform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z</a:t>
            </a:r>
            <a:r>
              <a:rPr lang="en-US" sz="2400" dirty="0" smtClean="0"/>
              <a:t>) of the sampled signal g(</a:t>
            </a:r>
            <a:r>
              <a:rPr lang="en-US" sz="2400" i="1" dirty="0" err="1"/>
              <a:t>k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 where </a:t>
            </a:r>
            <a:r>
              <a:rPr lang="en-US" sz="2400" i="1" dirty="0" smtClean="0"/>
              <a:t>T</a:t>
            </a:r>
            <a:r>
              <a:rPr lang="en-US" sz="2400" dirty="0" smtClean="0"/>
              <a:t> is the sampling period and </a:t>
            </a:r>
            <a:r>
              <a:rPr lang="en-US" sz="2400" i="1" dirty="0" smtClean="0"/>
              <a:t>k</a:t>
            </a:r>
            <a:r>
              <a:rPr lang="en-US" sz="2400" dirty="0" smtClean="0"/>
              <a:t> is the discrete time index.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782504"/>
              </p:ext>
            </p:extLst>
          </p:nvPr>
        </p:nvGraphicFramePr>
        <p:xfrm>
          <a:off x="3203848" y="2708920"/>
          <a:ext cx="2874772" cy="96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Equation" r:id="rId3" imgW="1168200" imgH="393480" progId="Equation.3">
                  <p:embed/>
                </p:oleObj>
              </mc:Choice>
              <mc:Fallback>
                <p:oleObj name="Equation" r:id="rId3" imgW="1168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2874772" cy="9663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5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312"/>
            <a:ext cx="8147248" cy="79208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chemeClr val="tx1"/>
                </a:solidFill>
              </a:rPr>
              <a:t>Answer</a:t>
            </a:r>
            <a:r>
              <a:rPr lang="en-US" sz="3200" b="1" dirty="0" smtClean="0">
                <a:solidFill>
                  <a:schemeClr val="tx1"/>
                </a:solidFill>
              </a:rPr>
              <a:t>: 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14" y="1347590"/>
            <a:ext cx="8229600" cy="4925144"/>
          </a:xfrm>
        </p:spPr>
        <p:txBody>
          <a:bodyPr>
            <a:normAutofit/>
          </a:bodyPr>
          <a:lstStyle/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Using partial fraction expansion 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Method 1:</a:t>
            </a:r>
            <a:r>
              <a:rPr lang="en-US" sz="2400" dirty="0" smtClean="0"/>
              <a:t> finding the time domain signal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Method 2:</a:t>
            </a:r>
            <a:r>
              <a:rPr lang="en-US" sz="2400" dirty="0" smtClean="0"/>
              <a:t> using Laplace to z-transform table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62861"/>
              </p:ext>
            </p:extLst>
          </p:nvPr>
        </p:nvGraphicFramePr>
        <p:xfrm>
          <a:off x="1619672" y="5445224"/>
          <a:ext cx="59102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4" name="Equation" r:id="rId3" imgW="2920680" imgH="444240" progId="Equation.3">
                  <p:embed/>
                </p:oleObj>
              </mc:Choice>
              <mc:Fallback>
                <p:oleObj name="Equation" r:id="rId3" imgW="2920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445224"/>
                        <a:ext cx="5910262" cy="895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591874"/>
              </p:ext>
            </p:extLst>
          </p:nvPr>
        </p:nvGraphicFramePr>
        <p:xfrm>
          <a:off x="1619672" y="3429000"/>
          <a:ext cx="6964362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5" imgW="3441600" imgH="685800" progId="Equation.3">
                  <p:embed/>
                </p:oleObj>
              </mc:Choice>
              <mc:Fallback>
                <p:oleObj name="Equation" r:id="rId5" imgW="3441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429000"/>
                        <a:ext cx="6964362" cy="1382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53766"/>
              </p:ext>
            </p:extLst>
          </p:nvPr>
        </p:nvGraphicFramePr>
        <p:xfrm>
          <a:off x="1547664" y="1772816"/>
          <a:ext cx="6038851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6" name="Equation" r:id="rId7" imgW="2984400" imgH="419040" progId="Equation.3">
                  <p:embed/>
                </p:oleObj>
              </mc:Choice>
              <mc:Fallback>
                <p:oleObj name="Equation" r:id="rId7" imgW="2984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772816"/>
                        <a:ext cx="6038851" cy="844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2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Properties </a:t>
            </a:r>
            <a:r>
              <a:rPr lang="en-US" b="1" dirty="0"/>
              <a:t>of </a:t>
            </a:r>
            <a:r>
              <a:rPr lang="en-US" b="1" dirty="0" smtClean="0"/>
              <a:t>z-Transform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Some of the properties of the z-transform are: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Right shift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Left shift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Final value theorem</a:t>
            </a:r>
          </a:p>
          <a:p>
            <a:pPr lvl="2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z</a:t>
            </a:r>
            <a:r>
              <a:rPr lang="en-US" sz="2400" dirty="0" smtClean="0"/>
              <a:t>-differentiation (</a:t>
            </a:r>
            <a:r>
              <a:rPr lang="en-US" sz="2400" dirty="0"/>
              <a:t>Multiplication by </a:t>
            </a:r>
            <a:r>
              <a:rPr lang="en-US" sz="2400" dirty="0" smtClean="0"/>
              <a:t>time k)</a:t>
            </a:r>
          </a:p>
          <a:p>
            <a:pPr lvl="1"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76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72" y="120868"/>
            <a:ext cx="8204200" cy="1143000"/>
          </a:xfrm>
        </p:spPr>
        <p:txBody>
          <a:bodyPr>
            <a:normAutofit/>
          </a:bodyPr>
          <a:lstStyle/>
          <a:p>
            <a:pPr marL="624078" indent="-514350" rtl="0"/>
            <a:r>
              <a:rPr lang="en-US" dirty="0" smtClean="0"/>
              <a:t>Right-shifting </a:t>
            </a:r>
            <a:r>
              <a:rPr lang="en-US" dirty="0"/>
              <a:t>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Suppose we have the following z-transform pair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Also, let 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109728" indent="0" algn="l" rtl="0">
              <a:buNone/>
            </a:pPr>
            <a:r>
              <a:rPr lang="en-US" dirty="0" smtClean="0"/>
              <a:t>assuming that </a:t>
            </a:r>
            <a:r>
              <a:rPr lang="en-US" dirty="0" smtClean="0"/>
              <a:t>f(k) </a:t>
            </a:r>
            <a:r>
              <a:rPr lang="en-US" dirty="0" smtClean="0"/>
              <a:t>= 0 for </a:t>
            </a:r>
            <a:r>
              <a:rPr lang="en-US" dirty="0" smtClean="0"/>
              <a:t>k&lt;0</a:t>
            </a:r>
            <a:r>
              <a:rPr lang="en-US" dirty="0" smtClean="0"/>
              <a:t>.</a:t>
            </a:r>
            <a:endParaRPr lang="ar-EG" dirty="0"/>
          </a:p>
          <a:p>
            <a:pPr marL="109728" indent="0" algn="l" rtl="0">
              <a:buNone/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74733"/>
              </p:ext>
            </p:extLst>
          </p:nvPr>
        </p:nvGraphicFramePr>
        <p:xfrm>
          <a:off x="3419872" y="5219675"/>
          <a:ext cx="2447497" cy="5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Equation" r:id="rId3" imgW="977760" imgH="228600" progId="Equation.3">
                  <p:embed/>
                </p:oleObj>
              </mc:Choice>
              <mc:Fallback>
                <p:oleObj name="Equation" r:id="rId3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219675"/>
                        <a:ext cx="2447497" cy="5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390097"/>
              </p:ext>
            </p:extLst>
          </p:nvPr>
        </p:nvGraphicFramePr>
        <p:xfrm>
          <a:off x="3419872" y="2348880"/>
          <a:ext cx="22336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9" name="Equation" r:id="rId5" imgW="1066680" imgH="203040" progId="Equation.3">
                  <p:embed/>
                </p:oleObj>
              </mc:Choice>
              <mc:Fallback>
                <p:oleObj name="Equation" r:id="rId5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348880"/>
                        <a:ext cx="2233612" cy="42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789781"/>
              </p:ext>
            </p:extLst>
          </p:nvPr>
        </p:nvGraphicFramePr>
        <p:xfrm>
          <a:off x="3491880" y="3356992"/>
          <a:ext cx="252971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Equation" r:id="rId7" imgW="1015920" imgH="203040" progId="Equation.3">
                  <p:embed/>
                </p:oleObj>
              </mc:Choice>
              <mc:Fallback>
                <p:oleObj name="Equation" r:id="rId7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356992"/>
                        <a:ext cx="2529716" cy="5040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2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2" y="152400"/>
            <a:ext cx="8204200" cy="1143000"/>
          </a:xfrm>
        </p:spPr>
        <p:txBody>
          <a:bodyPr>
            <a:normAutofit/>
          </a:bodyPr>
          <a:lstStyle/>
          <a:p>
            <a:pPr marL="624078" indent="-514350" rtl="0"/>
            <a:r>
              <a:rPr lang="en-US" dirty="0"/>
              <a:t>Left-shifting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Suppose we have the following z-transform pair </a:t>
            </a:r>
          </a:p>
          <a:p>
            <a:pPr marL="452628" indent="-342900" algn="l" rtl="0"/>
            <a:endParaRPr lang="en-US" dirty="0" smtClean="0"/>
          </a:p>
          <a:p>
            <a:pPr marL="452628" indent="-342900" algn="l" rtl="0"/>
            <a:endParaRPr lang="en-US" dirty="0" smtClean="0"/>
          </a:p>
          <a:p>
            <a:r>
              <a:rPr lang="en-US" dirty="0" smtClean="0"/>
              <a:t>Also, let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f(k) </a:t>
            </a:r>
            <a:r>
              <a:rPr lang="en-US" dirty="0"/>
              <a:t>= 0 for </a:t>
            </a:r>
            <a:r>
              <a:rPr lang="en-US" dirty="0" smtClean="0"/>
              <a:t>k </a:t>
            </a:r>
            <a:r>
              <a:rPr lang="en-US" dirty="0"/>
              <a:t>= 0 to </a:t>
            </a:r>
            <a:r>
              <a:rPr lang="en-US" dirty="0"/>
              <a:t>m</a:t>
            </a:r>
            <a:r>
              <a:rPr lang="en-US" dirty="0" smtClean="0"/>
              <a:t>-1</a:t>
            </a:r>
            <a:r>
              <a:rPr lang="en-US" dirty="0"/>
              <a:t>, </a:t>
            </a:r>
            <a:r>
              <a:rPr lang="en-US" dirty="0" smtClean="0"/>
              <a:t>then </a:t>
            </a:r>
            <a:endParaRPr lang="en-US" dirty="0"/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57317"/>
              </p:ext>
            </p:extLst>
          </p:nvPr>
        </p:nvGraphicFramePr>
        <p:xfrm>
          <a:off x="3622675" y="5389563"/>
          <a:ext cx="19399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5389563"/>
                        <a:ext cx="1939925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14271"/>
              </p:ext>
            </p:extLst>
          </p:nvPr>
        </p:nvGraphicFramePr>
        <p:xfrm>
          <a:off x="3347864" y="2276872"/>
          <a:ext cx="22336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5" imgW="1066680" imgH="203040" progId="Equation.3">
                  <p:embed/>
                </p:oleObj>
              </mc:Choice>
              <mc:Fallback>
                <p:oleObj name="Equation" r:id="rId5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276872"/>
                        <a:ext cx="2233613" cy="42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3940"/>
              </p:ext>
            </p:extLst>
          </p:nvPr>
        </p:nvGraphicFramePr>
        <p:xfrm>
          <a:off x="3491880" y="3284984"/>
          <a:ext cx="2384872" cy="47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Equation" r:id="rId7" imgW="1015920" imgH="203040" progId="Equation.3">
                  <p:embed/>
                </p:oleObj>
              </mc:Choice>
              <mc:Fallback>
                <p:oleObj name="Equation" r:id="rId7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84984"/>
                        <a:ext cx="2384872" cy="4745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19307</TotalTime>
  <Words>761</Words>
  <Application>Microsoft Office PowerPoint</Application>
  <PresentationFormat>On-screen Show (4:3)</PresentationFormat>
  <Paragraphs>177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StallingsCNwIT</vt:lpstr>
      <vt:lpstr>Equation</vt:lpstr>
      <vt:lpstr>Microsoft Equation 3.0</vt:lpstr>
      <vt:lpstr>The z-Transform</vt:lpstr>
      <vt:lpstr>The z-transform</vt:lpstr>
      <vt:lpstr>PowerPoint Presentation</vt:lpstr>
      <vt:lpstr>PowerPoint Presentation</vt:lpstr>
      <vt:lpstr>Example 1</vt:lpstr>
      <vt:lpstr>Answer: </vt:lpstr>
      <vt:lpstr>Properties of z-Transform</vt:lpstr>
      <vt:lpstr>Right-shifting property</vt:lpstr>
      <vt:lpstr>Left-shifting property</vt:lpstr>
      <vt:lpstr>Final value theorem</vt:lpstr>
      <vt:lpstr>Example 2 </vt:lpstr>
      <vt:lpstr>DC gain of transfer function </vt:lpstr>
      <vt:lpstr>Example 3 </vt:lpstr>
      <vt:lpstr>Multiplication by k</vt:lpstr>
      <vt:lpstr>Inverse z-Transforms</vt:lpstr>
      <vt:lpstr>Method 1: Long Division</vt:lpstr>
      <vt:lpstr>Example 4</vt:lpstr>
      <vt:lpstr>PowerPoint Presentation</vt:lpstr>
      <vt:lpstr>Method 2: Partial fractions</vt:lpstr>
      <vt:lpstr>Example 5</vt:lpstr>
      <vt:lpstr>PowerPoint Presentation</vt:lpstr>
      <vt:lpstr>Example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1588</cp:revision>
  <cp:lastPrinted>1601-01-01T00:00:00Z</cp:lastPrinted>
  <dcterms:created xsi:type="dcterms:W3CDTF">2001-08-26T16:57:20Z</dcterms:created>
  <dcterms:modified xsi:type="dcterms:W3CDTF">2020-11-12T14:23:58Z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