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346" r:id="rId3"/>
    <p:sldId id="430" r:id="rId4"/>
    <p:sldId id="428" r:id="rId5"/>
    <p:sldId id="429" r:id="rId6"/>
    <p:sldId id="349" r:id="rId7"/>
    <p:sldId id="350" r:id="rId8"/>
    <p:sldId id="353" r:id="rId9"/>
    <p:sldId id="364" r:id="rId10"/>
    <p:sldId id="365" r:id="rId11"/>
    <p:sldId id="371" r:id="rId12"/>
    <p:sldId id="373" r:id="rId13"/>
    <p:sldId id="374" r:id="rId14"/>
    <p:sldId id="375" r:id="rId15"/>
    <p:sldId id="377" r:id="rId16"/>
    <p:sldId id="379" r:id="rId17"/>
    <p:sldId id="382" r:id="rId18"/>
    <p:sldId id="389" r:id="rId19"/>
    <p:sldId id="390" r:id="rId20"/>
    <p:sldId id="392" r:id="rId21"/>
    <p:sldId id="395" r:id="rId22"/>
    <p:sldId id="396" r:id="rId23"/>
    <p:sldId id="399" r:id="rId24"/>
    <p:sldId id="405" r:id="rId25"/>
    <p:sldId id="410" r:id="rId26"/>
    <p:sldId id="422" r:id="rId27"/>
    <p:sldId id="42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593" autoAdjust="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33.wmf"/><Relationship Id="rId4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1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04/04/2018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6B1A4-3534-4875-B1CA-60596223E4A6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5BD45-B5A0-4654-B232-F8508C108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7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5BD45-B5A0-4654-B232-F8508C108E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5BD45-B5A0-4654-B232-F8508C108E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4D4F-D586-45E6-B5EC-759DD7ED48C3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D43-89B2-4F52-ACDE-8E07420B5456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0CB5-6ACD-47E8-A1E5-D748DE105134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DD4E6-77EB-4E70-8378-3909CDB25A53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62F5-53B6-47A8-A196-8A2733FB77FD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7ED93-7929-4295-89D8-ECF5459E734E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3CA-1413-4CC6-94CA-0DC9F7FD0593}" type="datetime1">
              <a:rPr lang="en-GB" smtClean="0"/>
              <a:t>04/04/2018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F13B3-7101-4D3D-B9D1-70F694448283}" type="datetime1">
              <a:rPr lang="en-GB" smtClean="0"/>
              <a:t>04/04/2018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CDFC-9486-4A3B-97A4-4BB4A147723E}" type="datetime1">
              <a:rPr lang="en-GB" smtClean="0"/>
              <a:t>04/04/2018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B0C5-B5C1-442C-AA7D-CF4CF01C086C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B8FE-6A34-41C7-B904-2944CEA85876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2456-64D0-4886-9A47-46199BF2FE3F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7.wmf"/><Relationship Id="rId3" Type="http://schemas.openxmlformats.org/officeDocument/2006/relationships/image" Target="../media/image15.e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3.wmf"/><Relationship Id="rId3" Type="http://schemas.openxmlformats.org/officeDocument/2006/relationships/image" Target="../media/image15.e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16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8.png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2.png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7" Type="http://schemas.openxmlformats.org/officeDocument/2006/relationships/image" Target="../media/image6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GB" sz="5600" b="1" dirty="0"/>
              <a:t>Root </a:t>
            </a:r>
            <a:r>
              <a:rPr lang="en-GB" sz="5600" b="1" dirty="0" smtClean="0"/>
              <a:t>Locus Method</a:t>
            </a:r>
            <a:endParaRPr lang="en-GB" sz="5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9695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/>
              <a:t>Angle and Magnitude Conditions graphically</a:t>
            </a:r>
            <a:endParaRPr lang="en-US" sz="3800" b="1" dirty="0"/>
          </a:p>
        </p:txBody>
      </p:sp>
      <p:pic>
        <p:nvPicPr>
          <p:cNvPr id="26700" name="Picture 7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8" t="12104" r="8264" b="4847"/>
          <a:stretch/>
        </p:blipFill>
        <p:spPr bwMode="auto">
          <a:xfrm>
            <a:off x="899592" y="1057164"/>
            <a:ext cx="7344816" cy="561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466076" y="1403484"/>
            <a:ext cx="306494" cy="460772"/>
            <a:chOff x="4466076" y="1403484"/>
            <a:chExt cx="306494" cy="460772"/>
          </a:xfrm>
        </p:grpSpPr>
        <p:sp>
          <p:nvSpPr>
            <p:cNvPr id="5" name="Oval 4"/>
            <p:cNvSpPr/>
            <p:nvPr/>
          </p:nvSpPr>
          <p:spPr>
            <a:xfrm>
              <a:off x="4572000" y="1772816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66076" y="140348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p</a:t>
              </a:r>
              <a:endParaRPr lang="en-US" i="1" dirty="0"/>
            </a:p>
          </p:txBody>
        </p:sp>
      </p:grpSp>
      <p:cxnSp>
        <p:nvCxnSpPr>
          <p:cNvPr id="15" name="Straight Connector 14"/>
          <p:cNvCxnSpPr/>
          <p:nvPr/>
        </p:nvCxnSpPr>
        <p:spPr>
          <a:xfrm flipV="1">
            <a:off x="1374152" y="1836117"/>
            <a:ext cx="3246401" cy="186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3"/>
          </p:cNvCxnSpPr>
          <p:nvPr/>
        </p:nvCxnSpPr>
        <p:spPr>
          <a:xfrm flipV="1">
            <a:off x="2997352" y="1850865"/>
            <a:ext cx="1588039" cy="185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5" idx="4"/>
          </p:cNvCxnSpPr>
          <p:nvPr/>
        </p:nvCxnSpPr>
        <p:spPr>
          <a:xfrm flipH="1" flipV="1">
            <a:off x="4617720" y="1864256"/>
            <a:ext cx="1826488" cy="183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5" idx="5"/>
          </p:cNvCxnSpPr>
          <p:nvPr/>
        </p:nvCxnSpPr>
        <p:spPr>
          <a:xfrm flipH="1" flipV="1">
            <a:off x="4650049" y="1850865"/>
            <a:ext cx="3522351" cy="185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72400" y="3702284"/>
            <a:ext cx="279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91" name="Object 266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398617"/>
              </p:ext>
            </p:extLst>
          </p:nvPr>
        </p:nvGraphicFramePr>
        <p:xfrm>
          <a:off x="1616432" y="4365104"/>
          <a:ext cx="6312275" cy="110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8" name="Equation" r:id="rId4" imgW="2984400" imgH="520560" progId="Equation.3">
                  <p:embed/>
                </p:oleObj>
              </mc:Choice>
              <mc:Fallback>
                <p:oleObj name="Equation" r:id="rId4" imgW="29844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432" y="4365104"/>
                        <a:ext cx="6312275" cy="110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7092280" y="2796113"/>
            <a:ext cx="7116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A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35" name="Rectangle 34"/>
          <p:cNvSpPr/>
          <p:nvPr/>
        </p:nvSpPr>
        <p:spPr>
          <a:xfrm>
            <a:off x="5228456" y="2928974"/>
            <a:ext cx="7116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B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364344" y="2937767"/>
            <a:ext cx="7116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A</a:t>
            </a:r>
            <a:r>
              <a:rPr lang="en-US" sz="2200" baseline="-25000" dirty="0" smtClean="0"/>
              <a:t>2</a:t>
            </a:r>
            <a:endParaRPr lang="en-US" sz="2200" baseline="-25000" dirty="0"/>
          </a:p>
        </p:txBody>
      </p:sp>
      <p:sp>
        <p:nvSpPr>
          <p:cNvPr id="37" name="Rectangle 36"/>
          <p:cNvSpPr/>
          <p:nvPr/>
        </p:nvSpPr>
        <p:spPr>
          <a:xfrm>
            <a:off x="1374152" y="2948513"/>
            <a:ext cx="7116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A</a:t>
            </a:r>
            <a:r>
              <a:rPr lang="en-US" sz="2200" baseline="-25000" dirty="0" smtClean="0"/>
              <a:t>3</a:t>
            </a:r>
            <a:endParaRPr lang="en-US" sz="2200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11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3" t="13379" r="8711" b="5023"/>
          <a:stretch/>
        </p:blipFill>
        <p:spPr bwMode="auto">
          <a:xfrm>
            <a:off x="4149406" y="1628800"/>
            <a:ext cx="4959098" cy="3487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93576"/>
          </a:xfrm>
        </p:spPr>
        <p:txBody>
          <a:bodyPr>
            <a:normAutofit/>
          </a:bodyPr>
          <a:lstStyle/>
          <a:p>
            <a:r>
              <a:rPr lang="en-US" sz="3600" b="1" dirty="0"/>
              <a:t>Example </a:t>
            </a:r>
            <a:r>
              <a:rPr lang="en-US" sz="3600" b="1" dirty="0" smtClean="0"/>
              <a:t>1: Construction of root locus in details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8" y="5157192"/>
            <a:ext cx="8999658" cy="152567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4000" dirty="0">
                <a:solidFill>
                  <a:srgbClr val="FF0000"/>
                </a:solidFill>
              </a:rPr>
              <a:t>Step-1</a:t>
            </a:r>
            <a:r>
              <a:rPr lang="en-US" sz="4000" dirty="0"/>
              <a:t>: The first step in constructing a root-locus plot is to locate the open-loop poles and zeros in s-plane.</a:t>
            </a:r>
          </a:p>
          <a:p>
            <a:pPr algn="just"/>
            <a:r>
              <a:rPr lang="en-US" sz="4000" dirty="0" smtClean="0">
                <a:solidFill>
                  <a:srgbClr val="FF0000"/>
                </a:solidFill>
              </a:rPr>
              <a:t>Step-2</a:t>
            </a:r>
            <a:r>
              <a:rPr lang="en-US" sz="4000" dirty="0" smtClean="0"/>
              <a:t>: </a:t>
            </a:r>
            <a:r>
              <a:rPr lang="en-US" sz="4000" dirty="0"/>
              <a:t>Determine the root loci </a:t>
            </a:r>
            <a:r>
              <a:rPr lang="en-US" sz="4000" dirty="0" smtClean="0"/>
              <a:t>on </a:t>
            </a:r>
            <a:r>
              <a:rPr lang="en-US" sz="4000" dirty="0"/>
              <a:t>the real axis</a:t>
            </a:r>
            <a:r>
              <a:rPr lang="en-US" sz="4000" dirty="0" smtClean="0"/>
              <a:t>. </a:t>
            </a:r>
            <a:r>
              <a:rPr lang="en-US" sz="2800" dirty="0" smtClean="0"/>
              <a:t>Any segment on the real axis lying to the left of an odd number of open-loop poles and zeros will satisfy the angle condition and hence is part of the root locus.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128585" y="3252440"/>
            <a:ext cx="60771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37329" y="3241776"/>
            <a:ext cx="188599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-36512" y="836712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 smtClean="0"/>
              <a:t>In this example, we will draw the root locus of the following closed-loop system as K varies from 0 to infinity.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3595307" cy="1196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783910"/>
              </p:ext>
            </p:extLst>
          </p:nvPr>
        </p:nvGraphicFramePr>
        <p:xfrm>
          <a:off x="395536" y="3501008"/>
          <a:ext cx="3258890" cy="841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5" name="Equation" r:id="rId5" imgW="1625400" imgH="419040" progId="Equation.3">
                  <p:embed/>
                </p:oleObj>
              </mc:Choice>
              <mc:Fallback>
                <p:oleObj name="Equation" r:id="rId5" imgW="1625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01008"/>
                        <a:ext cx="3258890" cy="841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43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332656"/>
            <a:ext cx="8229600" cy="6068144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Step-3</a:t>
            </a:r>
            <a:r>
              <a:rPr lang="en-US" sz="2800" dirty="0" smtClean="0"/>
              <a:t>: </a:t>
            </a:r>
            <a:r>
              <a:rPr lang="en-US" sz="2800" dirty="0"/>
              <a:t>Determine the </a:t>
            </a:r>
            <a:r>
              <a:rPr lang="en-US" sz="2800" i="1" dirty="0" smtClean="0">
                <a:solidFill>
                  <a:srgbClr val="00B050"/>
                </a:solidFill>
              </a:rPr>
              <a:t>asymptotes</a:t>
            </a:r>
            <a:r>
              <a:rPr lang="en-US" sz="2800" dirty="0" smtClean="0"/>
              <a:t> of the root loci.</a:t>
            </a:r>
          </a:p>
          <a:p>
            <a:pPr marL="400050" lvl="1" indent="0" algn="just">
              <a:buNone/>
            </a:pPr>
            <a:r>
              <a:rPr lang="en-US" sz="2400" b="1" i="1" dirty="0" smtClean="0">
                <a:solidFill>
                  <a:srgbClr val="00B050"/>
                </a:solidFill>
              </a:rPr>
              <a:t>An asymptote</a:t>
            </a:r>
            <a:r>
              <a:rPr lang="en-US" sz="2400" i="1" dirty="0" smtClean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is </a:t>
            </a:r>
            <a:r>
              <a:rPr lang="en-US" sz="2400" i="1" dirty="0" smtClean="0">
                <a:solidFill>
                  <a:srgbClr val="00B050"/>
                </a:solidFill>
              </a:rPr>
              <a:t>a straight line that touches the root locus curve at infinity. </a:t>
            </a:r>
            <a:endParaRPr lang="en-US" sz="2400" dirty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where</a:t>
            </a:r>
          </a:p>
          <a:p>
            <a:pPr algn="just"/>
            <a:r>
              <a:rPr lang="en-US" sz="2800" dirty="0" smtClean="0"/>
              <a:t>n-----</a:t>
            </a:r>
            <a:r>
              <a:rPr lang="en-US" sz="2800" dirty="0" smtClean="0">
                <a:sym typeface="Wingdings" pitchFamily="2" charset="2"/>
              </a:rPr>
              <a:t>&gt; number of poles</a:t>
            </a:r>
          </a:p>
          <a:p>
            <a:pPr algn="just"/>
            <a:r>
              <a:rPr lang="en-US" sz="2800" dirty="0" smtClean="0">
                <a:sym typeface="Wingdings" pitchFamily="2" charset="2"/>
              </a:rPr>
              <a:t>m-----&gt; number of zeros</a:t>
            </a:r>
          </a:p>
          <a:p>
            <a:pPr algn="just"/>
            <a:r>
              <a:rPr lang="en-US" sz="2800" dirty="0" smtClean="0">
                <a:sym typeface="Wingdings" pitchFamily="2" charset="2"/>
              </a:rPr>
              <a:t>For this Transfer Function</a:t>
            </a:r>
            <a:endParaRPr lang="en-US" sz="28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043488"/>
              </p:ext>
            </p:extLst>
          </p:nvPr>
        </p:nvGraphicFramePr>
        <p:xfrm>
          <a:off x="2268538" y="1883097"/>
          <a:ext cx="5014912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2" name="Equation" r:id="rId3" imgW="2577960" imgH="609480" progId="Equation.3">
                  <p:embed/>
                </p:oleObj>
              </mc:Choice>
              <mc:Fallback>
                <p:oleObj name="Equation" r:id="rId3" imgW="2577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883097"/>
                        <a:ext cx="5014912" cy="1185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325010"/>
              </p:ext>
            </p:extLst>
          </p:nvPr>
        </p:nvGraphicFramePr>
        <p:xfrm>
          <a:off x="4572000" y="4509120"/>
          <a:ext cx="3022600" cy="779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3" name="Equation" r:id="rId5" imgW="1625400" imgH="419040" progId="Equation.3">
                  <p:embed/>
                </p:oleObj>
              </mc:Choice>
              <mc:Fallback>
                <p:oleObj name="Equation" r:id="rId5" imgW="1625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09120"/>
                        <a:ext cx="3022600" cy="7792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214679"/>
              </p:ext>
            </p:extLst>
          </p:nvPr>
        </p:nvGraphicFramePr>
        <p:xfrm>
          <a:off x="3131840" y="5589240"/>
          <a:ext cx="263366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4" name="Equation" r:id="rId7" imgW="1168200" imgH="393480" progId="Equation.3">
                  <p:embed/>
                </p:oleObj>
              </mc:Choice>
              <mc:Fallback>
                <p:oleObj name="Equation" r:id="rId7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589240"/>
                        <a:ext cx="2633663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9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Step-3</a:t>
            </a:r>
            <a:r>
              <a:rPr lang="en-US" sz="2800" dirty="0" smtClean="0"/>
              <a:t>: </a:t>
            </a:r>
            <a:r>
              <a:rPr lang="en-US" sz="2800" dirty="0"/>
              <a:t>Determine the </a:t>
            </a:r>
            <a:r>
              <a:rPr lang="en-US" sz="2800" i="1" dirty="0" smtClean="0">
                <a:solidFill>
                  <a:srgbClr val="00B050"/>
                </a:solidFill>
              </a:rPr>
              <a:t>asymptotes</a:t>
            </a:r>
            <a:r>
              <a:rPr lang="en-US" sz="2800" dirty="0" smtClean="0"/>
              <a:t> of the root loci.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600" dirty="0" smtClean="0"/>
              <a:t>Since the angle repeats itself as </a:t>
            </a:r>
            <a:r>
              <a:rPr lang="en-US" sz="2600" dirty="0" smtClean="0">
                <a:solidFill>
                  <a:srgbClr val="FF0000"/>
                </a:solidFill>
              </a:rPr>
              <a:t>k</a:t>
            </a:r>
            <a:r>
              <a:rPr lang="en-US" sz="2600" dirty="0" smtClean="0"/>
              <a:t> is varied, the distinct angles for the asymptotes are determined as </a:t>
            </a:r>
            <a:r>
              <a:rPr lang="en-US" sz="2600" dirty="0" smtClean="0">
                <a:solidFill>
                  <a:srgbClr val="FF0000"/>
                </a:solidFill>
              </a:rPr>
              <a:t>60°</a:t>
            </a:r>
            <a:r>
              <a:rPr lang="en-US" sz="2600" dirty="0" smtClean="0"/>
              <a:t>, </a:t>
            </a:r>
            <a:r>
              <a:rPr lang="en-US" sz="2600" dirty="0" smtClean="0">
                <a:solidFill>
                  <a:srgbClr val="FF0000"/>
                </a:solidFill>
              </a:rPr>
              <a:t>–60°</a:t>
            </a:r>
            <a:r>
              <a:rPr lang="en-US" sz="2600" dirty="0" smtClean="0"/>
              <a:t>, and </a:t>
            </a:r>
            <a:r>
              <a:rPr lang="en-US" sz="2600" dirty="0" smtClean="0">
                <a:solidFill>
                  <a:srgbClr val="FF0000"/>
                </a:solidFill>
              </a:rPr>
              <a:t>180°</a:t>
            </a:r>
            <a:r>
              <a:rPr lang="en-US" sz="2600" dirty="0" smtClean="0"/>
              <a:t>.</a:t>
            </a:r>
          </a:p>
          <a:p>
            <a:r>
              <a:rPr lang="en-US" sz="2800" dirty="0" smtClean="0"/>
              <a:t>Thus, there are three asymptotes having angles </a:t>
            </a:r>
            <a:r>
              <a:rPr lang="en-US" sz="2800" dirty="0" smtClean="0">
                <a:solidFill>
                  <a:srgbClr val="FF0000"/>
                </a:solidFill>
              </a:rPr>
              <a:t>60°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–60°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180°</a:t>
            </a:r>
            <a:r>
              <a:rPr lang="en-US" sz="2800" dirty="0" smtClean="0"/>
              <a:t>.</a:t>
            </a:r>
            <a:endParaRPr lang="en-US" sz="26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694248"/>
              </p:ext>
            </p:extLst>
          </p:nvPr>
        </p:nvGraphicFramePr>
        <p:xfrm>
          <a:off x="2667000" y="1857375"/>
          <a:ext cx="34925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2" name="Equation" r:id="rId3" imgW="1549080" imgH="634680" progId="Equation.3">
                  <p:embed/>
                </p:oleObj>
              </mc:Choice>
              <mc:Fallback>
                <p:oleObj name="Equation" r:id="rId3" imgW="1549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857375"/>
                        <a:ext cx="3492500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80920" cy="6048672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solidFill>
                  <a:srgbClr val="FF0000"/>
                </a:solidFill>
              </a:rPr>
              <a:t>Step-3</a:t>
            </a:r>
            <a:r>
              <a:rPr lang="en-US" sz="2600" dirty="0" smtClean="0"/>
              <a:t>: </a:t>
            </a:r>
            <a:r>
              <a:rPr lang="en-US" sz="2600" dirty="0"/>
              <a:t>Determine the </a:t>
            </a:r>
            <a:r>
              <a:rPr lang="en-US" sz="2600" i="1" dirty="0" smtClean="0">
                <a:solidFill>
                  <a:srgbClr val="00B050"/>
                </a:solidFill>
              </a:rPr>
              <a:t>asymptotes</a:t>
            </a:r>
            <a:r>
              <a:rPr lang="en-US" sz="2600" dirty="0" smtClean="0"/>
              <a:t> of the root loci.</a:t>
            </a:r>
          </a:p>
          <a:p>
            <a:pPr algn="just"/>
            <a:r>
              <a:rPr lang="en-US" sz="2600" dirty="0" smtClean="0"/>
              <a:t>Before we can draw these asymptotes in the complex plane, we must find the point where they intersect the real axis.</a:t>
            </a:r>
          </a:p>
          <a:p>
            <a:pPr algn="just"/>
            <a:r>
              <a:rPr lang="en-US" sz="2600" dirty="0" smtClean="0"/>
              <a:t>Point of intersection of asymptotes on real axis (or centroid of asymptotes) can be find as  out</a:t>
            </a:r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/>
              <a:t>For</a:t>
            </a:r>
            <a:endParaRPr lang="en-US" sz="2600" dirty="0" smtClean="0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302738"/>
              </p:ext>
            </p:extLst>
          </p:nvPr>
        </p:nvGraphicFramePr>
        <p:xfrm>
          <a:off x="3347864" y="3284984"/>
          <a:ext cx="2571851" cy="718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5" name="Equation" r:id="rId3" imgW="1409400" imgH="393480" progId="Equation.3">
                  <p:embed/>
                </p:oleObj>
              </mc:Choice>
              <mc:Fallback>
                <p:oleObj name="Equation" r:id="rId3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284984"/>
                        <a:ext cx="2571851" cy="7181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296378"/>
              </p:ext>
            </p:extLst>
          </p:nvPr>
        </p:nvGraphicFramePr>
        <p:xfrm>
          <a:off x="2987824" y="4365104"/>
          <a:ext cx="30226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6" name="Equation" r:id="rId5" imgW="1625400" imgH="419040" progId="Equation.3">
                  <p:embed/>
                </p:oleObj>
              </mc:Choice>
              <mc:Fallback>
                <p:oleObj name="Equation" r:id="rId5" imgW="16254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365104"/>
                        <a:ext cx="30226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587720"/>
              </p:ext>
            </p:extLst>
          </p:nvPr>
        </p:nvGraphicFramePr>
        <p:xfrm>
          <a:off x="3275856" y="5445224"/>
          <a:ext cx="3436243" cy="959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7" name="Equation" r:id="rId7" imgW="1409400" imgH="393480" progId="Equation.3">
                  <p:embed/>
                </p:oleObj>
              </mc:Choice>
              <mc:Fallback>
                <p:oleObj name="Equation" r:id="rId7" imgW="14094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445224"/>
                        <a:ext cx="3436243" cy="959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22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Step-3</a:t>
            </a:r>
            <a:r>
              <a:rPr lang="en-US" sz="2800" dirty="0" smtClean="0"/>
              <a:t>: </a:t>
            </a:r>
            <a:r>
              <a:rPr lang="en-US" sz="2800" dirty="0"/>
              <a:t>Determine the </a:t>
            </a:r>
            <a:r>
              <a:rPr lang="en-US" sz="2800" i="1" dirty="0" smtClean="0">
                <a:solidFill>
                  <a:srgbClr val="00B050"/>
                </a:solidFill>
              </a:rPr>
              <a:t>asymptotes</a:t>
            </a:r>
            <a:r>
              <a:rPr lang="en-US" sz="2800" dirty="0" smtClean="0"/>
              <a:t> of the root loci.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3" t="13379" r="8711" b="5023"/>
          <a:stretch/>
        </p:blipFill>
        <p:spPr bwMode="auto">
          <a:xfrm>
            <a:off x="2563490" y="1676400"/>
            <a:ext cx="6428110" cy="4681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6310542" y="378349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250906" y="3988904"/>
          <a:ext cx="3048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4" name="Equation" r:id="rId4" imgW="152280" imgH="139680" progId="Equation.3">
                  <p:embed/>
                </p:oleObj>
              </mc:Choice>
              <mc:Fallback>
                <p:oleObj name="Equation" r:id="rId4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0906" y="3988904"/>
                        <a:ext cx="30480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6385868" y="2093844"/>
            <a:ext cx="1564630" cy="1876485"/>
            <a:chOff x="5422578" y="2398644"/>
            <a:chExt cx="1564630" cy="1876485"/>
          </a:xfrm>
        </p:grpSpPr>
        <p:cxnSp>
          <p:nvCxnSpPr>
            <p:cNvPr id="12" name="Straight Connector 11"/>
            <p:cNvCxnSpPr/>
            <p:nvPr/>
          </p:nvCxnSpPr>
          <p:spPr>
            <a:xfrm rot="5400000" flipH="1" flipV="1">
              <a:off x="5314904" y="2506318"/>
              <a:ext cx="1779978" cy="15646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/>
            <p:cNvSpPr/>
            <p:nvPr/>
          </p:nvSpPr>
          <p:spPr>
            <a:xfrm rot="896943">
              <a:off x="5486558" y="3817929"/>
              <a:ext cx="381000" cy="457200"/>
            </a:xfrm>
            <a:prstGeom prst="arc">
              <a:avLst>
                <a:gd name="adj1" fmla="val 16200000"/>
                <a:gd name="adj2" fmla="val 1229842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3494" name="Object 6"/>
            <p:cNvGraphicFramePr>
              <a:graphicFrameLocks noChangeAspect="1"/>
            </p:cNvGraphicFramePr>
            <p:nvPr/>
          </p:nvGraphicFramePr>
          <p:xfrm>
            <a:off x="5864088" y="3762934"/>
            <a:ext cx="431800" cy="240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015" name="Equation" r:id="rId6" imgW="253800" imgH="177480" progId="Equation.3">
                    <p:embed/>
                  </p:oleObj>
                </mc:Choice>
                <mc:Fallback>
                  <p:oleObj name="Equation" r:id="rId6" imgW="2538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4088" y="3762934"/>
                          <a:ext cx="431800" cy="240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6417342" y="3820866"/>
            <a:ext cx="1779978" cy="1629089"/>
            <a:chOff x="5454052" y="4125666"/>
            <a:chExt cx="1779978" cy="1629089"/>
          </a:xfrm>
        </p:grpSpPr>
        <p:cxnSp>
          <p:nvCxnSpPr>
            <p:cNvPr id="13" name="Straight Connector 12"/>
            <p:cNvCxnSpPr/>
            <p:nvPr/>
          </p:nvCxnSpPr>
          <p:spPr>
            <a:xfrm rot="10800000" flipH="1" flipV="1">
              <a:off x="5454052" y="4190125"/>
              <a:ext cx="1779978" cy="15646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rc 14"/>
            <p:cNvSpPr/>
            <p:nvPr/>
          </p:nvSpPr>
          <p:spPr>
            <a:xfrm rot="3122072">
              <a:off x="5517117" y="4087566"/>
              <a:ext cx="381000" cy="457200"/>
            </a:xfrm>
            <a:prstGeom prst="arc">
              <a:avLst>
                <a:gd name="adj1" fmla="val 16200000"/>
                <a:gd name="adj2" fmla="val 1229842"/>
              </a:avLst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3495" name="Object 7"/>
            <p:cNvGraphicFramePr>
              <a:graphicFrameLocks noChangeAspect="1"/>
            </p:cNvGraphicFramePr>
            <p:nvPr/>
          </p:nvGraphicFramePr>
          <p:xfrm>
            <a:off x="5820259" y="4340088"/>
            <a:ext cx="625475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016" name="Equation" r:id="rId8" imgW="368280" imgH="177480" progId="Equation.3">
                    <p:embed/>
                  </p:oleObj>
                </mc:Choice>
                <mc:Fallback>
                  <p:oleObj name="Equation" r:id="rId8" imgW="3682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20259" y="4340088"/>
                          <a:ext cx="625475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3630290" y="3429000"/>
            <a:ext cx="2749550" cy="779442"/>
            <a:chOff x="2667000" y="3733800"/>
            <a:chExt cx="2749550" cy="779442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>
              <a:off x="4018285" y="2813211"/>
              <a:ext cx="0" cy="270257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2" name="Object 6"/>
            <p:cNvGraphicFramePr>
              <a:graphicFrameLocks noChangeAspect="1"/>
            </p:cNvGraphicFramePr>
            <p:nvPr/>
          </p:nvGraphicFramePr>
          <p:xfrm>
            <a:off x="4876800" y="3733800"/>
            <a:ext cx="539750" cy="239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017" name="Equation" r:id="rId10" imgW="317160" imgH="177480" progId="Equation.3">
                    <p:embed/>
                  </p:oleObj>
                </mc:Choice>
                <mc:Fallback>
                  <p:oleObj name="Equation" r:id="rId10" imgW="3171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733800"/>
                          <a:ext cx="539750" cy="239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rc 22"/>
            <p:cNvSpPr/>
            <p:nvPr/>
          </p:nvSpPr>
          <p:spPr>
            <a:xfrm rot="17473544">
              <a:off x="4908579" y="4044666"/>
              <a:ext cx="515897" cy="421255"/>
            </a:xfrm>
            <a:prstGeom prst="arc">
              <a:avLst>
                <a:gd name="adj1" fmla="val 16200000"/>
                <a:gd name="adj2" fmla="val 2327106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34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763142"/>
              </p:ext>
            </p:extLst>
          </p:nvPr>
        </p:nvGraphicFramePr>
        <p:xfrm>
          <a:off x="221258" y="3072383"/>
          <a:ext cx="26225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8" name="Equation" r:id="rId12" imgW="1244520" imgH="203040" progId="Equation.3">
                  <p:embed/>
                </p:oleObj>
              </mc:Choice>
              <mc:Fallback>
                <p:oleObj name="Equation" r:id="rId12" imgW="1244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58" y="3072383"/>
                        <a:ext cx="26225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304800" y="3810000"/>
          <a:ext cx="14303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9" name="Equation" r:id="rId14" imgW="457200" imgH="177480" progId="Equation.3">
                  <p:embed/>
                </p:oleObj>
              </mc:Choice>
              <mc:Fallback>
                <p:oleObj name="Equation" r:id="rId14" imgW="457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10000"/>
                        <a:ext cx="1430338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71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39552" y="548680"/>
            <a:ext cx="80648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FF0000"/>
                </a:solidFill>
              </a:rPr>
              <a:t>Step-4</a:t>
            </a:r>
            <a:r>
              <a:rPr lang="en-US" sz="2800" dirty="0"/>
              <a:t>: Determine the </a:t>
            </a:r>
            <a:r>
              <a:rPr lang="en-US" sz="2800" i="1" dirty="0">
                <a:solidFill>
                  <a:srgbClr val="00B050"/>
                </a:solidFill>
              </a:rPr>
              <a:t>breakaway or break-in points</a:t>
            </a:r>
            <a:r>
              <a:rPr lang="en-US" sz="2800" i="1" dirty="0"/>
              <a:t>.</a:t>
            </a:r>
            <a:endParaRPr lang="en-US" sz="2800" dirty="0"/>
          </a:p>
          <a:p>
            <a:pPr marL="166688" lvl="1" indent="-166688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breakaway (or </a:t>
            </a:r>
            <a:r>
              <a:rPr lang="en-US" sz="2400" dirty="0" smtClean="0"/>
              <a:t>break-in) point corresponds to a point in the s plane where multiple roots of the characteristic equation occur.</a:t>
            </a:r>
          </a:p>
          <a:p>
            <a:pPr marL="166688" lvl="1" indent="-166688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It is a point at which the root locus branches leaves the real axis and enter in complex plane</a:t>
            </a:r>
          </a:p>
          <a:p>
            <a:pPr marL="166688" lvl="1" indent="-166688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breakaway or break-in points can be determined from the roots </a:t>
            </a:r>
            <a:r>
              <a:rPr lang="en-US" sz="2400" dirty="0" smtClean="0"/>
              <a:t>of</a:t>
            </a:r>
          </a:p>
          <a:p>
            <a:pPr marL="166688" lvl="1" indent="-166688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  <a:p>
            <a:pPr marL="166688" lvl="1" indent="-166688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dirty="0"/>
              <a:t>should be noted that not all the solutions of </a:t>
            </a:r>
            <a:r>
              <a:rPr lang="en-US" sz="2400" dirty="0" err="1">
                <a:solidFill>
                  <a:srgbClr val="FF0000"/>
                </a:solidFill>
              </a:rPr>
              <a:t>dK</a:t>
            </a:r>
            <a:r>
              <a:rPr lang="en-US" sz="2400" dirty="0">
                <a:solidFill>
                  <a:srgbClr val="FF0000"/>
                </a:solidFill>
              </a:rPr>
              <a:t>/ds=0</a:t>
            </a:r>
            <a:r>
              <a:rPr lang="en-US" sz="2400" dirty="0"/>
              <a:t> correspond to actual breakaway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0863"/>
              </p:ext>
            </p:extLst>
          </p:nvPr>
        </p:nvGraphicFramePr>
        <p:xfrm>
          <a:off x="4211960" y="4365104"/>
          <a:ext cx="104298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6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365104"/>
                        <a:ext cx="1042987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69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96" y="404664"/>
            <a:ext cx="8839200" cy="630093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characteristic equation of the system is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breakaway point can now be determined as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Since </a:t>
            </a:r>
            <a:r>
              <a:rPr lang="en-US" sz="2600" dirty="0"/>
              <a:t>the breakaway point must lie on a root locus between 0 and –1, </a:t>
            </a:r>
            <a:r>
              <a:rPr lang="en-US" sz="2600" dirty="0" smtClean="0"/>
              <a:t>then </a:t>
            </a:r>
            <a:r>
              <a:rPr lang="en-US" sz="2600" b="1" i="1" dirty="0" smtClean="0"/>
              <a:t>s = –</a:t>
            </a:r>
            <a:r>
              <a:rPr lang="en-US" sz="2600" b="1" dirty="0"/>
              <a:t>0.4226</a:t>
            </a:r>
            <a:r>
              <a:rPr lang="en-US" sz="2600" b="1" i="1" dirty="0"/>
              <a:t> </a:t>
            </a:r>
            <a:r>
              <a:rPr lang="en-US" sz="2600" dirty="0" smtClean="0"/>
              <a:t>is a breakaway </a:t>
            </a:r>
            <a:r>
              <a:rPr lang="en-US" sz="2600" dirty="0"/>
              <a:t>point.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Point </a:t>
            </a:r>
            <a:r>
              <a:rPr lang="en-US" sz="2600" b="1" i="1" dirty="0" smtClean="0"/>
              <a:t>s</a:t>
            </a:r>
            <a:r>
              <a:rPr lang="en-US" sz="2600" b="1" dirty="0" smtClean="0"/>
              <a:t> = –</a:t>
            </a:r>
            <a:r>
              <a:rPr lang="en-US" sz="2600" b="1" dirty="0"/>
              <a:t>1.5774 </a:t>
            </a:r>
            <a:r>
              <a:rPr lang="en-US" sz="2600" dirty="0"/>
              <a:t>is not on the root </a:t>
            </a:r>
            <a:r>
              <a:rPr lang="en-US" sz="2600" dirty="0" smtClean="0"/>
              <a:t>locus and hence it is </a:t>
            </a:r>
            <a:r>
              <a:rPr lang="en-US" sz="2600" dirty="0"/>
              <a:t>not </a:t>
            </a:r>
            <a:r>
              <a:rPr lang="en-US" sz="2600" dirty="0" smtClean="0"/>
              <a:t>breakaway point</a:t>
            </a:r>
            <a:r>
              <a:rPr lang="en-US" sz="2600" dirty="0"/>
              <a:t>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990538"/>
              </p:ext>
            </p:extLst>
          </p:nvPr>
        </p:nvGraphicFramePr>
        <p:xfrm>
          <a:off x="2467100" y="980728"/>
          <a:ext cx="41338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71" name="Equation" r:id="rId3" imgW="2222280" imgH="419040" progId="Equation.3">
                  <p:embed/>
                </p:oleObj>
              </mc:Choice>
              <mc:Fallback>
                <p:oleObj name="Equation" r:id="rId3" imgW="2222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7100" y="980728"/>
                        <a:ext cx="413385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14171"/>
              </p:ext>
            </p:extLst>
          </p:nvPr>
        </p:nvGraphicFramePr>
        <p:xfrm>
          <a:off x="251520" y="2662163"/>
          <a:ext cx="5713412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72" name="Equation" r:id="rId5" imgW="3073320" imgH="838080" progId="Equation.3">
                  <p:embed/>
                </p:oleObj>
              </mc:Choice>
              <mc:Fallback>
                <p:oleObj name="Equation" r:id="rId5" imgW="30733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662163"/>
                        <a:ext cx="5713412" cy="155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665203"/>
              </p:ext>
            </p:extLst>
          </p:nvPr>
        </p:nvGraphicFramePr>
        <p:xfrm>
          <a:off x="7380312" y="3465438"/>
          <a:ext cx="14636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73" name="Equation" r:id="rId7" imgW="787320" imgH="406080" progId="Equation.3">
                  <p:embed/>
                </p:oleObj>
              </mc:Choice>
              <mc:Fallback>
                <p:oleObj name="Equation" r:id="rId7" imgW="787320" imgH="4060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3465438"/>
                        <a:ext cx="14636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6183843" y="3645024"/>
            <a:ext cx="864096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39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8839200" cy="5867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Step-5</a:t>
            </a:r>
            <a:r>
              <a:rPr lang="en-US" sz="2800" dirty="0" smtClean="0"/>
              <a:t>: </a:t>
            </a:r>
            <a:r>
              <a:rPr lang="en-US" sz="2800" dirty="0"/>
              <a:t>Determine </a:t>
            </a:r>
            <a:r>
              <a:rPr lang="en-US" sz="2800" dirty="0" smtClean="0"/>
              <a:t>the points where root loci cross the imaginary axis.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3" t="13379" r="8711" b="5023"/>
          <a:stretch/>
        </p:blipFill>
        <p:spPr bwMode="auto">
          <a:xfrm>
            <a:off x="1496690" y="2024252"/>
            <a:ext cx="6428110" cy="4681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5243742" y="413134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184106" y="4336756"/>
          <a:ext cx="3048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2" name="Equation" r:id="rId4" imgW="152280" imgH="139680" progId="Equation.3">
                  <p:embed/>
                </p:oleObj>
              </mc:Choice>
              <mc:Fallback>
                <p:oleObj name="Equation" r:id="rId4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106" y="4336756"/>
                        <a:ext cx="30480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7"/>
          <p:cNvGrpSpPr/>
          <p:nvPr/>
        </p:nvGrpSpPr>
        <p:grpSpPr>
          <a:xfrm>
            <a:off x="5319068" y="2441696"/>
            <a:ext cx="1564630" cy="1876485"/>
            <a:chOff x="5422578" y="2398644"/>
            <a:chExt cx="1564630" cy="1876485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5314904" y="2506318"/>
              <a:ext cx="1779978" cy="15646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/>
            <p:cNvSpPr/>
            <p:nvPr/>
          </p:nvSpPr>
          <p:spPr>
            <a:xfrm rot="896943">
              <a:off x="5486558" y="3817929"/>
              <a:ext cx="381000" cy="457200"/>
            </a:xfrm>
            <a:prstGeom prst="arc">
              <a:avLst>
                <a:gd name="adj1" fmla="val 16200000"/>
                <a:gd name="adj2" fmla="val 1229842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" name="Object 6"/>
            <p:cNvGraphicFramePr>
              <a:graphicFrameLocks noChangeAspect="1"/>
            </p:cNvGraphicFramePr>
            <p:nvPr/>
          </p:nvGraphicFramePr>
          <p:xfrm>
            <a:off x="5864088" y="3762934"/>
            <a:ext cx="431800" cy="240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13" name="Equation" r:id="rId6" imgW="253800" imgH="177480" progId="Equation.3">
                    <p:embed/>
                  </p:oleObj>
                </mc:Choice>
                <mc:Fallback>
                  <p:oleObj name="Equation" r:id="rId6" imgW="2538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4088" y="3762934"/>
                          <a:ext cx="431800" cy="240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8"/>
          <p:cNvGrpSpPr/>
          <p:nvPr/>
        </p:nvGrpSpPr>
        <p:grpSpPr>
          <a:xfrm>
            <a:off x="5350542" y="4168718"/>
            <a:ext cx="1779978" cy="1629089"/>
            <a:chOff x="5454052" y="4125666"/>
            <a:chExt cx="1779978" cy="1629089"/>
          </a:xfrm>
        </p:grpSpPr>
        <p:cxnSp>
          <p:nvCxnSpPr>
            <p:cNvPr id="17" name="Straight Connector 16"/>
            <p:cNvCxnSpPr/>
            <p:nvPr/>
          </p:nvCxnSpPr>
          <p:spPr>
            <a:xfrm rot="10800000" flipH="1" flipV="1">
              <a:off x="5454052" y="4190125"/>
              <a:ext cx="1779978" cy="15646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rc 17"/>
            <p:cNvSpPr/>
            <p:nvPr/>
          </p:nvSpPr>
          <p:spPr>
            <a:xfrm rot="3122072">
              <a:off x="5517117" y="4087566"/>
              <a:ext cx="381000" cy="457200"/>
            </a:xfrm>
            <a:prstGeom prst="arc">
              <a:avLst>
                <a:gd name="adj1" fmla="val 16200000"/>
                <a:gd name="adj2" fmla="val 1229842"/>
              </a:avLst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" name="Object 7"/>
            <p:cNvGraphicFramePr>
              <a:graphicFrameLocks noChangeAspect="1"/>
            </p:cNvGraphicFramePr>
            <p:nvPr/>
          </p:nvGraphicFramePr>
          <p:xfrm>
            <a:off x="5820259" y="4340088"/>
            <a:ext cx="625475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14" name="Equation" r:id="rId8" imgW="368280" imgH="177480" progId="Equation.3">
                    <p:embed/>
                  </p:oleObj>
                </mc:Choice>
                <mc:Fallback>
                  <p:oleObj name="Equation" r:id="rId8" imgW="3682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20259" y="4340088"/>
                          <a:ext cx="625475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23"/>
          <p:cNvGrpSpPr/>
          <p:nvPr/>
        </p:nvGrpSpPr>
        <p:grpSpPr>
          <a:xfrm>
            <a:off x="2563490" y="3776852"/>
            <a:ext cx="2749550" cy="779442"/>
            <a:chOff x="2667000" y="3733800"/>
            <a:chExt cx="2749550" cy="779442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>
              <a:off x="4018285" y="2813211"/>
              <a:ext cx="0" cy="270257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2" name="Object 6"/>
            <p:cNvGraphicFramePr>
              <a:graphicFrameLocks noChangeAspect="1"/>
            </p:cNvGraphicFramePr>
            <p:nvPr/>
          </p:nvGraphicFramePr>
          <p:xfrm>
            <a:off x="4876800" y="3733800"/>
            <a:ext cx="539750" cy="239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15" name="Equation" r:id="rId10" imgW="317160" imgH="177480" progId="Equation.3">
                    <p:embed/>
                  </p:oleObj>
                </mc:Choice>
                <mc:Fallback>
                  <p:oleObj name="Equation" r:id="rId10" imgW="3171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733800"/>
                          <a:ext cx="539750" cy="239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rc 22"/>
            <p:cNvSpPr/>
            <p:nvPr/>
          </p:nvSpPr>
          <p:spPr>
            <a:xfrm rot="17473544">
              <a:off x="4908579" y="4044666"/>
              <a:ext cx="515897" cy="421255"/>
            </a:xfrm>
            <a:prstGeom prst="arc">
              <a:avLst>
                <a:gd name="adj1" fmla="val 16200000"/>
                <a:gd name="adj2" fmla="val 2327106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3"/>
          <p:cNvSpPr/>
          <p:nvPr/>
        </p:nvSpPr>
        <p:spPr>
          <a:xfrm>
            <a:off x="5728855" y="414399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990407"/>
              </p:ext>
            </p:extLst>
          </p:nvPr>
        </p:nvGraphicFramePr>
        <p:xfrm>
          <a:off x="3048632" y="2780928"/>
          <a:ext cx="16621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6" name="Equation" r:id="rId12" imgW="774028" imgH="177646" progId="Equation.3">
                  <p:embed/>
                </p:oleObj>
              </mc:Choice>
              <mc:Fallback>
                <p:oleObj name="Equation" r:id="rId12" imgW="774028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632" y="2780928"/>
                        <a:ext cx="16621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7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88" y="404664"/>
            <a:ext cx="8839200" cy="5867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Step-5</a:t>
            </a:r>
            <a:r>
              <a:rPr lang="en-US" sz="2800" dirty="0" smtClean="0"/>
              <a:t>: </a:t>
            </a:r>
            <a:r>
              <a:rPr lang="en-US" sz="2800" dirty="0"/>
              <a:t>Determine </a:t>
            </a:r>
            <a:r>
              <a:rPr lang="en-US" sz="2800" dirty="0" smtClean="0"/>
              <a:t>the points where root loci cross the imaginary axis.</a:t>
            </a:r>
          </a:p>
          <a:p>
            <a:pPr algn="just"/>
            <a:endParaRPr lang="en-US" sz="1000" dirty="0" smtClean="0"/>
          </a:p>
          <a:p>
            <a:pPr lvl="1" algn="just"/>
            <a:r>
              <a:rPr lang="en-US" sz="2400" dirty="0" smtClean="0"/>
              <a:t>These points can be found by use of </a:t>
            </a:r>
            <a:r>
              <a:rPr lang="en-US" sz="2400" dirty="0" err="1" smtClean="0"/>
              <a:t>Routh’s</a:t>
            </a:r>
            <a:r>
              <a:rPr lang="en-US" sz="2400" dirty="0" smtClean="0"/>
              <a:t> stability criterion.</a:t>
            </a:r>
          </a:p>
          <a:p>
            <a:pPr lvl="1" algn="just"/>
            <a:r>
              <a:rPr lang="en-US" sz="2400" dirty="0" smtClean="0"/>
              <a:t>Since the characteristic equation for the present system is</a:t>
            </a:r>
          </a:p>
          <a:p>
            <a:pPr lvl="1" algn="just"/>
            <a:endParaRPr lang="en-US" sz="3000" dirty="0" smtClean="0"/>
          </a:p>
          <a:p>
            <a:pPr lvl="1" algn="just"/>
            <a:r>
              <a:rPr lang="en-US" sz="2400" dirty="0" smtClean="0"/>
              <a:t>The </a:t>
            </a:r>
            <a:r>
              <a:rPr lang="en-US" sz="2400" dirty="0" err="1" smtClean="0"/>
              <a:t>Routh</a:t>
            </a:r>
            <a:r>
              <a:rPr lang="en-US" sz="2400" dirty="0" smtClean="0"/>
              <a:t> Array Becomes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398953"/>
              </p:ext>
            </p:extLst>
          </p:nvPr>
        </p:nvGraphicFramePr>
        <p:xfrm>
          <a:off x="6660232" y="3140968"/>
          <a:ext cx="2247999" cy="1970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24" name="Equation" r:id="rId3" imgW="1155600" imgH="1015920" progId="Equation.3">
                  <p:embed/>
                </p:oleObj>
              </mc:Choice>
              <mc:Fallback>
                <p:oleObj name="Equation" r:id="rId3" imgW="1155600" imgH="1015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140968"/>
                        <a:ext cx="2247999" cy="19709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611560" y="3717032"/>
            <a:ext cx="558356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4950" marR="0" lvl="0" indent="-234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The value(s)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of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K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that makes the system marginally stable is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6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.</a:t>
            </a:r>
          </a:p>
          <a:p>
            <a:pPr marL="234950" indent="-234950" algn="just">
              <a:buFont typeface="Arial" pitchFamily="34" charset="0"/>
              <a:buChar char="•"/>
            </a:pPr>
            <a:r>
              <a:rPr lang="en-US" sz="2400" dirty="0" smtClean="0"/>
              <a:t>The crossing points on the imaginary axis can then be found by solving the auxiliary equation obtained from the 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row, that is,</a:t>
            </a:r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819383"/>
              </p:ext>
            </p:extLst>
          </p:nvPr>
        </p:nvGraphicFramePr>
        <p:xfrm>
          <a:off x="3419872" y="2492896"/>
          <a:ext cx="27511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25" name="Equation" r:id="rId5" imgW="1282680" imgH="203040" progId="Equation.3">
                  <p:embed/>
                </p:oleObj>
              </mc:Choice>
              <mc:Fallback>
                <p:oleObj name="Equation" r:id="rId5" imgW="12826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492896"/>
                        <a:ext cx="2751138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636454"/>
              </p:ext>
            </p:extLst>
          </p:nvPr>
        </p:nvGraphicFramePr>
        <p:xfrm>
          <a:off x="1907704" y="5949280"/>
          <a:ext cx="474186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26" name="Equation" r:id="rId7" imgW="2209680" imgH="241200" progId="Equation.3">
                  <p:embed/>
                </p:oleObj>
              </mc:Choice>
              <mc:Fallback>
                <p:oleObj name="Equation" r:id="rId7" imgW="22096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949280"/>
                        <a:ext cx="4741862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21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32859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As we know, the speed and shape of system response are related to the locations of its poles.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6156176" cy="46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476672"/>
            <a:ext cx="8352928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4950" indent="-2349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An alternative approach is to let </a:t>
            </a:r>
            <a:r>
              <a:rPr lang="en-US" sz="2600" dirty="0" smtClean="0">
                <a:solidFill>
                  <a:srgbClr val="FF0000"/>
                </a:solidFill>
              </a:rPr>
              <a:t>s=j</a:t>
            </a:r>
            <a:r>
              <a:rPr lang="el-GR" sz="2600" dirty="0" smtClean="0">
                <a:solidFill>
                  <a:srgbClr val="FF0000"/>
                </a:solidFill>
              </a:rPr>
              <a:t>ω</a:t>
            </a:r>
            <a:r>
              <a:rPr lang="en-US" sz="2600" dirty="0" smtClean="0"/>
              <a:t> in the characteristic equation, equate both the real part and the imaginary part to zero, and then solve for </a:t>
            </a:r>
            <a:r>
              <a:rPr lang="el-GR" sz="2600" dirty="0" smtClean="0">
                <a:solidFill>
                  <a:srgbClr val="FF0000"/>
                </a:solidFill>
              </a:rPr>
              <a:t>ω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FF0000"/>
                </a:solidFill>
              </a:rPr>
              <a:t>K</a:t>
            </a:r>
            <a:r>
              <a:rPr lang="en-US" sz="2600" dirty="0" smtClean="0"/>
              <a:t>.</a:t>
            </a:r>
          </a:p>
          <a:p>
            <a:pPr marL="234950" indent="-2349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For present system the characteristic equation is </a:t>
            </a:r>
          </a:p>
          <a:p>
            <a:pPr marL="234950" indent="-2349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 smtClean="0"/>
          </a:p>
          <a:p>
            <a:pPr marL="234950" indent="-2349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Equating </a:t>
            </a:r>
            <a:r>
              <a:rPr lang="en-US" sz="2600" dirty="0"/>
              <a:t>both real and imaginary parts </a:t>
            </a:r>
            <a:r>
              <a:rPr lang="en-US" sz="2600" dirty="0" smtClean="0"/>
              <a:t>to </a:t>
            </a:r>
            <a:r>
              <a:rPr lang="en-US" sz="2600" dirty="0"/>
              <a:t>zero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yields</a:t>
            </a:r>
            <a:endParaRPr lang="en-US" sz="2600" dirty="0"/>
          </a:p>
          <a:p>
            <a:pPr marL="234950" indent="-2349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 smtClean="0"/>
          </a:p>
          <a:p>
            <a:pPr marL="234950" indent="-234950"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graphicFrame>
        <p:nvGraphicFramePr>
          <p:cNvPr id="7987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129480"/>
              </p:ext>
            </p:extLst>
          </p:nvPr>
        </p:nvGraphicFramePr>
        <p:xfrm>
          <a:off x="3275856" y="2489969"/>
          <a:ext cx="2752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4" name="Equation" r:id="rId3" imgW="1282680" imgH="203040" progId="Equation.3">
                  <p:embed/>
                </p:oleObj>
              </mc:Choice>
              <mc:Fallback>
                <p:oleObj name="Equation" r:id="rId3" imgW="1282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489969"/>
                        <a:ext cx="27527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733783"/>
              </p:ext>
            </p:extLst>
          </p:nvPr>
        </p:nvGraphicFramePr>
        <p:xfrm>
          <a:off x="2771800" y="3012058"/>
          <a:ext cx="39798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5" name="Equation" r:id="rId5" imgW="1854000" imgH="228600" progId="Equation.3">
                  <p:embed/>
                </p:oleObj>
              </mc:Choice>
              <mc:Fallback>
                <p:oleObj name="Equation" r:id="rId5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012058"/>
                        <a:ext cx="397986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676625"/>
              </p:ext>
            </p:extLst>
          </p:nvPr>
        </p:nvGraphicFramePr>
        <p:xfrm>
          <a:off x="3059832" y="3588122"/>
          <a:ext cx="3597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6" name="Equation" r:id="rId7" imgW="1676160" imgH="228600" progId="Equation.3">
                  <p:embed/>
                </p:oleObj>
              </mc:Choice>
              <mc:Fallback>
                <p:oleObj name="Equation" r:id="rId7" imgW="1676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588122"/>
                        <a:ext cx="359727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188431"/>
              </p:ext>
            </p:extLst>
          </p:nvPr>
        </p:nvGraphicFramePr>
        <p:xfrm>
          <a:off x="5220072" y="4668242"/>
          <a:ext cx="18811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7" name="Equation" r:id="rId9" imgW="876240" imgH="228600" progId="Equation.3">
                  <p:embed/>
                </p:oleObj>
              </mc:Choice>
              <mc:Fallback>
                <p:oleObj name="Equation" r:id="rId9" imgW="87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668242"/>
                        <a:ext cx="188118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566701"/>
              </p:ext>
            </p:extLst>
          </p:nvPr>
        </p:nvGraphicFramePr>
        <p:xfrm>
          <a:off x="2339752" y="4668242"/>
          <a:ext cx="18526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8" name="Equation" r:id="rId11" imgW="863280" imgH="228600" progId="Equation.3">
                  <p:embed/>
                </p:oleObj>
              </mc:Choice>
              <mc:Fallback>
                <p:oleObj name="Equation" r:id="rId11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668242"/>
                        <a:ext cx="1852612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722223"/>
              </p:ext>
            </p:extLst>
          </p:nvPr>
        </p:nvGraphicFramePr>
        <p:xfrm>
          <a:off x="2195736" y="5718199"/>
          <a:ext cx="5121276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49" name="Equation" r:id="rId13" imgW="2387520" imgH="241200" progId="Equation.3">
                  <p:embed/>
                </p:oleObj>
              </mc:Choice>
              <mc:Fallback>
                <p:oleObj name="Equation" r:id="rId13" imgW="238752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718199"/>
                        <a:ext cx="5121276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8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" t="5311" r="7496"/>
          <a:stretch/>
        </p:blipFill>
        <p:spPr bwMode="auto">
          <a:xfrm>
            <a:off x="789038" y="76200"/>
            <a:ext cx="7516762" cy="6677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3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12974"/>
          </a:xfrm>
        </p:spPr>
        <p:txBody>
          <a:bodyPr/>
          <a:lstStyle/>
          <a:p>
            <a:r>
              <a:rPr lang="en-US" dirty="0" smtClean="0"/>
              <a:t>Example#2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807896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Consider </a:t>
            </a:r>
            <a:r>
              <a:rPr lang="en-US" sz="2400" dirty="0" smtClean="0">
                <a:solidFill>
                  <a:srgbClr val="FF0000"/>
                </a:solidFill>
              </a:rPr>
              <a:t>again</a:t>
            </a:r>
            <a:r>
              <a:rPr lang="en-US" sz="2400" dirty="0" smtClean="0"/>
              <a:t> the following unity feedback system.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Determine the value of K such that the damping ratio of a pair of dominant complex-conjugate closed-loop poles is </a:t>
            </a:r>
            <a:r>
              <a:rPr lang="en-US" sz="2400" dirty="0" smtClean="0">
                <a:solidFill>
                  <a:srgbClr val="FF0000"/>
                </a:solidFill>
              </a:rPr>
              <a:t>0.5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The damping ratio of </a:t>
            </a:r>
            <a:r>
              <a:rPr lang="en-US" sz="2400" dirty="0">
                <a:solidFill>
                  <a:srgbClr val="FF0000"/>
                </a:solidFill>
              </a:rPr>
              <a:t>0.5</a:t>
            </a:r>
            <a:r>
              <a:rPr lang="en-US" sz="2400" dirty="0"/>
              <a:t> corresponds to </a:t>
            </a:r>
          </a:p>
          <a:p>
            <a:pPr algn="just"/>
            <a:endParaRPr 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60984"/>
            <a:ext cx="458041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34817"/>
              </p:ext>
            </p:extLst>
          </p:nvPr>
        </p:nvGraphicFramePr>
        <p:xfrm>
          <a:off x="2555776" y="4221088"/>
          <a:ext cx="3258890" cy="841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9" name="Equation" r:id="rId4" imgW="1625400" imgH="419040" progId="Equation.3">
                  <p:embed/>
                </p:oleObj>
              </mc:Choice>
              <mc:Fallback>
                <p:oleObj name="Equation" r:id="rId4" imgW="1625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221088"/>
                        <a:ext cx="3258890" cy="841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22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572092"/>
              </p:ext>
            </p:extLst>
          </p:nvPr>
        </p:nvGraphicFramePr>
        <p:xfrm>
          <a:off x="2549525" y="5534025"/>
          <a:ext cx="34385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0" name="Equation" r:id="rId6" imgW="1714320" imgH="228600" progId="Equation.3">
                  <p:embed/>
                </p:oleObj>
              </mc:Choice>
              <mc:Fallback>
                <p:oleObj name="Equation" r:id="rId6" imgW="17143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5534025"/>
                        <a:ext cx="34385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980996"/>
              </p:ext>
            </p:extLst>
          </p:nvPr>
        </p:nvGraphicFramePr>
        <p:xfrm>
          <a:off x="3109913" y="6138564"/>
          <a:ext cx="25209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1" name="Equation" r:id="rId8" imgW="1257300" imgH="228600" progId="Equation.3">
                  <p:embed/>
                </p:oleObj>
              </mc:Choice>
              <mc:Fallback>
                <p:oleObj name="Equation" r:id="rId8" imgW="12573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6138564"/>
                        <a:ext cx="25209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67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807896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We have already draw the root locus of the system.</a:t>
            </a:r>
          </a:p>
          <a:p>
            <a:pPr algn="just"/>
            <a:r>
              <a:rPr lang="en-US" sz="2400" dirty="0" smtClean="0"/>
              <a:t>So, we draw a straight line from the origin having an angle of 60 with the negative real axis. This will intersect our root locus in a point. This is one of the closed-loop poles of the system.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291133"/>
              </p:ext>
            </p:extLst>
          </p:nvPr>
        </p:nvGraphicFramePr>
        <p:xfrm>
          <a:off x="952438" y="2378380"/>
          <a:ext cx="24145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81" name="Equation" r:id="rId3" imgW="1066680" imgH="203040" progId="Equation.3">
                  <p:embed/>
                </p:oleObj>
              </mc:Choice>
              <mc:Fallback>
                <p:oleObj name="Equation" r:id="rId3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438" y="2378380"/>
                        <a:ext cx="24145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777" y="2276872"/>
            <a:ext cx="5128475" cy="384635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07504" y="3212976"/>
            <a:ext cx="4104456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smtClean="0"/>
              <a:t>The value of K that yields such poles is found from the magnitude condition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217515"/>
              </p:ext>
            </p:extLst>
          </p:nvPr>
        </p:nvGraphicFramePr>
        <p:xfrm>
          <a:off x="365274" y="4725144"/>
          <a:ext cx="377467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82" name="Equation" r:id="rId6" imgW="2158920" imgH="787320" progId="Equation.3">
                  <p:embed/>
                </p:oleObj>
              </mc:Choice>
              <mc:Fallback>
                <p:oleObj name="Equation" r:id="rId6" imgW="2158920" imgH="787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74" y="4725144"/>
                        <a:ext cx="3774678" cy="1368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06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dirty="0" smtClean="0"/>
              <a:t>Example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6752"/>
            <a:ext cx="8458200" cy="4700811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Sketch the root locus of following system and determine the location of dominant closed loop poles to yield maximum overshoot in the step response less than 30%.</a:t>
            </a:r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 smtClean="0"/>
              <a:t>Step-1</a:t>
            </a:r>
            <a:r>
              <a:rPr lang="en-US" sz="2600" dirty="0"/>
              <a:t>: Pole-Zero Map</a:t>
            </a:r>
          </a:p>
          <a:p>
            <a:pPr algn="just"/>
            <a:r>
              <a:rPr lang="en-US" sz="2600" dirty="0"/>
              <a:t>Step-2: Root Loci on Real axis</a:t>
            </a:r>
          </a:p>
          <a:p>
            <a:pPr algn="just"/>
            <a:r>
              <a:rPr lang="en-US" sz="2600" dirty="0"/>
              <a:t>Step-3: Asymptotes</a:t>
            </a:r>
          </a:p>
          <a:p>
            <a:pPr algn="just"/>
            <a:r>
              <a:rPr lang="en-US" sz="2600" dirty="0"/>
              <a:t>Step-4: breakaway point</a:t>
            </a:r>
          </a:p>
          <a:p>
            <a:pPr marL="0" indent="0" algn="just">
              <a:buNone/>
            </a:pPr>
            <a:r>
              <a:rPr lang="en-US" sz="2600" dirty="0" err="1" smtClean="0"/>
              <a:t>Mp</a:t>
            </a:r>
            <a:r>
              <a:rPr lang="en-US" sz="2600" dirty="0" smtClean="0"/>
              <a:t>&lt;30</a:t>
            </a:r>
            <a:r>
              <a:rPr lang="en-US" sz="2600" dirty="0"/>
              <a:t>% corresponds to </a:t>
            </a:r>
          </a:p>
          <a:p>
            <a:pPr algn="just"/>
            <a:endParaRPr lang="en-US" sz="2600" dirty="0"/>
          </a:p>
        </p:txBody>
      </p:sp>
      <p:grpSp>
        <p:nvGrpSpPr>
          <p:cNvPr id="6" name="Group 5"/>
          <p:cNvGrpSpPr/>
          <p:nvPr/>
        </p:nvGrpSpPr>
        <p:grpSpPr>
          <a:xfrm>
            <a:off x="4532381" y="2584541"/>
            <a:ext cx="4392488" cy="1296144"/>
            <a:chOff x="1752600" y="4114800"/>
            <a:chExt cx="5970494" cy="13716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4114800"/>
              <a:ext cx="5970494" cy="1371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969335" y="466898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24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183779"/>
              </p:ext>
            </p:extLst>
          </p:nvPr>
        </p:nvGraphicFramePr>
        <p:xfrm>
          <a:off x="3635896" y="4365104"/>
          <a:ext cx="11779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3" name="Equation" r:id="rId4" imgW="609480" imgH="203040" progId="Equation.3">
                  <p:embed/>
                </p:oleObj>
              </mc:Choice>
              <mc:Fallback>
                <p:oleObj name="Equation" r:id="rId4" imgW="6094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365104"/>
                        <a:ext cx="11779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790216"/>
              </p:ext>
            </p:extLst>
          </p:nvPr>
        </p:nvGraphicFramePr>
        <p:xfrm>
          <a:off x="5292080" y="4365104"/>
          <a:ext cx="134778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4" name="Equation" r:id="rId6" imgW="469800" imgH="177480" progId="Equation.3">
                  <p:embed/>
                </p:oleObj>
              </mc:Choice>
              <mc:Fallback>
                <p:oleObj name="Equation" r:id="rId6" imgW="46980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365104"/>
                        <a:ext cx="134778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092961"/>
              </p:ext>
            </p:extLst>
          </p:nvPr>
        </p:nvGraphicFramePr>
        <p:xfrm>
          <a:off x="1763688" y="5877272"/>
          <a:ext cx="598011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5" name="Equation" r:id="rId8" imgW="3771720" imgH="520560" progId="Equation.3">
                  <p:embed/>
                </p:oleObj>
              </mc:Choice>
              <mc:Fallback>
                <p:oleObj name="Equation" r:id="rId8" imgW="3771720" imgH="5205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877272"/>
                        <a:ext cx="5980113" cy="827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28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3" t="6781" r="7021" b="2745"/>
          <a:stretch/>
        </p:blipFill>
        <p:spPr bwMode="auto">
          <a:xfrm>
            <a:off x="1143000" y="1079220"/>
            <a:ext cx="6906766" cy="5473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25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991522" y="3691980"/>
            <a:ext cx="663964" cy="553460"/>
            <a:chOff x="4887718" y="4193381"/>
            <a:chExt cx="663964" cy="553460"/>
          </a:xfrm>
        </p:grpSpPr>
        <p:sp>
          <p:nvSpPr>
            <p:cNvPr id="6" name="TextBox 5"/>
            <p:cNvSpPr txBox="1"/>
            <p:nvPr/>
          </p:nvSpPr>
          <p:spPr>
            <a:xfrm>
              <a:off x="4887718" y="4377509"/>
              <a:ext cx="66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1.55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204952" y="4193381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4829752" y="255307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84784"/>
            <a:ext cx="2083557" cy="13401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4905952" y="2629278"/>
            <a:ext cx="1034200" cy="10627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635896" y="2636912"/>
            <a:ext cx="1193856" cy="10550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829752" y="2670348"/>
            <a:ext cx="17762" cy="10216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4139952" y="2276872"/>
            <a:ext cx="3096344" cy="141510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55486" y="3181164"/>
            <a:ext cx="572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A1</a:t>
            </a:r>
            <a:endParaRPr lang="en-CA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8024" y="3212976"/>
            <a:ext cx="572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A2</a:t>
            </a:r>
            <a:endParaRPr lang="en-CA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711270" y="3090446"/>
            <a:ext cx="572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B1</a:t>
            </a:r>
            <a:endParaRPr lang="en-CA" sz="16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181720"/>
              </p:ext>
            </p:extLst>
          </p:nvPr>
        </p:nvGraphicFramePr>
        <p:xfrm>
          <a:off x="1997766" y="4941168"/>
          <a:ext cx="2625485" cy="488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1" name="Equation" r:id="rId5" imgW="2323800" imgH="431640" progId="Equation.3">
                  <p:embed/>
                </p:oleObj>
              </mc:Choice>
              <mc:Fallback>
                <p:oleObj name="Equation" r:id="rId5" imgW="232380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766" y="4941168"/>
                        <a:ext cx="2625485" cy="48867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2411760" y="2636912"/>
            <a:ext cx="2376264" cy="10550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47174" y="3068960"/>
            <a:ext cx="572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A3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89693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/>
      <p:bldP spid="21" grpId="0"/>
      <p:bldP spid="22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84238"/>
          </a:xfrm>
        </p:spPr>
        <p:txBody>
          <a:bodyPr/>
          <a:lstStyle/>
          <a:p>
            <a:r>
              <a:rPr lang="en-US" b="1" dirty="0" smtClean="0"/>
              <a:t>Example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02696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Sketch the root-locus plot of following system with complex-conjugate open loop poles.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G(s) has a pair of complex-conjugate poles at</a:t>
            </a:r>
            <a:endParaRPr lang="en-US" sz="2800" dirty="0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60848"/>
            <a:ext cx="5529263" cy="170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26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882958"/>
              </p:ext>
            </p:extLst>
          </p:nvPr>
        </p:nvGraphicFramePr>
        <p:xfrm>
          <a:off x="3391520" y="4005064"/>
          <a:ext cx="2260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2" name="Equation" r:id="rId4" imgW="1130040" imgH="393480" progId="Equation.3">
                  <p:embed/>
                </p:oleObj>
              </mc:Choice>
              <mc:Fallback>
                <p:oleObj name="Equation" r:id="rId4" imgW="11300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520" y="4005064"/>
                        <a:ext cx="2260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265702"/>
              </p:ext>
            </p:extLst>
          </p:nvPr>
        </p:nvGraphicFramePr>
        <p:xfrm>
          <a:off x="3779912" y="5733256"/>
          <a:ext cx="165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3" name="Equation" r:id="rId6" imgW="825480" imgH="241200" progId="Equation.3">
                  <p:embed/>
                </p:oleObj>
              </mc:Choice>
              <mc:Fallback>
                <p:oleObj name="Equation" r:id="rId6" imgW="8254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733256"/>
                        <a:ext cx="1651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07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6" y="332656"/>
            <a:ext cx="8915400" cy="5638800"/>
          </a:xfrm>
        </p:spPr>
        <p:txBody>
          <a:bodyPr>
            <a:normAutofit/>
          </a:bodyPr>
          <a:lstStyle/>
          <a:p>
            <a:pPr algn="just"/>
            <a:r>
              <a:rPr lang="en-US" i="1" u="sng" dirty="0"/>
              <a:t>Step-1:</a:t>
            </a:r>
            <a:r>
              <a:rPr lang="en-US" u="sng" dirty="0"/>
              <a:t> </a:t>
            </a:r>
            <a:r>
              <a:rPr lang="en-US" dirty="0"/>
              <a:t>Pole-Zero </a:t>
            </a:r>
            <a:r>
              <a:rPr lang="en-US" dirty="0" smtClean="0"/>
              <a:t>Map</a:t>
            </a:r>
            <a:endParaRPr lang="en-US" dirty="0"/>
          </a:p>
          <a:p>
            <a:pPr algn="just"/>
            <a:r>
              <a:rPr lang="en-US" i="1" u="sng" dirty="0"/>
              <a:t>Step-2:</a:t>
            </a:r>
            <a:r>
              <a:rPr lang="en-US" dirty="0"/>
              <a:t> Determine the root loci on real axis</a:t>
            </a:r>
          </a:p>
          <a:p>
            <a:pPr algn="just"/>
            <a:r>
              <a:rPr lang="en-US" i="1" u="sng" dirty="0"/>
              <a:t>Step-3</a:t>
            </a:r>
            <a:r>
              <a:rPr lang="en-US" dirty="0"/>
              <a:t>: Asymptotes</a:t>
            </a:r>
          </a:p>
          <a:p>
            <a:pPr algn="just"/>
            <a:r>
              <a:rPr lang="en-US" i="1" u="sng" dirty="0" smtClean="0"/>
              <a:t>Step-4:</a:t>
            </a:r>
            <a:r>
              <a:rPr lang="en-US" dirty="0" smtClean="0"/>
              <a:t> </a:t>
            </a:r>
            <a:r>
              <a:rPr lang="en-US" dirty="0"/>
              <a:t>Break-in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27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328111"/>
              </p:ext>
            </p:extLst>
          </p:nvPr>
        </p:nvGraphicFramePr>
        <p:xfrm>
          <a:off x="367900" y="2996952"/>
          <a:ext cx="4276108" cy="15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0" name="Equation" r:id="rId3" imgW="2476440" imgH="888840" progId="Equation.3">
                  <p:embed/>
                </p:oleObj>
              </mc:Choice>
              <mc:Fallback>
                <p:oleObj name="Equation" r:id="rId3" imgW="24764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00" y="2996952"/>
                        <a:ext cx="4276108" cy="15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078315"/>
              </p:ext>
            </p:extLst>
          </p:nvPr>
        </p:nvGraphicFramePr>
        <p:xfrm>
          <a:off x="448568" y="5013176"/>
          <a:ext cx="383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1" name="Equation" r:id="rId5" imgW="1917360" imgH="457200" progId="Equation.3">
                  <p:embed/>
                </p:oleObj>
              </mc:Choice>
              <mc:Fallback>
                <p:oleObj name="Equation" r:id="rId5" imgW="19173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568" y="5013176"/>
                        <a:ext cx="3835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520" y="2492896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/>
              <a:t>Root Locus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532859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</a:t>
            </a:r>
            <a:r>
              <a:rPr lang="en-US" sz="2600" i="1" dirty="0">
                <a:solidFill>
                  <a:srgbClr val="00B050"/>
                </a:solidFill>
              </a:rPr>
              <a:t>root-locus </a:t>
            </a:r>
            <a:r>
              <a:rPr lang="en-US" sz="2600" i="1" dirty="0" smtClean="0">
                <a:solidFill>
                  <a:srgbClr val="00B050"/>
                </a:solidFill>
              </a:rPr>
              <a:t>method</a:t>
            </a:r>
            <a:r>
              <a:rPr lang="en-US" sz="2600" dirty="0" smtClean="0"/>
              <a:t>, </a:t>
            </a:r>
            <a:r>
              <a:rPr lang="en-US" sz="2600" dirty="0"/>
              <a:t>used extensively in control </a:t>
            </a:r>
            <a:r>
              <a:rPr lang="en-US" sz="2600" dirty="0" smtClean="0"/>
              <a:t>engineering, plots the </a:t>
            </a:r>
            <a:r>
              <a:rPr lang="en-US" sz="2600" dirty="0"/>
              <a:t>roots of the characteristic equation </a:t>
            </a:r>
            <a:r>
              <a:rPr lang="en-US" sz="2600" dirty="0" smtClean="0"/>
              <a:t>for </a:t>
            </a:r>
            <a:r>
              <a:rPr lang="en-US" sz="2600" dirty="0"/>
              <a:t>all values of </a:t>
            </a:r>
            <a:r>
              <a:rPr lang="en-US" sz="2600" dirty="0" smtClean="0"/>
              <a:t>the gain or other system parameter.</a:t>
            </a: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By </a:t>
            </a:r>
            <a:r>
              <a:rPr lang="en-US" sz="2600" dirty="0"/>
              <a:t>using the root-locus method the designer can predict the effects </a:t>
            </a:r>
            <a:r>
              <a:rPr lang="en-US" sz="2600" dirty="0" smtClean="0"/>
              <a:t>of </a:t>
            </a:r>
            <a:r>
              <a:rPr lang="en-US" sz="2600" dirty="0"/>
              <a:t>varying the gain </a:t>
            </a:r>
            <a:r>
              <a:rPr lang="en-US" sz="2600" dirty="0" smtClean="0"/>
              <a:t>on the </a:t>
            </a:r>
            <a:r>
              <a:rPr lang="en-US" sz="2600" dirty="0"/>
              <a:t>location of the closed-loop </a:t>
            </a:r>
            <a:r>
              <a:rPr lang="en-US" sz="2600" dirty="0" smtClean="0"/>
              <a:t>poles.</a:t>
            </a: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89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Root Locus of 2</a:t>
            </a:r>
            <a:r>
              <a:rPr lang="en-US" b="1" baseline="30000" dirty="0" smtClean="0"/>
              <a:t>nd</a:t>
            </a:r>
            <a:r>
              <a:rPr lang="en-US" b="1" dirty="0" smtClean="0"/>
              <a:t> Order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320" y="908720"/>
            <a:ext cx="8407152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600" dirty="0" smtClean="0"/>
              <a:t>Consider the following open-loop transfer function </a:t>
            </a:r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/>
              <a:t>The </a:t>
            </a:r>
            <a:r>
              <a:rPr lang="en-US" sz="2600" dirty="0" smtClean="0"/>
              <a:t>characteristic equation of the closed-loop system is:</a:t>
            </a:r>
            <a:endParaRPr lang="en-US" sz="2600" dirty="0"/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Root loci of the closed loop poles, as the gain K varies, take the following form: </a:t>
            </a:r>
            <a:endParaRPr lang="en-US" sz="2600" dirty="0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672913"/>
              </p:ext>
            </p:extLst>
          </p:nvPr>
        </p:nvGraphicFramePr>
        <p:xfrm>
          <a:off x="2918975" y="1293812"/>
          <a:ext cx="3124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5" name="Equation" r:id="rId4" imgW="1562040" imgH="419040" progId="Equation.3">
                  <p:embed/>
                </p:oleObj>
              </mc:Choice>
              <mc:Fallback>
                <p:oleObj name="Equation" r:id="rId4" imgW="1562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8975" y="1293812"/>
                        <a:ext cx="3124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572000" y="4085554"/>
            <a:ext cx="3718185" cy="2425354"/>
            <a:chOff x="2682615" y="4114800"/>
            <a:chExt cx="3718185" cy="2425354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406515" y="5510660"/>
              <a:ext cx="2057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682615" y="5548760"/>
              <a:ext cx="3429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227385" y="4114800"/>
              <a:ext cx="44916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j</a:t>
              </a:r>
              <a:r>
                <a:rPr lang="el-GR" sz="2200" dirty="0" smtClean="0"/>
                <a:t>ω</a:t>
              </a:r>
              <a:endParaRPr lang="en-US" sz="2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65452" y="5304118"/>
              <a:ext cx="3353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200" dirty="0" smtClean="0"/>
                <a:t>σ</a:t>
              </a:r>
              <a:endParaRPr lang="en-US" sz="2200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714775" y="5500270"/>
              <a:ext cx="413896" cy="458592"/>
              <a:chOff x="3714775" y="5500270"/>
              <a:chExt cx="413896" cy="458592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714775" y="5527975"/>
                <a:ext cx="41389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-1</a:t>
                </a:r>
                <a:endParaRPr lang="en-US" sz="2200" baseline="-25000" dirty="0"/>
              </a:p>
            </p:txBody>
          </p:sp>
          <p:grpSp>
            <p:nvGrpSpPr>
              <p:cNvPr id="5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"/>
            <p:cNvGrpSpPr/>
            <p:nvPr/>
          </p:nvGrpSpPr>
          <p:grpSpPr>
            <a:xfrm>
              <a:off x="2971775" y="5500255"/>
              <a:ext cx="413896" cy="458592"/>
              <a:chOff x="3714775" y="5500270"/>
              <a:chExt cx="413896" cy="458592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3714775" y="5527975"/>
                <a:ext cx="41389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-2</a:t>
                </a:r>
                <a:endParaRPr lang="en-US" sz="2200" baseline="-25000" dirty="0"/>
              </a:p>
            </p:txBody>
          </p:sp>
          <p:grpSp>
            <p:nvGrpSpPr>
              <p:cNvPr id="24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9" name="Group 28"/>
          <p:cNvGrpSpPr/>
          <p:nvPr/>
        </p:nvGrpSpPr>
        <p:grpSpPr>
          <a:xfrm>
            <a:off x="5105025" y="4521979"/>
            <a:ext cx="731520" cy="2003365"/>
            <a:chOff x="3215640" y="4551225"/>
            <a:chExt cx="731520" cy="2003365"/>
          </a:xfrm>
        </p:grpSpPr>
        <p:cxnSp>
          <p:nvCxnSpPr>
            <p:cNvPr id="18" name="Straight Connector 17"/>
            <p:cNvCxnSpPr/>
            <p:nvPr/>
          </p:nvCxnSpPr>
          <p:spPr>
            <a:xfrm flipH="1" flipV="1">
              <a:off x="3581400" y="4551225"/>
              <a:ext cx="0" cy="100584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3581400" y="5548750"/>
              <a:ext cx="0" cy="1005840"/>
            </a:xfrm>
            <a:prstGeom prst="line">
              <a:avLst/>
            </a:prstGeom>
            <a:ln w="28575">
              <a:solidFill>
                <a:srgbClr val="00206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3398520" y="5379720"/>
              <a:ext cx="0" cy="365760"/>
            </a:xfrm>
            <a:prstGeom prst="line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3764280" y="5379720"/>
              <a:ext cx="0" cy="36576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59436"/>
            <a:ext cx="3530127" cy="184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114212"/>
              </p:ext>
            </p:extLst>
          </p:nvPr>
        </p:nvGraphicFramePr>
        <p:xfrm>
          <a:off x="3596455" y="2628900"/>
          <a:ext cx="2280470" cy="4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6" name="Equation" r:id="rId7" imgW="1054080" imgH="203040" progId="Equation.3">
                  <p:embed/>
                </p:oleObj>
              </mc:Choice>
              <mc:Fallback>
                <p:oleObj name="Equation" r:id="rId7" imgW="10540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455" y="2628900"/>
                        <a:ext cx="2280470" cy="440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ular Callout 14"/>
          <p:cNvSpPr/>
          <p:nvPr/>
        </p:nvSpPr>
        <p:spPr>
          <a:xfrm>
            <a:off x="7452320" y="3717032"/>
            <a:ext cx="1440160" cy="1440160"/>
          </a:xfrm>
          <a:prstGeom prst="wedgeRectCallout">
            <a:avLst>
              <a:gd name="adj1" fmla="val -117378"/>
              <a:gd name="adj2" fmla="val 662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7489898" y="3729558"/>
            <a:ext cx="1368152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Is it possible that the system becomes unstable for some value of </a:t>
            </a:r>
            <a:r>
              <a:rPr lang="en-CA" sz="1400" i="1" dirty="0" smtClean="0"/>
              <a:t>K</a:t>
            </a:r>
            <a:r>
              <a:rPr lang="en-CA" sz="1400" dirty="0" smtClean="0"/>
              <a:t>?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64410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Root Locus of 2</a:t>
            </a:r>
            <a:r>
              <a:rPr lang="en-US" b="1" baseline="30000" dirty="0" smtClean="0"/>
              <a:t>nd</a:t>
            </a:r>
            <a:r>
              <a:rPr lang="en-US" b="1" dirty="0" smtClean="0"/>
              <a:t> Order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24" y="1143000"/>
            <a:ext cx="8528248" cy="32766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en-US" sz="2600" dirty="0" smtClean="0"/>
              <a:t>Now consider a second order system with one zero: </a:t>
            </a:r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In this case, the root loci are either horizontal lines or circular depending upon pole-zero configuration.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In general, a root locus consists of a number of branches equal to the number of open-loop poles.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Also, a root locus always starts at open-loop pole and ends at open-loop zero (or ends at infinity).</a:t>
            </a:r>
            <a:endParaRPr lang="en-US" sz="2600" dirty="0">
              <a:solidFill>
                <a:srgbClr val="FF0000"/>
              </a:solidFill>
            </a:endParaRPr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706649"/>
              </p:ext>
            </p:extLst>
          </p:nvPr>
        </p:nvGraphicFramePr>
        <p:xfrm>
          <a:off x="3100388" y="1510680"/>
          <a:ext cx="3124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5" name="Equation" r:id="rId4" imgW="1562040" imgH="419040" progId="Equation.3">
                  <p:embed/>
                </p:oleObj>
              </mc:Choice>
              <mc:Fallback>
                <p:oleObj name="Equation" r:id="rId4" imgW="1562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1510680"/>
                        <a:ext cx="3124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76200" y="4419600"/>
            <a:ext cx="2720176" cy="2057399"/>
            <a:chOff x="152400" y="4572000"/>
            <a:chExt cx="2720176" cy="2057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752385" y="5756098"/>
              <a:ext cx="1745269" cy="1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52400" y="5788412"/>
              <a:ext cx="2468880" cy="1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450391" y="4572000"/>
              <a:ext cx="377408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j</a:t>
              </a:r>
              <a:r>
                <a:rPr lang="el-GR" sz="2200" dirty="0" smtClean="0"/>
                <a:t>ω</a:t>
              </a:r>
              <a:endParaRPr lang="en-US" sz="2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5580885"/>
              <a:ext cx="281776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200" dirty="0" smtClean="0"/>
                <a:t>σ</a:t>
              </a:r>
              <a:endParaRPr lang="en-US" sz="2200" dirty="0"/>
            </a:p>
          </p:txBody>
        </p:sp>
        <p:grpSp>
          <p:nvGrpSpPr>
            <p:cNvPr id="5" name="Group 20"/>
            <p:cNvGrpSpPr/>
            <p:nvPr/>
          </p:nvGrpSpPr>
          <p:grpSpPr>
            <a:xfrm>
              <a:off x="1143002" y="5747281"/>
              <a:ext cx="413896" cy="454389"/>
              <a:chOff x="3714775" y="5500270"/>
              <a:chExt cx="492587" cy="535654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714775" y="5527975"/>
                <a:ext cx="492587" cy="507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-1</a:t>
                </a:r>
                <a:endParaRPr lang="en-US" sz="2200" baseline="-25000" dirty="0"/>
              </a:p>
            </p:txBody>
          </p:sp>
          <p:grpSp>
            <p:nvGrpSpPr>
              <p:cNvPr id="7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21"/>
            <p:cNvGrpSpPr/>
            <p:nvPr/>
          </p:nvGrpSpPr>
          <p:grpSpPr>
            <a:xfrm>
              <a:off x="228595" y="5742713"/>
              <a:ext cx="413896" cy="456338"/>
              <a:chOff x="3714775" y="5500270"/>
              <a:chExt cx="477084" cy="49675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3714775" y="5527975"/>
                <a:ext cx="477084" cy="4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-2</a:t>
                </a:r>
                <a:endParaRPr lang="en-US" sz="2200" baseline="-25000" dirty="0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9" name="Oval 28"/>
            <p:cNvSpPr/>
            <p:nvPr/>
          </p:nvSpPr>
          <p:spPr>
            <a:xfrm>
              <a:off x="838200" y="5715000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800" y="5818910"/>
              <a:ext cx="3994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-</a:t>
              </a:r>
              <a:r>
                <a:rPr lang="el-GR" sz="2000" dirty="0" smtClean="0">
                  <a:solidFill>
                    <a:srgbClr val="FF0000"/>
                  </a:solidFill>
                </a:rPr>
                <a:t>β</a:t>
              </a:r>
              <a:endParaRPr lang="en-US" sz="2000" baseline="-250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327334" y="4419600"/>
            <a:ext cx="2692466" cy="2057399"/>
            <a:chOff x="3124200" y="4572000"/>
            <a:chExt cx="2692466" cy="2057399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3724185" y="5756098"/>
              <a:ext cx="1745269" cy="1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124200" y="5788412"/>
              <a:ext cx="2468880" cy="1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422191" y="4572000"/>
              <a:ext cx="377408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j</a:t>
              </a:r>
              <a:r>
                <a:rPr lang="el-GR" sz="2200" dirty="0" smtClean="0"/>
                <a:t>ω</a:t>
              </a:r>
              <a:endParaRPr lang="en-US" sz="2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34890" y="5553175"/>
              <a:ext cx="281776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200" dirty="0" smtClean="0"/>
                <a:t>σ</a:t>
              </a:r>
              <a:endParaRPr lang="en-US" sz="2200" dirty="0"/>
            </a:p>
          </p:txBody>
        </p:sp>
        <p:grpSp>
          <p:nvGrpSpPr>
            <p:cNvPr id="37" name="Group 20"/>
            <p:cNvGrpSpPr/>
            <p:nvPr/>
          </p:nvGrpSpPr>
          <p:grpSpPr>
            <a:xfrm>
              <a:off x="4114808" y="5747281"/>
              <a:ext cx="413896" cy="454389"/>
              <a:chOff x="3714775" y="5500270"/>
              <a:chExt cx="492586" cy="535654"/>
            </a:xfrm>
          </p:grpSpPr>
          <p:sp>
            <p:nvSpPr>
              <p:cNvPr id="45" name="TextBox 10"/>
              <p:cNvSpPr txBox="1"/>
              <p:nvPr/>
            </p:nvSpPr>
            <p:spPr>
              <a:xfrm>
                <a:off x="3714775" y="5527975"/>
                <a:ext cx="492586" cy="507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-2</a:t>
                </a:r>
                <a:endParaRPr lang="en-US" sz="2200" baseline="-25000" dirty="0"/>
              </a:p>
            </p:txBody>
          </p:sp>
          <p:grpSp>
            <p:nvGrpSpPr>
              <p:cNvPr id="46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Group 21"/>
            <p:cNvGrpSpPr/>
            <p:nvPr/>
          </p:nvGrpSpPr>
          <p:grpSpPr>
            <a:xfrm>
              <a:off x="3658369" y="5742713"/>
              <a:ext cx="413896" cy="456338"/>
              <a:chOff x="3714775" y="5500270"/>
              <a:chExt cx="477084" cy="496750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3714775" y="5527975"/>
                <a:ext cx="477084" cy="4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-1</a:t>
                </a:r>
                <a:endParaRPr lang="en-US" sz="2200" baseline="-25000" dirty="0"/>
              </a:p>
            </p:txBody>
          </p:sp>
          <p:grpSp>
            <p:nvGrpSpPr>
              <p:cNvPr id="42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Oval 38"/>
            <p:cNvSpPr/>
            <p:nvPr/>
          </p:nvSpPr>
          <p:spPr>
            <a:xfrm>
              <a:off x="3334332" y="5715000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181932" y="5818910"/>
              <a:ext cx="3994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-</a:t>
              </a:r>
              <a:r>
                <a:rPr lang="el-GR" sz="2000" dirty="0" smtClean="0">
                  <a:solidFill>
                    <a:srgbClr val="FF0000"/>
                  </a:solidFill>
                </a:rPr>
                <a:t>β</a:t>
              </a:r>
              <a:endParaRPr lang="en-US" sz="2000" baseline="-250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375334" y="4419600"/>
            <a:ext cx="2692466" cy="2057399"/>
            <a:chOff x="6222934" y="4419600"/>
            <a:chExt cx="2692466" cy="2057399"/>
          </a:xfrm>
        </p:grpSpPr>
        <p:cxnSp>
          <p:nvCxnSpPr>
            <p:cNvPr id="50" name="Straight Connector 49"/>
            <p:cNvCxnSpPr/>
            <p:nvPr/>
          </p:nvCxnSpPr>
          <p:spPr>
            <a:xfrm rot="5400000">
              <a:off x="6822919" y="5603698"/>
              <a:ext cx="1745269" cy="1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222934" y="5636012"/>
              <a:ext cx="2468880" cy="1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520925" y="4419600"/>
              <a:ext cx="377408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j</a:t>
              </a:r>
              <a:r>
                <a:rPr lang="el-GR" sz="2200" dirty="0" smtClean="0"/>
                <a:t>ω</a:t>
              </a:r>
              <a:endParaRPr lang="en-US" sz="2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633624" y="5400775"/>
              <a:ext cx="281776" cy="365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200" dirty="0" smtClean="0"/>
                <a:t>σ</a:t>
              </a:r>
              <a:endParaRPr lang="en-US" sz="2200" dirty="0"/>
            </a:p>
          </p:txBody>
        </p:sp>
        <p:grpSp>
          <p:nvGrpSpPr>
            <p:cNvPr id="54" name="Group 20"/>
            <p:cNvGrpSpPr/>
            <p:nvPr/>
          </p:nvGrpSpPr>
          <p:grpSpPr>
            <a:xfrm>
              <a:off x="6747168" y="5594881"/>
              <a:ext cx="413896" cy="454389"/>
              <a:chOff x="3714775" y="5500270"/>
              <a:chExt cx="492586" cy="535654"/>
            </a:xfrm>
          </p:grpSpPr>
          <p:sp>
            <p:nvSpPr>
              <p:cNvPr id="55" name="TextBox 10"/>
              <p:cNvSpPr txBox="1"/>
              <p:nvPr/>
            </p:nvSpPr>
            <p:spPr>
              <a:xfrm>
                <a:off x="3714775" y="5527975"/>
                <a:ext cx="492586" cy="507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-1</a:t>
                </a:r>
                <a:endParaRPr lang="en-US" sz="2200" baseline="-25000" dirty="0"/>
              </a:p>
            </p:txBody>
          </p:sp>
          <p:grpSp>
            <p:nvGrpSpPr>
              <p:cNvPr id="56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Group 21"/>
            <p:cNvGrpSpPr/>
            <p:nvPr/>
          </p:nvGrpSpPr>
          <p:grpSpPr>
            <a:xfrm>
              <a:off x="6234541" y="5590313"/>
              <a:ext cx="413896" cy="456338"/>
              <a:chOff x="3714775" y="5500270"/>
              <a:chExt cx="477083" cy="496750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3714775" y="5527975"/>
                <a:ext cx="477083" cy="469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0000"/>
                    </a:solidFill>
                  </a:rPr>
                  <a:t>-2</a:t>
                </a:r>
                <a:endParaRPr lang="en-US" sz="2200" baseline="-25000" dirty="0"/>
              </a:p>
            </p:txBody>
          </p:sp>
          <p:grpSp>
            <p:nvGrpSpPr>
              <p:cNvPr id="61" name="Group 14"/>
              <p:cNvGrpSpPr/>
              <p:nvPr/>
            </p:nvGrpSpPr>
            <p:grpSpPr>
              <a:xfrm>
                <a:off x="3908745" y="5500270"/>
                <a:ext cx="166250" cy="152400"/>
                <a:chOff x="2057400" y="5334000"/>
                <a:chExt cx="166250" cy="152400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>
                  <a:off x="205740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071250" y="5334000"/>
                  <a:ext cx="152400" cy="1524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6" name="Group 65"/>
            <p:cNvGrpSpPr/>
            <p:nvPr/>
          </p:nvGrpSpPr>
          <p:grpSpPr>
            <a:xfrm>
              <a:off x="7266710" y="5562600"/>
              <a:ext cx="399468" cy="504020"/>
              <a:chOff x="6280666" y="5715000"/>
              <a:chExt cx="399468" cy="504020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6433066" y="57150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280666" y="5818910"/>
                <a:ext cx="3994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-</a:t>
                </a:r>
                <a:r>
                  <a:rPr lang="el-GR" sz="2000" dirty="0" smtClean="0">
                    <a:solidFill>
                      <a:srgbClr val="FF0000"/>
                    </a:solidFill>
                  </a:rPr>
                  <a:t>β</a:t>
                </a:r>
                <a:endParaRPr lang="en-US" sz="2000" baseline="-25000" dirty="0"/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3098734" y="5126185"/>
            <a:ext cx="1447800" cy="1066800"/>
            <a:chOff x="3098734" y="5126185"/>
            <a:chExt cx="1447800" cy="1066800"/>
          </a:xfrm>
        </p:grpSpPr>
        <p:cxnSp>
          <p:nvCxnSpPr>
            <p:cNvPr id="71" name="Straight Connector 70"/>
            <p:cNvCxnSpPr/>
            <p:nvPr/>
          </p:nvCxnSpPr>
          <p:spPr>
            <a:xfrm rot="10800000">
              <a:off x="4089334" y="5652655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3278844" y="5126185"/>
              <a:ext cx="1066800" cy="1066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10800000">
              <a:off x="3098734" y="5645725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5</a:t>
            </a:fld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140184" y="5649211"/>
            <a:ext cx="45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6265762" y="5648722"/>
            <a:ext cx="352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881788" y="5647313"/>
            <a:ext cx="414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-30216" y="5651870"/>
            <a:ext cx="414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4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b="1" dirty="0"/>
              <a:t>Angle &amp; Magnitude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In constructing the root loci angle and magnitude conditions are so important.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closed-loop characteristic equation is given by: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Or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Where </a:t>
            </a:r>
            <a:r>
              <a:rPr lang="en-US" sz="2600" i="1" dirty="0" smtClean="0">
                <a:solidFill>
                  <a:srgbClr val="FF0000"/>
                </a:solidFill>
              </a:rPr>
              <a:t>G(s)H(s)</a:t>
            </a:r>
            <a:r>
              <a:rPr lang="en-US" sz="2600" dirty="0" smtClean="0"/>
              <a:t> is a ratio of polynomial in </a:t>
            </a:r>
            <a:r>
              <a:rPr lang="en-US" sz="2600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Since </a:t>
            </a:r>
            <a:r>
              <a:rPr lang="en-US" sz="2600" i="1" dirty="0" smtClean="0">
                <a:solidFill>
                  <a:srgbClr val="FF0000"/>
                </a:solidFill>
              </a:rPr>
              <a:t>G(s)H(s)</a:t>
            </a:r>
            <a:r>
              <a:rPr lang="en-US" sz="2600" dirty="0" smtClean="0"/>
              <a:t> is a complex quantity it can be split into angle and magnitude part.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290858"/>
              </p:ext>
            </p:extLst>
          </p:nvPr>
        </p:nvGraphicFramePr>
        <p:xfrm>
          <a:off x="3491880" y="2996952"/>
          <a:ext cx="2394758" cy="46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3" name="Equation" r:id="rId3" imgW="1054080" imgH="203040" progId="Equation.3">
                  <p:embed/>
                </p:oleObj>
              </mc:Choice>
              <mc:Fallback>
                <p:oleObj name="Equation" r:id="rId3" imgW="10540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1880" y="2996952"/>
                        <a:ext cx="2394758" cy="461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457479"/>
              </p:ext>
            </p:extLst>
          </p:nvPr>
        </p:nvGraphicFramePr>
        <p:xfrm>
          <a:off x="3923928" y="3861048"/>
          <a:ext cx="213518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4" name="Equation" r:id="rId5" imgW="939600" imgH="203040" progId="Equation.3">
                  <p:embed/>
                </p:oleObj>
              </mc:Choice>
              <mc:Fallback>
                <p:oleObj name="Equation" r:id="rId5" imgW="9396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861048"/>
                        <a:ext cx="2135187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9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12974"/>
          </a:xfrm>
        </p:spPr>
        <p:txBody>
          <a:bodyPr/>
          <a:lstStyle/>
          <a:p>
            <a:r>
              <a:rPr lang="en-US" b="1" dirty="0"/>
              <a:t>Angle &amp; Magnitude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The angle of </a:t>
            </a:r>
            <a:r>
              <a:rPr lang="en-US" sz="2600" i="1" dirty="0" smtClean="0">
                <a:solidFill>
                  <a:srgbClr val="FF0000"/>
                </a:solidFill>
              </a:rPr>
              <a:t>G(s)H(s)=-1</a:t>
            </a:r>
            <a:r>
              <a:rPr lang="en-US" sz="2600" dirty="0" smtClean="0"/>
              <a:t> is</a:t>
            </a:r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 smtClean="0"/>
              <a:t>The magnitude of </a:t>
            </a:r>
            <a:r>
              <a:rPr lang="en-US" sz="2600" i="1" dirty="0">
                <a:solidFill>
                  <a:srgbClr val="FF0000"/>
                </a:solidFill>
              </a:rPr>
              <a:t>G(s)H(s)=-1</a:t>
            </a:r>
            <a:r>
              <a:rPr lang="en-US" sz="2600" dirty="0"/>
              <a:t> </a:t>
            </a:r>
            <a:r>
              <a:rPr lang="en-US" sz="2600" dirty="0" smtClean="0"/>
              <a:t>is</a:t>
            </a:r>
          </a:p>
          <a:p>
            <a:pPr algn="just"/>
            <a:endParaRPr lang="en-US" sz="2600" dirty="0" smtClean="0"/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/>
              <a:t>The values of </a:t>
            </a:r>
            <a:r>
              <a:rPr lang="en-US" sz="2600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that fulfill both the angle and magnitude conditions are the roots of the characteristic equation, or the closed-loop poles.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94093"/>
              </p:ext>
            </p:extLst>
          </p:nvPr>
        </p:nvGraphicFramePr>
        <p:xfrm>
          <a:off x="2051720" y="1988840"/>
          <a:ext cx="591502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0" name="Equation" r:id="rId3" imgW="2603160" imgH="457200" progId="Equation.3">
                  <p:embed/>
                </p:oleObj>
              </mc:Choice>
              <mc:Fallback>
                <p:oleObj name="Equation" r:id="rId3" imgW="2603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988840"/>
                        <a:ext cx="5915025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290803"/>
              </p:ext>
            </p:extLst>
          </p:nvPr>
        </p:nvGraphicFramePr>
        <p:xfrm>
          <a:off x="3419872" y="3933056"/>
          <a:ext cx="23653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1" name="Equation" r:id="rId5" imgW="1041120" imgH="507960" progId="Equation.3">
                  <p:embed/>
                </p:oleObj>
              </mc:Choice>
              <mc:Fallback>
                <p:oleObj name="Equation" r:id="rId5" imgW="104112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933056"/>
                        <a:ext cx="2365375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9695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/>
              <a:t>Angle and Magnitude Conditions (Graphically)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35280" cy="4525963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To apply Angle and magnitude conditions graphically we must first draw the poles and zeros of </a:t>
            </a:r>
            <a:r>
              <a:rPr lang="en-US" sz="2600" dirty="0" smtClean="0">
                <a:solidFill>
                  <a:srgbClr val="FF0000"/>
                </a:solidFill>
              </a:rPr>
              <a:t>G(s)H(s)</a:t>
            </a:r>
            <a:r>
              <a:rPr lang="en-US" sz="2600" dirty="0" smtClean="0"/>
              <a:t> in s-plane.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 smtClean="0"/>
              <a:t>For example if </a:t>
            </a:r>
            <a:r>
              <a:rPr lang="en-US" sz="2600" dirty="0" smtClean="0">
                <a:solidFill>
                  <a:srgbClr val="FF0000"/>
                </a:solidFill>
              </a:rPr>
              <a:t>G(s)H(s)</a:t>
            </a:r>
            <a:r>
              <a:rPr lang="en-US" sz="2600" dirty="0" smtClean="0"/>
              <a:t> is given by</a:t>
            </a:r>
            <a:endParaRPr lang="en-US" sz="2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081305"/>
              </p:ext>
            </p:extLst>
          </p:nvPr>
        </p:nvGraphicFramePr>
        <p:xfrm>
          <a:off x="539552" y="3705554"/>
          <a:ext cx="37496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6" name="Equation" r:id="rId3" imgW="1650960" imgH="419040" progId="Equation.3">
                  <p:embed/>
                </p:oleObj>
              </mc:Choice>
              <mc:Fallback>
                <p:oleObj name="Equation" r:id="rId3" imgW="1650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705554"/>
                        <a:ext cx="37496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700" name="Picture 7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8" t="12104" r="8264" b="4847"/>
          <a:stretch/>
        </p:blipFill>
        <p:spPr bwMode="auto">
          <a:xfrm>
            <a:off x="4572000" y="3024315"/>
            <a:ext cx="4464496" cy="333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9695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/>
              <a:t>Angle and Magnitude Conditions (Graphically)</a:t>
            </a:r>
            <a:endParaRPr lang="en-US" sz="3800" b="1" dirty="0"/>
          </a:p>
        </p:txBody>
      </p:sp>
      <p:pic>
        <p:nvPicPr>
          <p:cNvPr id="26700" name="Picture 7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8" t="12104" r="8264" b="4847"/>
          <a:stretch/>
        </p:blipFill>
        <p:spPr bwMode="auto">
          <a:xfrm>
            <a:off x="899592" y="1057164"/>
            <a:ext cx="7344816" cy="561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466076" y="1403484"/>
            <a:ext cx="306494" cy="460772"/>
            <a:chOff x="4466076" y="1403484"/>
            <a:chExt cx="306494" cy="460772"/>
          </a:xfrm>
        </p:grpSpPr>
        <p:sp>
          <p:nvSpPr>
            <p:cNvPr id="5" name="Oval 4"/>
            <p:cNvSpPr/>
            <p:nvPr/>
          </p:nvSpPr>
          <p:spPr>
            <a:xfrm>
              <a:off x="4572000" y="1772816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66076" y="140348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p</a:t>
              </a:r>
              <a:endParaRPr lang="en-US" i="1" dirty="0"/>
            </a:p>
          </p:txBody>
        </p:sp>
      </p:grpSp>
      <p:cxnSp>
        <p:nvCxnSpPr>
          <p:cNvPr id="15" name="Straight Connector 14"/>
          <p:cNvCxnSpPr/>
          <p:nvPr/>
        </p:nvCxnSpPr>
        <p:spPr>
          <a:xfrm flipV="1">
            <a:off x="1374152" y="1836117"/>
            <a:ext cx="3246401" cy="186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3"/>
          </p:cNvCxnSpPr>
          <p:nvPr/>
        </p:nvCxnSpPr>
        <p:spPr>
          <a:xfrm flipV="1">
            <a:off x="2997352" y="1850865"/>
            <a:ext cx="1588039" cy="185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5" idx="4"/>
          </p:cNvCxnSpPr>
          <p:nvPr/>
        </p:nvCxnSpPr>
        <p:spPr>
          <a:xfrm flipH="1" flipV="1">
            <a:off x="4617720" y="1864256"/>
            <a:ext cx="1826488" cy="183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5" idx="5"/>
          </p:cNvCxnSpPr>
          <p:nvPr/>
        </p:nvCxnSpPr>
        <p:spPr>
          <a:xfrm flipH="1" flipV="1">
            <a:off x="4650049" y="1850865"/>
            <a:ext cx="3522351" cy="185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72400" y="3702284"/>
            <a:ext cx="279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1513356" y="3331706"/>
            <a:ext cx="899245" cy="411382"/>
            <a:chOff x="1513356" y="3331706"/>
            <a:chExt cx="899245" cy="411382"/>
          </a:xfrm>
        </p:grpSpPr>
        <p:sp>
          <p:nvSpPr>
            <p:cNvPr id="23" name="Arc 22"/>
            <p:cNvSpPr/>
            <p:nvPr/>
          </p:nvSpPr>
          <p:spPr>
            <a:xfrm rot="1317543">
              <a:off x="1513356" y="3472364"/>
              <a:ext cx="479372" cy="270724"/>
            </a:xfrm>
            <a:prstGeom prst="arc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25957" y="3331706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θ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26688" name="Group 26687"/>
          <p:cNvGrpSpPr/>
          <p:nvPr/>
        </p:nvGrpSpPr>
        <p:grpSpPr>
          <a:xfrm>
            <a:off x="2962269" y="3336439"/>
            <a:ext cx="899245" cy="373713"/>
            <a:chOff x="2962269" y="3336439"/>
            <a:chExt cx="899245" cy="373713"/>
          </a:xfrm>
        </p:grpSpPr>
        <p:sp>
          <p:nvSpPr>
            <p:cNvPr id="25" name="Arc 24"/>
            <p:cNvSpPr/>
            <p:nvPr/>
          </p:nvSpPr>
          <p:spPr>
            <a:xfrm rot="1317543">
              <a:off x="2962269" y="3439428"/>
              <a:ext cx="479372" cy="270724"/>
            </a:xfrm>
            <a:prstGeom prst="arc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74870" y="333643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θ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26689" name="Group 26688"/>
          <p:cNvGrpSpPr/>
          <p:nvPr/>
        </p:nvGrpSpPr>
        <p:grpSpPr>
          <a:xfrm>
            <a:off x="6131751" y="3361569"/>
            <a:ext cx="987781" cy="369332"/>
            <a:chOff x="6131751" y="3361569"/>
            <a:chExt cx="987781" cy="369332"/>
          </a:xfrm>
        </p:grpSpPr>
        <p:sp>
          <p:nvSpPr>
            <p:cNvPr id="26" name="Arc 25"/>
            <p:cNvSpPr/>
            <p:nvPr/>
          </p:nvSpPr>
          <p:spPr>
            <a:xfrm rot="1317543">
              <a:off x="6131751" y="3363500"/>
              <a:ext cx="573263" cy="365470"/>
            </a:xfrm>
            <a:prstGeom prst="arc">
              <a:avLst>
                <a:gd name="adj1" fmla="val 11550918"/>
                <a:gd name="adj2" fmla="val 0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705636" y="3361569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ɸ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26690" name="Group 26689"/>
          <p:cNvGrpSpPr/>
          <p:nvPr/>
        </p:nvGrpSpPr>
        <p:grpSpPr>
          <a:xfrm>
            <a:off x="7777739" y="3315047"/>
            <a:ext cx="1000221" cy="623621"/>
            <a:chOff x="7777739" y="3315047"/>
            <a:chExt cx="1000221" cy="623621"/>
          </a:xfrm>
        </p:grpSpPr>
        <p:sp>
          <p:nvSpPr>
            <p:cNvPr id="27" name="Arc 26"/>
            <p:cNvSpPr/>
            <p:nvPr/>
          </p:nvSpPr>
          <p:spPr>
            <a:xfrm rot="1317543">
              <a:off x="7777739" y="3315047"/>
              <a:ext cx="548048" cy="623621"/>
            </a:xfrm>
            <a:prstGeom prst="arc">
              <a:avLst>
                <a:gd name="adj1" fmla="val 11550918"/>
                <a:gd name="adj2" fmla="val 0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391316" y="3325543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θ</a:t>
              </a:r>
              <a:r>
                <a:rPr lang="en-US" baseline="-25000" dirty="0"/>
                <a:t>3</a:t>
              </a:r>
            </a:p>
          </p:txBody>
        </p:sp>
      </p:grpSp>
      <p:graphicFrame>
        <p:nvGraphicFramePr>
          <p:cNvPr id="26691" name="Object 266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851084"/>
              </p:ext>
            </p:extLst>
          </p:nvPr>
        </p:nvGraphicFramePr>
        <p:xfrm>
          <a:off x="2383447" y="4221088"/>
          <a:ext cx="45291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1" name="Equation" r:id="rId4" imgW="1993680" imgH="279360" progId="Equation.3">
                  <p:embed/>
                </p:oleObj>
              </mc:Choice>
              <mc:Fallback>
                <p:oleObj name="Equation" r:id="rId4" imgW="199368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447" y="4221088"/>
                        <a:ext cx="4529137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92" name="Rectangle 26691"/>
          <p:cNvSpPr/>
          <p:nvPr/>
        </p:nvSpPr>
        <p:spPr>
          <a:xfrm>
            <a:off x="1403648" y="5013176"/>
            <a:ext cx="65716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200" dirty="0" smtClean="0"/>
              <a:t>If angle of </a:t>
            </a:r>
            <a:r>
              <a:rPr lang="en-US" sz="2200" dirty="0" smtClean="0">
                <a:solidFill>
                  <a:srgbClr val="FF0000"/>
                </a:solidFill>
              </a:rPr>
              <a:t>G(s)H(s</a:t>
            </a:r>
            <a:r>
              <a:rPr lang="en-US" sz="2200" dirty="0">
                <a:solidFill>
                  <a:srgbClr val="FF0000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smtClean="0"/>
              <a:t>at </a:t>
            </a:r>
            <a:r>
              <a:rPr lang="en-US" sz="2200" i="1" dirty="0" smtClean="0">
                <a:solidFill>
                  <a:srgbClr val="FF0000"/>
                </a:solidFill>
              </a:rPr>
              <a:t>s=p</a:t>
            </a:r>
            <a:r>
              <a:rPr lang="en-US" sz="2200" dirty="0" smtClean="0"/>
              <a:t> is equal to  ±180</a:t>
            </a:r>
            <a:r>
              <a:rPr lang="en-US" sz="2200" baseline="30000" dirty="0" smtClean="0"/>
              <a:t>o</a:t>
            </a:r>
            <a:r>
              <a:rPr lang="en-US" sz="2200" dirty="0" smtClean="0"/>
              <a:t>(2k+1) the point p is on root locus. 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2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3990</TotalTime>
  <Words>1186</Words>
  <Application>Microsoft Office PowerPoint</Application>
  <PresentationFormat>On-screen Show (4:3)</PresentationFormat>
  <Paragraphs>215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Equation</vt:lpstr>
      <vt:lpstr>Microsoft Equation 3.0</vt:lpstr>
      <vt:lpstr>Root Locus Method</vt:lpstr>
      <vt:lpstr>Introduction </vt:lpstr>
      <vt:lpstr>Root Locus</vt:lpstr>
      <vt:lpstr>Root Locus of 2nd Order System</vt:lpstr>
      <vt:lpstr>Root Locus of 2nd Order System</vt:lpstr>
      <vt:lpstr>Angle &amp; Magnitude Conditions</vt:lpstr>
      <vt:lpstr>Angle &amp; Magnitude Conditions</vt:lpstr>
      <vt:lpstr>Angle and Magnitude Conditions (Graphically)</vt:lpstr>
      <vt:lpstr>Angle and Magnitude Conditions (Graphically)</vt:lpstr>
      <vt:lpstr>Angle and Magnitude Conditions graphically</vt:lpstr>
      <vt:lpstr>Example 1: Construction of root locus in details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Example#2</vt:lpstr>
      <vt:lpstr>PowerPoint Presentation</vt:lpstr>
      <vt:lpstr>Example 3</vt:lpstr>
      <vt:lpstr>PowerPoint Presentation</vt:lpstr>
      <vt:lpstr>Example 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Imtiaz Hussain</dc:creator>
  <cp:lastModifiedBy>Ahmed</cp:lastModifiedBy>
  <cp:revision>675</cp:revision>
  <dcterms:created xsi:type="dcterms:W3CDTF">2012-07-01T09:15:58Z</dcterms:created>
  <dcterms:modified xsi:type="dcterms:W3CDTF">2018-04-04T06:05:59Z</dcterms:modified>
</cp:coreProperties>
</file>