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3"/>
  </p:notesMasterIdLst>
  <p:handoutMasterIdLst>
    <p:handoutMasterId r:id="rId24"/>
  </p:handoutMasterIdLst>
  <p:sldIdLst>
    <p:sldId id="256" r:id="rId2"/>
    <p:sldId id="860" r:id="rId3"/>
    <p:sldId id="843" r:id="rId4"/>
    <p:sldId id="844" r:id="rId5"/>
    <p:sldId id="790" r:id="rId6"/>
    <p:sldId id="862" r:id="rId7"/>
    <p:sldId id="791" r:id="rId8"/>
    <p:sldId id="845" r:id="rId9"/>
    <p:sldId id="856" r:id="rId10"/>
    <p:sldId id="857" r:id="rId11"/>
    <p:sldId id="858" r:id="rId12"/>
    <p:sldId id="850" r:id="rId13"/>
    <p:sldId id="851" r:id="rId14"/>
    <p:sldId id="792" r:id="rId15"/>
    <p:sldId id="819" r:id="rId16"/>
    <p:sldId id="852" r:id="rId17"/>
    <p:sldId id="838" r:id="rId18"/>
    <p:sldId id="830" r:id="rId19"/>
    <p:sldId id="842" r:id="rId20"/>
    <p:sldId id="833" r:id="rId21"/>
    <p:sldId id="86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5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8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jpg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PID Control</a:t>
            </a:r>
            <a:endParaRPr lang="en-US" altLang="zh-CN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425 Industrial Process Control</a:t>
            </a: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5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Acting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71600"/>
            <a:ext cx="8232230" cy="3124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Now imagine you </a:t>
            </a:r>
            <a:r>
              <a:rPr lang="en-US" dirty="0"/>
              <a:t>are driving </a:t>
            </a:r>
            <a:r>
              <a:rPr lang="en-US" dirty="0" smtClean="0"/>
              <a:t>a car </a:t>
            </a:r>
            <a:r>
              <a:rPr lang="en-US" dirty="0"/>
              <a:t>and your foot </a:t>
            </a:r>
            <a:r>
              <a:rPr lang="en-US" dirty="0" smtClean="0"/>
              <a:t>is on </a:t>
            </a:r>
            <a:r>
              <a:rPr lang="en-US" dirty="0"/>
              <a:t>the </a:t>
            </a:r>
            <a:r>
              <a:rPr lang="en-US" dirty="0" smtClean="0">
                <a:solidFill>
                  <a:srgbClr val="FF0000"/>
                </a:solidFill>
              </a:rPr>
              <a:t>brakes</a:t>
            </a:r>
            <a:r>
              <a:rPr lang="en-US" dirty="0" smtClean="0"/>
              <a:t>. This is a process </a:t>
            </a:r>
            <a:r>
              <a:rPr lang="en-US" dirty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 </a:t>
            </a:r>
            <a:r>
              <a:rPr lang="en-US" dirty="0"/>
              <a:t>gain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Here, you need </a:t>
            </a:r>
            <a:r>
              <a:rPr lang="en-US" dirty="0"/>
              <a:t>a direct acting </a:t>
            </a:r>
            <a:r>
              <a:rPr lang="en-US" dirty="0" smtClean="0"/>
              <a:t>controller, i.e. if </a:t>
            </a:r>
            <a:r>
              <a:rPr lang="en-US" dirty="0"/>
              <a:t>the speed increases, </a:t>
            </a:r>
            <a:r>
              <a:rPr lang="en-US" dirty="0" smtClean="0"/>
              <a:t>you should press </a:t>
            </a:r>
            <a:r>
              <a:rPr lang="en-US" dirty="0"/>
              <a:t>the brakes more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If </a:t>
            </a:r>
            <a:r>
              <a:rPr lang="en-US" dirty="0"/>
              <a:t>PV increases, controller o/p also </a:t>
            </a:r>
            <a:r>
              <a:rPr lang="en-US" dirty="0" smtClean="0"/>
              <a:t>increases (</a:t>
            </a:r>
            <a:r>
              <a:rPr lang="en-US" dirty="0" smtClean="0">
                <a:sym typeface="Wingdings" pitchFamily="2" charset="2"/>
              </a:rPr>
              <a:t>increment-increment)</a:t>
            </a:r>
          </a:p>
          <a:p>
            <a:pPr>
              <a:spcAft>
                <a:spcPts val="600"/>
              </a:spcAft>
            </a:pPr>
            <a:endParaRPr lang="en-US" dirty="0">
              <a:sym typeface="Wingdings" pitchFamily="2" charset="2"/>
            </a:endParaRPr>
          </a:p>
          <a:p>
            <a:pPr>
              <a:spcAft>
                <a:spcPts val="600"/>
              </a:spcAft>
            </a:pPr>
            <a:endParaRPr lang="en-US" dirty="0" smtClean="0">
              <a:sym typeface="Wingdings" pitchFamily="2" charset="2"/>
            </a:endParaRP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618933"/>
              </p:ext>
            </p:extLst>
          </p:nvPr>
        </p:nvGraphicFramePr>
        <p:xfrm>
          <a:off x="2951163" y="5387975"/>
          <a:ext cx="290195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" name="Equation" r:id="rId3" imgW="1143000" imgH="431640" progId="Equation.3">
                  <p:embed/>
                </p:oleObj>
              </mc:Choice>
              <mc:Fallback>
                <p:oleObj name="Equation" r:id="rId3" imgW="114300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3" y="5387975"/>
                        <a:ext cx="2901950" cy="10890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000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Proportional </a:t>
            </a:r>
            <a:r>
              <a:rPr lang="en-US" dirty="0"/>
              <a:t>C</a:t>
            </a:r>
            <a:r>
              <a:rPr lang="en-US" dirty="0" smtClean="0"/>
              <a:t>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3" y="1355834"/>
            <a:ext cx="8614843" cy="52735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300" dirty="0" smtClean="0"/>
              <a:t>Traditional </a:t>
            </a:r>
            <a:r>
              <a:rPr lang="en-US" sz="2300" dirty="0"/>
              <a:t>proportional </a:t>
            </a:r>
            <a:r>
              <a:rPr lang="en-US" sz="2300" dirty="0" smtClean="0"/>
              <a:t>control provides variable MV.</a:t>
            </a:r>
          </a:p>
          <a:p>
            <a:pPr>
              <a:spcAft>
                <a:spcPts val="600"/>
              </a:spcAft>
            </a:pPr>
            <a:r>
              <a:rPr lang="en-US" sz="2300" dirty="0" smtClean="0"/>
              <a:t>Time-proportional </a:t>
            </a:r>
            <a:r>
              <a:rPr lang="en-US" sz="2300" dirty="0"/>
              <a:t>control </a:t>
            </a:r>
            <a:r>
              <a:rPr lang="en-US" sz="2300" dirty="0" smtClean="0"/>
              <a:t>achieve proportional response using </a:t>
            </a:r>
            <a:r>
              <a:rPr lang="en-US" sz="2300" dirty="0"/>
              <a:t>an </a:t>
            </a:r>
            <a:r>
              <a:rPr lang="en-US" sz="2300" dirty="0">
                <a:solidFill>
                  <a:srgbClr val="FF0000"/>
                </a:solidFill>
              </a:rPr>
              <a:t>on/off</a:t>
            </a:r>
            <a:r>
              <a:rPr lang="en-US" sz="2300" dirty="0"/>
              <a:t> final control </a:t>
            </a:r>
            <a:r>
              <a:rPr lang="en-US" sz="2300" dirty="0" smtClean="0"/>
              <a:t>device </a:t>
            </a:r>
            <a:r>
              <a:rPr lang="en-US" sz="2300" dirty="0"/>
              <a:t>(e.g. electric </a:t>
            </a:r>
            <a:r>
              <a:rPr lang="en-US" sz="2300" dirty="0" smtClean="0"/>
              <a:t>heater). On/off elements </a:t>
            </a:r>
            <a:r>
              <a:rPr lang="en-US" sz="2300" dirty="0"/>
              <a:t>are generally simpler and less expensive. </a:t>
            </a:r>
          </a:p>
          <a:p>
            <a:pPr>
              <a:spcAft>
                <a:spcPts val="600"/>
              </a:spcAft>
            </a:pPr>
            <a:r>
              <a:rPr lang="en-US" sz="2300" dirty="0" smtClean="0"/>
              <a:t>In each time cycle, the </a:t>
            </a:r>
            <a:r>
              <a:rPr lang="en-US" sz="2300" dirty="0"/>
              <a:t>fraction of time in which </a:t>
            </a:r>
            <a:r>
              <a:rPr lang="en-US" sz="2300" dirty="0" smtClean="0"/>
              <a:t>controller output is “</a:t>
            </a:r>
            <a:r>
              <a:rPr lang="en-US" sz="2300" dirty="0"/>
              <a:t>on” is </a:t>
            </a:r>
            <a:r>
              <a:rPr lang="en-US" sz="2300" dirty="0" smtClean="0"/>
              <a:t>equivalent to output </a:t>
            </a:r>
            <a:r>
              <a:rPr lang="en-US" sz="2300" dirty="0"/>
              <a:t>of a conventional P controller. </a:t>
            </a:r>
            <a:r>
              <a:rPr lang="en-US" sz="2300" dirty="0" smtClean="0"/>
              <a:t> The cycle must be </a:t>
            </a:r>
            <a:r>
              <a:rPr lang="en-US" sz="2300" i="1" dirty="0" smtClean="0">
                <a:solidFill>
                  <a:srgbClr val="FF0000"/>
                </a:solidFill>
              </a:rPr>
              <a:t>short</a:t>
            </a:r>
            <a:r>
              <a:rPr lang="en-US" sz="2300" dirty="0" smtClean="0"/>
              <a:t> enough, so that the </a:t>
            </a:r>
            <a:r>
              <a:rPr lang="en-US" sz="2300" dirty="0"/>
              <a:t>system </a:t>
            </a:r>
            <a:r>
              <a:rPr lang="en-US" sz="2300" dirty="0">
                <a:solidFill>
                  <a:srgbClr val="FF0000"/>
                </a:solidFill>
              </a:rPr>
              <a:t>averages</a:t>
            </a:r>
            <a:r>
              <a:rPr lang="en-US" sz="2300" dirty="0"/>
              <a:t> out the control signal over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563872"/>
            <a:ext cx="3874677" cy="22241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36" y="4558864"/>
            <a:ext cx="3934626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8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Control &amp; offset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763000" cy="4686300"/>
          </a:xfrm>
        </p:spPr>
        <p:txBody>
          <a:bodyPr/>
          <a:lstStyle/>
          <a:p>
            <a:r>
              <a:rPr lang="en-US" sz="2400" dirty="0" smtClean="0"/>
              <a:t>When there is a load disturbance change, P control can </a:t>
            </a:r>
            <a:r>
              <a:rPr lang="en-US" sz="2400" dirty="0"/>
              <a:t>not remove steady-state error (</a:t>
            </a:r>
            <a:r>
              <a:rPr lang="en-US" sz="2400" dirty="0">
                <a:solidFill>
                  <a:srgbClr val="FF0000"/>
                </a:solidFill>
              </a:rPr>
              <a:t>Offset</a:t>
            </a:r>
            <a:r>
              <a:rPr lang="en-US" sz="2400" dirty="0"/>
              <a:t>).</a:t>
            </a:r>
          </a:p>
          <a:p>
            <a:r>
              <a:rPr lang="en-US" sz="2400" dirty="0" smtClean="0"/>
              <a:t>Changing controller gain can’t remove </a:t>
            </a:r>
            <a:r>
              <a:rPr lang="en-US" sz="2400" dirty="0" err="1" smtClean="0"/>
              <a:t>offest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Need to change (reset) controller bias (called </a:t>
            </a:r>
            <a:r>
              <a:rPr lang="en-US" sz="2400" dirty="0" smtClean="0">
                <a:solidFill>
                  <a:srgbClr val="FF0000"/>
                </a:solidFill>
              </a:rPr>
              <a:t>manual reset</a:t>
            </a:r>
            <a:r>
              <a:rPr lang="en-US" sz="2400" dirty="0" smtClean="0"/>
              <a:t>)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048166"/>
            <a:ext cx="6019800" cy="376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Reset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610600" cy="5121166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Integral</a:t>
            </a:r>
            <a:r>
              <a:rPr lang="en-US" sz="2400" dirty="0" smtClean="0"/>
              <a:t> mode can change </a:t>
            </a:r>
            <a:r>
              <a:rPr lang="en-US" sz="2400" dirty="0"/>
              <a:t>the bias </a:t>
            </a:r>
            <a:r>
              <a:rPr lang="en-US" sz="2400" dirty="0" smtClean="0">
                <a:solidFill>
                  <a:srgbClr val="FF0000"/>
                </a:solidFill>
              </a:rPr>
              <a:t>automatically</a:t>
            </a:r>
            <a:r>
              <a:rPr lang="en-US" sz="2400" dirty="0"/>
              <a:t>.</a:t>
            </a:r>
            <a:r>
              <a:rPr lang="en-US" sz="2400" dirty="0" smtClean="0"/>
              <a:t> </a:t>
            </a:r>
          </a:p>
          <a:p>
            <a:pPr lvl="1"/>
            <a:r>
              <a:rPr lang="en-US" dirty="0" smtClean="0"/>
              <a:t> if error </a:t>
            </a:r>
            <a:r>
              <a:rPr lang="en-US" dirty="0"/>
              <a:t>is +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increase</a:t>
            </a:r>
            <a:r>
              <a:rPr lang="en-US" dirty="0"/>
              <a:t> </a:t>
            </a:r>
            <a:r>
              <a:rPr lang="en-US" dirty="0" smtClean="0"/>
              <a:t>bias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if error is –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decrease</a:t>
            </a:r>
            <a:r>
              <a:rPr lang="en-US" dirty="0"/>
              <a:t> </a:t>
            </a:r>
            <a:r>
              <a:rPr lang="en-US" dirty="0" smtClean="0"/>
              <a:t>bias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if </a:t>
            </a:r>
            <a:r>
              <a:rPr lang="en-US" dirty="0"/>
              <a:t>e = 0, do not change </a:t>
            </a:r>
            <a:r>
              <a:rPr lang="en-US" dirty="0" smtClean="0"/>
              <a:t>bias</a:t>
            </a:r>
          </a:p>
          <a:p>
            <a:pPr lvl="1"/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876023"/>
              </p:ext>
            </p:extLst>
          </p:nvPr>
        </p:nvGraphicFramePr>
        <p:xfrm>
          <a:off x="6416675" y="2057400"/>
          <a:ext cx="23368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4" name="Equation" r:id="rId3" imgW="1180800" imgH="482400" progId="Equation.3">
                  <p:embed/>
                </p:oleObj>
              </mc:Choice>
              <mc:Fallback>
                <p:oleObj name="Equation" r:id="rId3" imgW="11808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675" y="2057400"/>
                        <a:ext cx="2336800" cy="9509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492559"/>
              </p:ext>
            </p:extLst>
          </p:nvPr>
        </p:nvGraphicFramePr>
        <p:xfrm>
          <a:off x="1551918" y="3276600"/>
          <a:ext cx="62484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5" name="Equation" r:id="rId5" imgW="3251160" imgH="482400" progId="Equation.3">
                  <p:embed/>
                </p:oleObj>
              </mc:Choice>
              <mc:Fallback>
                <p:oleObj name="Equation" r:id="rId5" imgW="325116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1918" y="3276600"/>
                        <a:ext cx="6248400" cy="9223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343400"/>
            <a:ext cx="5724525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0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72400" cy="914400"/>
          </a:xfrm>
          <a:noFill/>
        </p:spPr>
        <p:txBody>
          <a:bodyPr>
            <a:normAutofit/>
          </a:bodyPr>
          <a:lstStyle/>
          <a:p>
            <a:r>
              <a:rPr lang="en-US" b="1" dirty="0" smtClean="0"/>
              <a:t>Integral Term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9530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Called</a:t>
            </a:r>
            <a:r>
              <a:rPr lang="en-US" dirty="0" smtClean="0">
                <a:solidFill>
                  <a:srgbClr val="FF0000"/>
                </a:solidFill>
              </a:rPr>
              <a:t> automatic reset.  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FF0000"/>
                </a:solidFill>
              </a:rPr>
              <a:t>Eliminates steady-state error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At steady-state, </a:t>
            </a:r>
            <a:r>
              <a:rPr lang="en-US" dirty="0" smtClean="0"/>
              <a:t>PID controller output is due to integral </a:t>
            </a:r>
            <a:r>
              <a:rPr lang="en-US" dirty="0"/>
              <a:t>mode </a:t>
            </a:r>
            <a:r>
              <a:rPr lang="en-US" dirty="0" smtClean="0"/>
              <a:t>alone. Hence</a:t>
            </a:r>
            <a:r>
              <a:rPr lang="en-US" dirty="0"/>
              <a:t>, it is </a:t>
            </a:r>
            <a:r>
              <a:rPr lang="en-US" dirty="0" smtClean="0"/>
              <a:t>called the </a:t>
            </a:r>
            <a:r>
              <a:rPr lang="en-US" dirty="0" smtClean="0">
                <a:solidFill>
                  <a:srgbClr val="FF0000"/>
                </a:solidFill>
              </a:rPr>
              <a:t>persistent </a:t>
            </a:r>
            <a:r>
              <a:rPr lang="en-US" dirty="0">
                <a:solidFill>
                  <a:srgbClr val="FF0000"/>
                </a:solidFill>
              </a:rPr>
              <a:t>mode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FF0000"/>
                </a:solidFill>
              </a:rPr>
              <a:t>Extra </a:t>
            </a:r>
            <a:r>
              <a:rPr lang="en-US" dirty="0" smtClean="0"/>
              <a:t>integral leads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oscillatory behavior </a:t>
            </a:r>
            <a:r>
              <a:rPr lang="en-US" dirty="0"/>
              <a:t>with excessive overshoot and settling time. So, we should </a:t>
            </a:r>
            <a:r>
              <a:rPr lang="en-US" i="1" dirty="0" smtClean="0">
                <a:solidFill>
                  <a:srgbClr val="0070C0"/>
                </a:solidFill>
              </a:rPr>
              <a:t>detune</a:t>
            </a:r>
            <a:r>
              <a:rPr lang="en-US" dirty="0" smtClean="0"/>
              <a:t> </a:t>
            </a:r>
            <a:r>
              <a:rPr lang="en-US" dirty="0"/>
              <a:t>the controller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rgbClr val="0070C0"/>
                </a:solidFill>
              </a:rPr>
              <a:t>lower</a:t>
            </a:r>
            <a:r>
              <a:rPr lang="en-US" dirty="0" smtClean="0"/>
              <a:t> the </a:t>
            </a:r>
            <a:r>
              <a:rPr lang="en-US" dirty="0"/>
              <a:t>proportional </a:t>
            </a:r>
            <a:r>
              <a:rPr lang="en-US" dirty="0" smtClean="0"/>
              <a:t>gain) </a:t>
            </a:r>
            <a:r>
              <a:rPr lang="en-US" dirty="0"/>
              <a:t>when we add integral </a:t>
            </a:r>
            <a:r>
              <a:rPr lang="en-US" dirty="0" smtClean="0"/>
              <a:t>mode.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0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Integral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178800" cy="46863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Note that, </a:t>
            </a:r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slow</a:t>
            </a:r>
            <a:r>
              <a:rPr lang="en-US" dirty="0"/>
              <a:t> processes, the integrator will continue integrating the error causing more oscillations.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Hence, integral action is </a:t>
            </a:r>
            <a:r>
              <a:rPr lang="en-US" dirty="0" smtClean="0">
                <a:solidFill>
                  <a:srgbClr val="0070C0"/>
                </a:solidFill>
              </a:rPr>
              <a:t>good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0070C0"/>
                </a:solidFill>
              </a:rPr>
              <a:t>fast</a:t>
            </a:r>
            <a:r>
              <a:rPr lang="en-US" dirty="0" smtClean="0"/>
              <a:t> processes (e.g. flow and pressure).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Hence, the rule 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>
              <a:latin typeface="Arial"/>
              <a:cs typeface="Arial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Where </a:t>
            </a:r>
            <a:r>
              <a:rPr lang="el-GR" dirty="0">
                <a:latin typeface="Consolas" pitchFamily="49" charset="0"/>
              </a:rPr>
              <a:t>τ</a:t>
            </a:r>
            <a:r>
              <a:rPr lang="en-US" dirty="0"/>
              <a:t> is the process time constant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15919"/>
              </p:ext>
            </p:extLst>
          </p:nvPr>
        </p:nvGraphicFramePr>
        <p:xfrm>
          <a:off x="3962400" y="4419600"/>
          <a:ext cx="12969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2" name="Equation" r:id="rId3" imgW="406080" imgH="228600" progId="Equation.3">
                  <p:embed/>
                </p:oleObj>
              </mc:Choice>
              <mc:Fallback>
                <p:oleObj name="Equation" r:id="rId3" imgW="4060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19600"/>
                        <a:ext cx="1296987" cy="7239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015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Significance of reset time 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5105400" cy="46863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Consider a PI </a:t>
            </a:r>
            <a:r>
              <a:rPr lang="en-US" dirty="0"/>
              <a:t>control </a:t>
            </a:r>
            <a:r>
              <a:rPr lang="en-US" dirty="0" smtClean="0"/>
              <a:t>and assume the </a:t>
            </a:r>
            <a:r>
              <a:rPr lang="en-US" dirty="0"/>
              <a:t>error </a:t>
            </a:r>
            <a:r>
              <a:rPr lang="en-US" dirty="0" smtClean="0"/>
              <a:t>is constant.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the time the integral </a:t>
            </a:r>
            <a:r>
              <a:rPr lang="en-US" dirty="0" smtClean="0"/>
              <a:t>mode needs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repeat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proportional </a:t>
            </a:r>
            <a:r>
              <a:rPr lang="en-US" dirty="0" smtClean="0"/>
              <a:t>action.</a:t>
            </a:r>
          </a:p>
          <a:p>
            <a:pPr>
              <a:spcAft>
                <a:spcPts val="600"/>
              </a:spcAft>
            </a:pPr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 smtClean="0"/>
              <a:t> is measured in </a:t>
            </a:r>
            <a:r>
              <a:rPr lang="en-US" dirty="0" smtClean="0">
                <a:solidFill>
                  <a:srgbClr val="0070C0"/>
                </a:solidFill>
              </a:rPr>
              <a:t>minutes </a:t>
            </a:r>
            <a:r>
              <a:rPr lang="en-US" dirty="0">
                <a:solidFill>
                  <a:srgbClr val="0070C0"/>
                </a:solidFill>
              </a:rPr>
              <a:t>per </a:t>
            </a:r>
            <a:r>
              <a:rPr lang="en-US" dirty="0" smtClean="0">
                <a:solidFill>
                  <a:srgbClr val="0070C0"/>
                </a:solidFill>
              </a:rPr>
              <a:t>repeat</a:t>
            </a:r>
          </a:p>
          <a:p>
            <a:pPr>
              <a:spcAft>
                <a:spcPts val="600"/>
              </a:spcAft>
            </a:pPr>
            <a:r>
              <a:rPr lang="en-US" dirty="0"/>
              <a:t>Integral mode is </a:t>
            </a:r>
            <a:r>
              <a:rPr lang="en-US" dirty="0">
                <a:solidFill>
                  <a:srgbClr val="FF0000"/>
                </a:solidFill>
              </a:rPr>
              <a:t>slow</a:t>
            </a:r>
            <a:r>
              <a:rPr lang="en-US" dirty="0"/>
              <a:t>. So, it is combined with </a:t>
            </a:r>
            <a:r>
              <a:rPr lang="en-US" b="1" dirty="0"/>
              <a:t>P </a:t>
            </a:r>
            <a:r>
              <a:rPr lang="en-US" dirty="0"/>
              <a:t>mode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485735"/>
            <a:ext cx="3257550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98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Derivative action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355834"/>
            <a:ext cx="8636000" cy="4686300"/>
          </a:xfrm>
        </p:spPr>
        <p:txBody>
          <a:bodyPr/>
          <a:lstStyle/>
          <a:p>
            <a:r>
              <a:rPr lang="en-US" sz="2400" dirty="0"/>
              <a:t>Derivative control action is based on the rate of </a:t>
            </a:r>
            <a:r>
              <a:rPr lang="en-US" sz="2400" dirty="0" smtClean="0"/>
              <a:t>change of </a:t>
            </a:r>
            <a:r>
              <a:rPr lang="en-US" sz="2400" dirty="0"/>
              <a:t>error (</a:t>
            </a:r>
            <a:r>
              <a:rPr lang="en-US" sz="2400" dirty="0">
                <a:solidFill>
                  <a:srgbClr val="FF0000"/>
                </a:solidFill>
              </a:rPr>
              <a:t>rate </a:t>
            </a:r>
            <a:r>
              <a:rPr lang="en-US" sz="2400" dirty="0" smtClean="0">
                <a:solidFill>
                  <a:srgbClr val="FF0000"/>
                </a:solidFill>
              </a:rPr>
              <a:t>action</a:t>
            </a:r>
            <a:r>
              <a:rPr lang="en-US" sz="2400" dirty="0" smtClean="0"/>
              <a:t>). </a:t>
            </a:r>
            <a:endParaRPr lang="en-US" sz="2400" dirty="0"/>
          </a:p>
          <a:p>
            <a:r>
              <a:rPr lang="en-US" sz="2400" dirty="0" smtClean="0"/>
              <a:t>Consider a PD control</a:t>
            </a:r>
          </a:p>
          <a:p>
            <a:endParaRPr lang="en-US" sz="2400" dirty="0" smtClean="0"/>
          </a:p>
          <a:p>
            <a:r>
              <a:rPr lang="en-US" sz="2400" dirty="0" smtClean="0"/>
              <a:t>Recall Taylor series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We can see that</a:t>
            </a:r>
          </a:p>
          <a:p>
            <a:endParaRPr lang="en-US" sz="2400" dirty="0"/>
          </a:p>
          <a:p>
            <a:r>
              <a:rPr lang="en-US" sz="2400" dirty="0" smtClean="0"/>
              <a:t>Derivative action predicts </a:t>
            </a:r>
            <a:r>
              <a:rPr lang="en-US" sz="2400" dirty="0">
                <a:solidFill>
                  <a:srgbClr val="0070C0"/>
                </a:solidFill>
              </a:rPr>
              <a:t>future</a:t>
            </a:r>
            <a:r>
              <a:rPr lang="en-US" sz="2400" dirty="0"/>
              <a:t> error and acts in advance (</a:t>
            </a:r>
            <a:r>
              <a:rPr lang="en-US" sz="2400" dirty="0">
                <a:solidFill>
                  <a:srgbClr val="0070C0"/>
                </a:solidFill>
              </a:rPr>
              <a:t>pre act</a:t>
            </a:r>
            <a:r>
              <a:rPr lang="en-US" sz="2400" dirty="0"/>
              <a:t>). </a:t>
            </a:r>
            <a:r>
              <a:rPr lang="en-US" sz="2400" dirty="0" smtClean="0"/>
              <a:t>PD </a:t>
            </a:r>
            <a:r>
              <a:rPr lang="en-US" sz="2400" dirty="0"/>
              <a:t>gives the output </a:t>
            </a:r>
            <a:r>
              <a:rPr lang="en-US" sz="2400" i="1" dirty="0"/>
              <a:t>T</a:t>
            </a:r>
            <a:r>
              <a:rPr lang="en-US" sz="2400" i="1" baseline="-25000" dirty="0"/>
              <a:t>d</a:t>
            </a:r>
            <a:r>
              <a:rPr lang="en-US" sz="2400" dirty="0"/>
              <a:t> time ahead of P </a:t>
            </a:r>
            <a:r>
              <a:rPr lang="en-US" sz="2400" dirty="0" smtClean="0"/>
              <a:t>only Hence, called </a:t>
            </a:r>
            <a:r>
              <a:rPr lang="en-US" sz="2400" dirty="0" smtClean="0">
                <a:solidFill>
                  <a:srgbClr val="FF0000"/>
                </a:solidFill>
              </a:rPr>
              <a:t>predictive  </a:t>
            </a:r>
            <a:r>
              <a:rPr lang="en-US" sz="2400" dirty="0">
                <a:solidFill>
                  <a:srgbClr val="FF0000"/>
                </a:solidFill>
              </a:rPr>
              <a:t>mode.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638797"/>
              </p:ext>
            </p:extLst>
          </p:nvPr>
        </p:nvGraphicFramePr>
        <p:xfrm>
          <a:off x="4418013" y="2057400"/>
          <a:ext cx="314007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5" name="Equation" r:id="rId3" imgW="1587240" imgH="431640" progId="Equation.3">
                  <p:embed/>
                </p:oleObj>
              </mc:Choice>
              <mc:Fallback>
                <p:oleObj name="Equation" r:id="rId3" imgW="1587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8013" y="2057400"/>
                        <a:ext cx="3140075" cy="849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681351"/>
              </p:ext>
            </p:extLst>
          </p:nvPr>
        </p:nvGraphicFramePr>
        <p:xfrm>
          <a:off x="4406900" y="3352800"/>
          <a:ext cx="3468688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6" name="Equation" r:id="rId5" imgW="1752480" imgH="469800" progId="Equation.3">
                  <p:embed/>
                </p:oleObj>
              </mc:Choice>
              <mc:Fallback>
                <p:oleObj name="Equation" r:id="rId5" imgW="175248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900" y="3352800"/>
                        <a:ext cx="3468688" cy="9223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403371"/>
              </p:ext>
            </p:extLst>
          </p:nvPr>
        </p:nvGraphicFramePr>
        <p:xfrm>
          <a:off x="4394200" y="4495800"/>
          <a:ext cx="21605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7" name="Equation" r:id="rId7" imgW="1091880" imgH="228600" progId="Equation.3">
                  <p:embed/>
                </p:oleObj>
              </mc:Choice>
              <mc:Fallback>
                <p:oleObj name="Equation" r:id="rId7" imgW="10918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4495800"/>
                        <a:ext cx="2160588" cy="4508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867400" y="2667000"/>
            <a:ext cx="228600" cy="8382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6858000" y="2705100"/>
            <a:ext cx="0" cy="6477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553200" y="2705100"/>
            <a:ext cx="1066800" cy="8001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0826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 as a </a:t>
            </a:r>
            <a:r>
              <a:rPr lang="en-US" dirty="0" smtClean="0">
                <a:solidFill>
                  <a:srgbClr val="FF0000"/>
                </a:solidFill>
              </a:rPr>
              <a:t>Brake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178800" cy="4686300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2600" dirty="0" smtClean="0"/>
          </a:p>
          <a:p>
            <a:pPr>
              <a:spcAft>
                <a:spcPts val="600"/>
              </a:spcAft>
            </a:pPr>
            <a:endParaRPr lang="en-US" sz="2600" dirty="0"/>
          </a:p>
          <a:p>
            <a:pPr>
              <a:spcAft>
                <a:spcPts val="600"/>
              </a:spcAft>
            </a:pPr>
            <a:r>
              <a:rPr lang="en-US" sz="2600" dirty="0" smtClean="0"/>
              <a:t>We see </a:t>
            </a:r>
            <a:r>
              <a:rPr lang="en-US" sz="2600" dirty="0"/>
              <a:t>that </a:t>
            </a:r>
            <a:r>
              <a:rPr lang="en-US" sz="2600" dirty="0" smtClean="0"/>
              <a:t>derivative </a:t>
            </a:r>
            <a:r>
              <a:rPr lang="en-US" sz="2600" dirty="0"/>
              <a:t>does not care about the </a:t>
            </a:r>
            <a:r>
              <a:rPr lang="en-US" sz="2600" dirty="0" smtClean="0"/>
              <a:t>SP. </a:t>
            </a:r>
          </a:p>
          <a:p>
            <a:pPr>
              <a:spcAft>
                <a:spcPts val="600"/>
              </a:spcAft>
            </a:pPr>
            <a:r>
              <a:rPr lang="en-US" sz="2600" dirty="0"/>
              <a:t>Derivative </a:t>
            </a:r>
            <a:r>
              <a:rPr lang="en-US" sz="2600" dirty="0" smtClean="0"/>
              <a:t>counteracts any variation in PV. It tries </a:t>
            </a:r>
            <a:r>
              <a:rPr lang="en-US" sz="2600" dirty="0"/>
              <a:t>to drive </a:t>
            </a:r>
            <a:r>
              <a:rPr lang="en-US" sz="2600" dirty="0" smtClean="0"/>
              <a:t>PV to </a:t>
            </a:r>
            <a:r>
              <a:rPr lang="en-US" sz="2600" dirty="0"/>
              <a:t>steady state </a:t>
            </a:r>
            <a:r>
              <a:rPr lang="en-US" sz="2600" dirty="0" smtClean="0"/>
              <a:t>quickly -&gt; </a:t>
            </a:r>
            <a:r>
              <a:rPr lang="en-US" sz="2600" dirty="0"/>
              <a:t>Reduce overshoot and settling </a:t>
            </a:r>
            <a:r>
              <a:rPr lang="en-US" sz="2600" dirty="0" smtClean="0"/>
              <a:t>time. 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If </a:t>
            </a:r>
            <a:r>
              <a:rPr lang="en-US" sz="2600" b="1" dirty="0" smtClean="0"/>
              <a:t>P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b="1" dirty="0"/>
              <a:t>I</a:t>
            </a:r>
            <a:r>
              <a:rPr lang="en-US" sz="2600" dirty="0"/>
              <a:t> </a:t>
            </a:r>
            <a:r>
              <a:rPr lang="en-US" sz="2600" dirty="0" smtClean="0"/>
              <a:t>are </a:t>
            </a:r>
            <a:r>
              <a:rPr lang="en-US" sz="2600" dirty="0" smtClean="0">
                <a:solidFill>
                  <a:srgbClr val="0070C0"/>
                </a:solidFill>
              </a:rPr>
              <a:t>gas</a:t>
            </a:r>
            <a:r>
              <a:rPr lang="en-US" sz="2600" dirty="0" smtClean="0"/>
              <a:t> </a:t>
            </a:r>
            <a:r>
              <a:rPr lang="en-US" sz="2600" dirty="0"/>
              <a:t>pedal, </a:t>
            </a:r>
            <a:r>
              <a:rPr lang="en-US" sz="2600" b="1" dirty="0" smtClean="0"/>
              <a:t>D</a:t>
            </a:r>
            <a:r>
              <a:rPr lang="en-US" sz="2600" dirty="0" smtClean="0"/>
              <a:t> </a:t>
            </a:r>
            <a:r>
              <a:rPr lang="en-US" sz="2600" dirty="0"/>
              <a:t>will be the </a:t>
            </a:r>
            <a:r>
              <a:rPr lang="en-US" sz="2600" dirty="0">
                <a:solidFill>
                  <a:srgbClr val="FF0000"/>
                </a:solidFill>
              </a:rPr>
              <a:t>brake</a:t>
            </a:r>
          </a:p>
          <a:p>
            <a:pPr>
              <a:spcAft>
                <a:spcPts val="600"/>
              </a:spcAft>
            </a:pPr>
            <a:r>
              <a:rPr lang="en-US" sz="2600" dirty="0"/>
              <a:t>The difference between PID and a car is that we </a:t>
            </a:r>
            <a:r>
              <a:rPr lang="en-US" sz="2600" dirty="0" smtClean="0"/>
              <a:t>can’t press </a:t>
            </a:r>
            <a:r>
              <a:rPr lang="en-US" sz="2600" dirty="0"/>
              <a:t>both pedals simultaneously, while in PID both work at the same time.</a:t>
            </a:r>
          </a:p>
          <a:p>
            <a:pPr>
              <a:spcAft>
                <a:spcPts val="600"/>
              </a:spcAft>
            </a:pPr>
            <a:endParaRPr lang="en-US" sz="2600" dirty="0"/>
          </a:p>
          <a:p>
            <a:pPr>
              <a:spcAft>
                <a:spcPts val="600"/>
              </a:spcAft>
            </a:pPr>
            <a:endParaRPr lang="en-US" sz="2600" dirty="0" smtClean="0"/>
          </a:p>
          <a:p>
            <a:pPr>
              <a:spcAft>
                <a:spcPts val="600"/>
              </a:spcAft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363813"/>
              </p:ext>
            </p:extLst>
          </p:nvPr>
        </p:nvGraphicFramePr>
        <p:xfrm>
          <a:off x="2209800" y="1524000"/>
          <a:ext cx="4849813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4" name="Equation" r:id="rId3" imgW="2450880" imgH="393480" progId="Equation.3">
                  <p:embed/>
                </p:oleObj>
              </mc:Choice>
              <mc:Fallback>
                <p:oleObj name="Equation" r:id="rId3" imgW="24508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0"/>
                        <a:ext cx="4849813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143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Adding 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610600" cy="4686300"/>
          </a:xfrm>
        </p:spPr>
        <p:txBody>
          <a:bodyPr/>
          <a:lstStyle/>
          <a:p>
            <a:pPr algn="l"/>
            <a:r>
              <a:rPr lang="en-US" sz="2600" dirty="0" smtClean="0"/>
              <a:t>Too much derivative results in slow response. Normally </a:t>
            </a:r>
            <a:r>
              <a:rPr lang="en-US" sz="2600" i="1" dirty="0" smtClean="0">
                <a:solidFill>
                  <a:srgbClr val="FF0000"/>
                </a:solidFill>
              </a:rPr>
              <a:t>T</a:t>
            </a:r>
            <a:r>
              <a:rPr lang="en-US" sz="2600" i="1" baseline="-25000" dirty="0" smtClean="0">
                <a:solidFill>
                  <a:srgbClr val="FF0000"/>
                </a:solidFill>
              </a:rPr>
              <a:t>d</a:t>
            </a:r>
            <a:r>
              <a:rPr lang="en-US" sz="2600" dirty="0" smtClean="0"/>
              <a:t> &lt;</a:t>
            </a:r>
            <a:r>
              <a:rPr lang="en-US" sz="2600" i="1" dirty="0" smtClean="0">
                <a:solidFill>
                  <a:srgbClr val="FF0000"/>
                </a:solidFill>
              </a:rPr>
              <a:t>T</a:t>
            </a:r>
            <a:r>
              <a:rPr lang="en-US" sz="2600" i="1" baseline="-25000" dirty="0" smtClean="0">
                <a:solidFill>
                  <a:srgbClr val="FF0000"/>
                </a:solidFill>
              </a:rPr>
              <a:t>i</a:t>
            </a:r>
            <a:r>
              <a:rPr lang="en-US" sz="2600" dirty="0" smtClean="0"/>
              <a:t>. 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438400"/>
            <a:ext cx="5683712" cy="383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1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ON/OFF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397766" cy="4686300"/>
          </a:xfrm>
        </p:spPr>
        <p:txBody>
          <a:bodyPr/>
          <a:lstStyle/>
          <a:p>
            <a:r>
              <a:rPr lang="en-US" dirty="0" smtClean="0"/>
              <a:t>Simple control</a:t>
            </a:r>
          </a:p>
          <a:p>
            <a:r>
              <a:rPr lang="en-US" smtClean="0"/>
              <a:t>Also called </a:t>
            </a:r>
            <a:r>
              <a:rPr lang="en-US" dirty="0"/>
              <a:t>differential gap </a:t>
            </a:r>
            <a:r>
              <a:rPr lang="en-US" dirty="0" smtClean="0"/>
              <a:t>control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438400"/>
            <a:ext cx="6484620" cy="418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1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 Response for Load Change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438400"/>
            <a:ext cx="5426075" cy="336008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10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Drawbacks</a:t>
            </a:r>
            <a:r>
              <a:rPr lang="en-US" dirty="0"/>
              <a:t> of derivative mode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550166" cy="46863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600" dirty="0"/>
              <a:t>For fast processes </a:t>
            </a:r>
            <a:r>
              <a:rPr lang="en-US" sz="2600" dirty="0" smtClean="0"/>
              <a:t>(e.g. pressure </a:t>
            </a:r>
            <a:r>
              <a:rPr lang="en-US" sz="2600" dirty="0"/>
              <a:t>and </a:t>
            </a:r>
            <a:r>
              <a:rPr lang="en-US" sz="2600" dirty="0" smtClean="0"/>
              <a:t>flow), </a:t>
            </a:r>
            <a:r>
              <a:rPr lang="en-US" sz="2600" dirty="0"/>
              <a:t>PV fluctuates quickly. This </a:t>
            </a:r>
            <a:r>
              <a:rPr lang="en-US" sz="2600" dirty="0" smtClean="0"/>
              <a:t>causes large </a:t>
            </a:r>
            <a:r>
              <a:rPr lang="en-US" sz="2600" dirty="0"/>
              <a:t>derivative action which translates into large changes in valve opening. </a:t>
            </a:r>
            <a:r>
              <a:rPr lang="en-US" sz="2600" dirty="0" smtClean="0"/>
              <a:t>If </a:t>
            </a:r>
            <a:r>
              <a:rPr lang="en-US" sz="2600" dirty="0"/>
              <a:t>something like this happens, the operator will turn into manual </a:t>
            </a:r>
            <a:r>
              <a:rPr lang="en-US" sz="2600" dirty="0" smtClean="0"/>
              <a:t>mode -&gt; </a:t>
            </a:r>
            <a:r>
              <a:rPr lang="en-US" sz="2600" smtClean="0"/>
              <a:t>not a good </a:t>
            </a:r>
            <a:r>
              <a:rPr lang="en-US" sz="2600" dirty="0" smtClean="0"/>
              <a:t>practice.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So, derivative </a:t>
            </a:r>
            <a:r>
              <a:rPr lang="en-US" sz="2600" dirty="0"/>
              <a:t>is good for slow processes e.g. temperature </a:t>
            </a:r>
            <a:r>
              <a:rPr lang="en-US" sz="2600" dirty="0" smtClean="0"/>
              <a:t>(</a:t>
            </a:r>
            <a:r>
              <a:rPr lang="en-US" sz="2600" dirty="0"/>
              <a:t>process variable </a:t>
            </a:r>
            <a:r>
              <a:rPr lang="en-US" sz="2600" dirty="0" smtClean="0"/>
              <a:t>changes slowly)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Another </a:t>
            </a:r>
            <a:r>
              <a:rPr lang="en-US" sz="2600" dirty="0"/>
              <a:t>problem with derivative is to amplify </a:t>
            </a:r>
            <a:r>
              <a:rPr lang="en-US" sz="2600" dirty="0">
                <a:solidFill>
                  <a:srgbClr val="FF0000"/>
                </a:solidFill>
              </a:rPr>
              <a:t>noise</a:t>
            </a:r>
            <a:r>
              <a:rPr lang="en-US" sz="2600" dirty="0"/>
              <a:t> superimposed on PV.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520934"/>
              </p:ext>
            </p:extLst>
          </p:nvPr>
        </p:nvGraphicFramePr>
        <p:xfrm>
          <a:off x="3962400" y="4572000"/>
          <a:ext cx="129540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572000"/>
                        <a:ext cx="1295400" cy="681038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96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5484" cy="870284"/>
          </a:xfrm>
          <a:noFill/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% of Span Notation</a:t>
            </a:r>
            <a:endParaRPr lang="ar-EG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648200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In a feedback loop, the units of controlled variable </a:t>
            </a:r>
            <a:r>
              <a:rPr lang="en-US" sz="2400" i="1" dirty="0" smtClean="0"/>
              <a:t>y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/>
              <a:t>) </a:t>
            </a:r>
            <a:r>
              <a:rPr lang="en-US" sz="2400" dirty="0" smtClean="0"/>
              <a:t>depend on the process. Also, the control </a:t>
            </a:r>
            <a:r>
              <a:rPr lang="en-US" sz="2400" dirty="0"/>
              <a:t>signal </a:t>
            </a:r>
            <a:r>
              <a:rPr lang="en-US" sz="2400" i="1" dirty="0"/>
              <a:t>u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</a:t>
            </a:r>
            <a:r>
              <a:rPr lang="en-US" sz="2400" dirty="0" smtClean="0"/>
              <a:t>may have units of </a:t>
            </a:r>
            <a:r>
              <a:rPr lang="en-US" sz="2400" b="1" dirty="0" smtClean="0"/>
              <a:t>mA</a:t>
            </a:r>
            <a:r>
              <a:rPr lang="en-US" sz="2400" dirty="0" smtClean="0"/>
              <a:t> or </a:t>
            </a:r>
            <a:r>
              <a:rPr lang="en-US" sz="2400" b="1" dirty="0" smtClean="0"/>
              <a:t>psi</a:t>
            </a:r>
            <a:r>
              <a:rPr lang="en-US" sz="2400" dirty="0" smtClean="0"/>
              <a:t> depending on the actuator. 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It is desirable to </a:t>
            </a:r>
            <a:r>
              <a:rPr lang="en-US" sz="2400" i="1" dirty="0" smtClean="0">
                <a:solidFill>
                  <a:srgbClr val="FF0000"/>
                </a:solidFill>
              </a:rPr>
              <a:t>unify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units no matter what is the </a:t>
            </a:r>
            <a:r>
              <a:rPr lang="en-US" sz="2400" dirty="0"/>
              <a:t>nature of the actual system. </a:t>
            </a:r>
            <a:endParaRPr lang="en-US" sz="24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Let us assume that</a:t>
            </a:r>
            <a:r>
              <a:rPr lang="en-US" sz="2400" dirty="0" smtClean="0"/>
              <a:t>: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We can express </a:t>
            </a:r>
            <a:r>
              <a:rPr lang="en-US" sz="2400" dirty="0" smtClean="0">
                <a:solidFill>
                  <a:srgbClr val="FF0000"/>
                </a:solidFill>
              </a:rPr>
              <a:t>control</a:t>
            </a:r>
            <a:r>
              <a:rPr lang="en-US" sz="2400" dirty="0" smtClean="0"/>
              <a:t> </a:t>
            </a:r>
            <a:r>
              <a:rPr lang="en-US" sz="2400" dirty="0"/>
              <a:t>signal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error</a:t>
            </a:r>
            <a:r>
              <a:rPr lang="en-US" sz="2400" dirty="0" smtClean="0"/>
              <a:t> </a:t>
            </a:r>
            <a:r>
              <a:rPr lang="en-US" sz="2400" dirty="0"/>
              <a:t>as </a:t>
            </a:r>
            <a:r>
              <a:rPr lang="en-US" sz="2400" dirty="0" smtClean="0">
                <a:solidFill>
                  <a:srgbClr val="0070C0"/>
                </a:solidFill>
              </a:rPr>
              <a:t>% </a:t>
            </a:r>
            <a:r>
              <a:rPr lang="en-US" sz="2400" dirty="0">
                <a:solidFill>
                  <a:srgbClr val="0070C0"/>
                </a:solidFill>
              </a:rPr>
              <a:t>of </a:t>
            </a:r>
            <a:r>
              <a:rPr lang="en-US" sz="2400" dirty="0" smtClean="0">
                <a:solidFill>
                  <a:srgbClr val="0070C0"/>
                </a:solidFill>
              </a:rPr>
              <a:t>span</a:t>
            </a:r>
            <a:r>
              <a:rPr lang="en-US" sz="2400" dirty="0" smtClean="0"/>
              <a:t>: 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Now</a:t>
            </a:r>
            <a:r>
              <a:rPr lang="en-US" sz="2400" dirty="0"/>
              <a:t>, all variables are expressed in </a:t>
            </a:r>
            <a:r>
              <a:rPr lang="en-US" sz="2400" b="1" dirty="0">
                <a:solidFill>
                  <a:srgbClr val="FF0000"/>
                </a:solidFill>
              </a:rPr>
              <a:t>%</a:t>
            </a:r>
            <a:r>
              <a:rPr lang="en-US" sz="2400" dirty="0"/>
              <a:t>.   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746797"/>
              </p:ext>
            </p:extLst>
          </p:nvPr>
        </p:nvGraphicFramePr>
        <p:xfrm>
          <a:off x="3667125" y="3621088"/>
          <a:ext cx="494347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8" name="Equation" r:id="rId3" imgW="2273040" imgH="228600" progId="Equation.3">
                  <p:embed/>
                </p:oleObj>
              </mc:Choice>
              <mc:Fallback>
                <p:oleObj name="Equation" r:id="rId3" imgW="227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25" y="3621088"/>
                        <a:ext cx="494347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672161"/>
              </p:ext>
            </p:extLst>
          </p:nvPr>
        </p:nvGraphicFramePr>
        <p:xfrm>
          <a:off x="796925" y="4935537"/>
          <a:ext cx="339407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9" name="Equation" r:id="rId5" imgW="1562040" imgH="431640" progId="Equation.3">
                  <p:embed/>
                </p:oleObj>
              </mc:Choice>
              <mc:Fallback>
                <p:oleObj name="Equation" r:id="rId5" imgW="1562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4935537"/>
                        <a:ext cx="3394075" cy="931863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945733"/>
              </p:ext>
            </p:extLst>
          </p:nvPr>
        </p:nvGraphicFramePr>
        <p:xfrm>
          <a:off x="4959350" y="4859337"/>
          <a:ext cx="33385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0" name="Equation" r:id="rId7" imgW="1536480" imgH="431640" progId="Equation.3">
                  <p:embed/>
                </p:oleObj>
              </mc:Choice>
              <mc:Fallback>
                <p:oleObj name="Equation" r:id="rId7" imgW="1536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9350" y="4859337"/>
                        <a:ext cx="3338513" cy="931863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8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772400" cy="838200"/>
          </a:xfrm>
          <a:noFill/>
        </p:spPr>
        <p:txBody>
          <a:bodyPr/>
          <a:lstStyle/>
          <a:p>
            <a:pPr algn="l"/>
            <a:r>
              <a:rPr lang="en-US" b="1" dirty="0" smtClean="0"/>
              <a:t>Example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A standard control signal assumes a value in the range of 4-20 mA. Find the % of span value corresponding to the following values of the control signal:</a:t>
            </a:r>
          </a:p>
          <a:p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4mA			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12mA			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16mA			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20mA		</a:t>
            </a:r>
            <a:endParaRPr lang="ar-EG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3657600"/>
            <a:ext cx="1828800" cy="20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0%</a:t>
            </a: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50%</a:t>
            </a: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75%</a:t>
            </a: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100%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4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922836"/>
            <a:ext cx="6886037" cy="181096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2532"/>
            <a:ext cx="8153400" cy="838200"/>
          </a:xfrm>
          <a:noFill/>
        </p:spPr>
        <p:txBody>
          <a:bodyPr/>
          <a:lstStyle/>
          <a:p>
            <a:r>
              <a:rPr lang="en-US" sz="4400" b="1" dirty="0"/>
              <a:t>PID </a:t>
            </a:r>
            <a:r>
              <a:rPr lang="en-US" sz="4400" b="1" dirty="0" smtClean="0"/>
              <a:t>Controller</a:t>
            </a:r>
            <a:endParaRPr lang="ar-EG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1704"/>
            <a:ext cx="8153400" cy="645696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/>
              <a:t>Nearly 95% </a:t>
            </a:r>
            <a:r>
              <a:rPr lang="en-US" sz="2200" dirty="0"/>
              <a:t>of </a:t>
            </a:r>
            <a:r>
              <a:rPr lang="en-US" sz="2200" dirty="0" smtClean="0"/>
              <a:t>industrial </a:t>
            </a:r>
            <a:r>
              <a:rPr lang="en-US" sz="2200" dirty="0"/>
              <a:t>controllers </a:t>
            </a:r>
            <a:r>
              <a:rPr lang="en-US" sz="2200" dirty="0" smtClean="0"/>
              <a:t>are PID.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The output </a:t>
            </a:r>
            <a:r>
              <a:rPr lang="en-US" sz="2200" b="1" i="1" dirty="0" smtClean="0"/>
              <a:t>m</a:t>
            </a:r>
            <a:r>
              <a:rPr lang="en-US" sz="2200" b="1" dirty="0" smtClean="0"/>
              <a:t>(</a:t>
            </a:r>
            <a:r>
              <a:rPr lang="en-US" sz="2200" b="1" i="1" dirty="0" smtClean="0"/>
              <a:t>t</a:t>
            </a:r>
            <a:r>
              <a:rPr lang="en-US" sz="2200" b="1" dirty="0"/>
              <a:t>)</a:t>
            </a:r>
            <a:r>
              <a:rPr lang="en-US" sz="2200" dirty="0"/>
              <a:t> of PID controller is the sum of three terms: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2209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225566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m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864372"/>
              </p:ext>
            </p:extLst>
          </p:nvPr>
        </p:nvGraphicFramePr>
        <p:xfrm>
          <a:off x="180975" y="3505200"/>
          <a:ext cx="5000625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31" name="Equation" r:id="rId4" imgW="2527200" imgH="965160" progId="Equation.3">
                  <p:embed/>
                </p:oleObj>
              </mc:Choice>
              <mc:Fallback>
                <p:oleObj name="Equation" r:id="rId4" imgW="25272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3505200"/>
                        <a:ext cx="5000625" cy="19018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713239" y="3731172"/>
            <a:ext cx="2897361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1800" i="1" dirty="0" smtClean="0"/>
              <a:t>r</a:t>
            </a:r>
            <a:r>
              <a:rPr lang="en-US" sz="1800" dirty="0" smtClean="0"/>
              <a:t>(</a:t>
            </a:r>
            <a:r>
              <a:rPr lang="en-US" sz="1800" i="1" dirty="0" smtClean="0"/>
              <a:t>t</a:t>
            </a:r>
            <a:r>
              <a:rPr lang="en-US" sz="1800" dirty="0" smtClean="0"/>
              <a:t>):    </a:t>
            </a:r>
            <a:r>
              <a:rPr lang="en-US" sz="1800" dirty="0" err="1" smtClean="0"/>
              <a:t>Setpoint</a:t>
            </a: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1800" i="1" dirty="0"/>
              <a:t>y</a:t>
            </a:r>
            <a:r>
              <a:rPr lang="en-US" sz="1800" dirty="0"/>
              <a:t>(</a:t>
            </a:r>
            <a:r>
              <a:rPr lang="en-US" sz="1800" i="1" dirty="0"/>
              <a:t>t</a:t>
            </a:r>
            <a:r>
              <a:rPr lang="en-US" sz="1800" dirty="0" smtClean="0"/>
              <a:t>):    Process Variable  </a:t>
            </a:r>
          </a:p>
          <a:p>
            <a:pPr>
              <a:buFont typeface="Wingdings" pitchFamily="2" charset="2"/>
              <a:buChar char="§"/>
            </a:pPr>
            <a:r>
              <a:rPr lang="en-US" sz="1800" i="1" dirty="0"/>
              <a:t>e</a:t>
            </a:r>
            <a:r>
              <a:rPr lang="en-US" sz="1800" dirty="0"/>
              <a:t>(</a:t>
            </a:r>
            <a:r>
              <a:rPr lang="en-US" sz="1800" i="1" dirty="0"/>
              <a:t>t</a:t>
            </a:r>
            <a:r>
              <a:rPr lang="en-US" sz="1800" dirty="0"/>
              <a:t>) = </a:t>
            </a:r>
            <a:r>
              <a:rPr lang="en-US" sz="1800" i="1" dirty="0"/>
              <a:t>r</a:t>
            </a:r>
            <a:r>
              <a:rPr lang="en-US" sz="1800" dirty="0"/>
              <a:t>(</a:t>
            </a:r>
            <a:r>
              <a:rPr lang="en-US" sz="1800" i="1" dirty="0"/>
              <a:t>t</a:t>
            </a:r>
            <a:r>
              <a:rPr lang="en-US" sz="1800" dirty="0"/>
              <a:t>) − </a:t>
            </a:r>
            <a:r>
              <a:rPr lang="en-US" sz="1800" i="1" dirty="0"/>
              <a:t>y</a:t>
            </a:r>
            <a:r>
              <a:rPr lang="en-US" sz="1800" dirty="0"/>
              <a:t>(</a:t>
            </a:r>
            <a:r>
              <a:rPr lang="en-US" sz="1800" i="1" dirty="0"/>
              <a:t>t</a:t>
            </a:r>
            <a:r>
              <a:rPr lang="en-US" sz="1800" dirty="0" smtClean="0"/>
              <a:t>): error </a:t>
            </a: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1800" dirty="0" smtClean="0"/>
              <a:t>m(t):   control signal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648363" y="5562600"/>
            <a:ext cx="7267037" cy="106680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1800" i="1" dirty="0" err="1" smtClean="0">
                <a:solidFill>
                  <a:srgbClr val="FF0000"/>
                </a:solidFill>
              </a:rPr>
              <a:t>K</a:t>
            </a:r>
            <a:r>
              <a:rPr lang="en-US" sz="1800" i="1" baseline="-25000" dirty="0" err="1" smtClean="0">
                <a:solidFill>
                  <a:srgbClr val="FF0000"/>
                </a:solidFill>
              </a:rPr>
              <a:t>c</a:t>
            </a:r>
            <a:r>
              <a:rPr lang="en-US" sz="18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 …  Controller </a:t>
            </a:r>
            <a:r>
              <a:rPr lang="en-US" sz="1800" dirty="0"/>
              <a:t>G</a:t>
            </a:r>
            <a:r>
              <a:rPr lang="en-US" sz="1800" dirty="0" smtClean="0"/>
              <a:t>ain (</a:t>
            </a:r>
            <a:r>
              <a:rPr lang="en-US" sz="1800" dirty="0" smtClean="0">
                <a:solidFill>
                  <a:srgbClr val="FF0000"/>
                </a:solidFill>
              </a:rPr>
              <a:t>always positive</a:t>
            </a:r>
            <a:r>
              <a:rPr lang="en-US" sz="18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CA" sz="1800" i="1" dirty="0" smtClean="0">
                <a:solidFill>
                  <a:srgbClr val="FF0000"/>
                </a:solidFill>
              </a:rPr>
              <a:t>T</a:t>
            </a:r>
            <a:r>
              <a:rPr lang="en-CA" sz="1800" i="1" baseline="-25000" dirty="0" smtClean="0">
                <a:solidFill>
                  <a:srgbClr val="FF0000"/>
                </a:solidFill>
              </a:rPr>
              <a:t>i </a:t>
            </a:r>
            <a:r>
              <a:rPr lang="en-US" sz="1800" dirty="0" smtClean="0"/>
              <a:t> …  Integral </a:t>
            </a:r>
            <a:r>
              <a:rPr lang="en-US" sz="1800" dirty="0"/>
              <a:t>T</a:t>
            </a:r>
            <a:r>
              <a:rPr lang="en-US" sz="1800" dirty="0" smtClean="0"/>
              <a:t>ime</a:t>
            </a:r>
          </a:p>
          <a:p>
            <a:pPr>
              <a:buFont typeface="Wingdings" pitchFamily="2" charset="2"/>
              <a:buChar char="§"/>
            </a:pPr>
            <a:r>
              <a:rPr lang="en-CA" sz="1800" i="1" dirty="0" smtClean="0">
                <a:solidFill>
                  <a:srgbClr val="FF0000"/>
                </a:solidFill>
              </a:rPr>
              <a:t>T</a:t>
            </a:r>
            <a:r>
              <a:rPr lang="en-US" sz="1800" i="1" baseline="-25000" dirty="0" smtClean="0">
                <a:solidFill>
                  <a:srgbClr val="FF0000"/>
                </a:solidFill>
              </a:rPr>
              <a:t>d</a:t>
            </a:r>
            <a:r>
              <a:rPr lang="en-US" sz="1800" dirty="0" smtClean="0"/>
              <a:t> …  Derivative </a:t>
            </a:r>
            <a:r>
              <a:rPr lang="en-US" sz="1800" dirty="0"/>
              <a:t>time </a:t>
            </a:r>
            <a:r>
              <a:rPr lang="en-US" sz="1800" dirty="0" smtClean="0"/>
              <a:t>(T</a:t>
            </a:r>
            <a:r>
              <a:rPr lang="en-US" sz="1800" baseline="-25000" dirty="0" smtClean="0"/>
              <a:t>i </a:t>
            </a:r>
            <a:r>
              <a:rPr lang="en-US" sz="1800" dirty="0"/>
              <a:t>and T</a:t>
            </a:r>
            <a:r>
              <a:rPr lang="en-US" sz="1800" baseline="-25000" dirty="0"/>
              <a:t>d</a:t>
            </a:r>
            <a:r>
              <a:rPr lang="en-US" sz="1800" dirty="0"/>
              <a:t> are usually </a:t>
            </a:r>
            <a:r>
              <a:rPr lang="en-US" sz="1800" dirty="0" smtClean="0"/>
              <a:t>expressed in </a:t>
            </a:r>
            <a:r>
              <a:rPr lang="en-US" sz="1800" dirty="0"/>
              <a:t>minutes)</a:t>
            </a:r>
            <a:endParaRPr lang="en-US" sz="1800" dirty="0" smtClean="0"/>
          </a:p>
          <a:p>
            <a:pPr marL="0" indent="0">
              <a:spcBef>
                <a:spcPts val="300"/>
              </a:spcBef>
              <a:spcAft>
                <a:spcPts val="300"/>
              </a:spcAft>
              <a:buFontTx/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2563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Nice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00200"/>
            <a:ext cx="5105400" cy="38290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5711776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By </a:t>
            </a:r>
            <a:r>
              <a:rPr lang="en-US" dirty="0" err="1">
                <a:solidFill>
                  <a:srgbClr val="0070C0"/>
                </a:solidFill>
              </a:rPr>
              <a:t>Physicsch</a:t>
            </a:r>
            <a:r>
              <a:rPr lang="en-US" dirty="0">
                <a:solidFill>
                  <a:srgbClr val="0070C0"/>
                </a:solidFill>
              </a:rPr>
              <a:t> - Own work, CC0, https://commons.wikimedia.org/w/index.php?curid=40528698</a:t>
            </a:r>
          </a:p>
        </p:txBody>
      </p:sp>
    </p:spTree>
    <p:extLst>
      <p:ext uri="{BB962C8B-B14F-4D97-AF65-F5344CB8AC3E}">
        <p14:creationId xmlns:p14="http://schemas.microsoft.com/office/powerpoint/2010/main" val="12225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/>
              <a:t>Proportional </a:t>
            </a:r>
            <a:r>
              <a:rPr lang="en-US" b="1" dirty="0" smtClean="0"/>
              <a:t>Mode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305800" cy="46863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Here, the controller output </a:t>
            </a:r>
            <a:r>
              <a:rPr lang="en-US" dirty="0"/>
              <a:t>responds </a:t>
            </a:r>
            <a:r>
              <a:rPr lang="en-US" dirty="0" smtClean="0">
                <a:solidFill>
                  <a:srgbClr val="FF0000"/>
                </a:solidFill>
              </a:rPr>
              <a:t>immediately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instantaneous</a:t>
            </a:r>
            <a:r>
              <a:rPr lang="en-US" dirty="0"/>
              <a:t> </a:t>
            </a:r>
            <a:r>
              <a:rPr lang="en-US" dirty="0" smtClean="0"/>
              <a:t>error </a:t>
            </a:r>
            <a:r>
              <a:rPr lang="en-US" i="1" dirty="0" smtClean="0"/>
              <a:t>e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Where </a:t>
            </a:r>
            <a:r>
              <a:rPr lang="en-US" i="1" dirty="0" smtClean="0">
                <a:solidFill>
                  <a:srgbClr val="FF0000"/>
                </a:solidFill>
              </a:rPr>
              <a:t>m</a:t>
            </a:r>
            <a:r>
              <a:rPr lang="en-US" i="1" baseline="-25000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is called the </a:t>
            </a:r>
            <a:r>
              <a:rPr lang="en-US" dirty="0" smtClean="0">
                <a:solidFill>
                  <a:srgbClr val="0070C0"/>
                </a:solidFill>
              </a:rPr>
              <a:t>bias</a:t>
            </a:r>
            <a:r>
              <a:rPr lang="en-US" dirty="0" smtClean="0"/>
              <a:t>. It is the controller output when the error is </a:t>
            </a:r>
            <a:r>
              <a:rPr lang="en-US" i="1" dirty="0" smtClean="0">
                <a:solidFill>
                  <a:srgbClr val="0070C0"/>
                </a:solidFill>
              </a:rPr>
              <a:t>zero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</a:t>
            </a:r>
            <a:r>
              <a:rPr lang="en-US" dirty="0"/>
              <a:t>higher the gain, </a:t>
            </a:r>
            <a:r>
              <a:rPr lang="en-US" dirty="0" smtClean="0"/>
              <a:t>the less the rise time </a:t>
            </a:r>
            <a:r>
              <a:rPr lang="en-US" dirty="0">
                <a:solidFill>
                  <a:srgbClr val="0070C0"/>
                </a:solidFill>
              </a:rPr>
              <a:t>(faster response)</a:t>
            </a:r>
            <a:r>
              <a:rPr lang="en-US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However, high </a:t>
            </a:r>
            <a:r>
              <a:rPr lang="en-US" dirty="0"/>
              <a:t>gain </a:t>
            </a:r>
            <a:r>
              <a:rPr lang="en-US" dirty="0" smtClean="0"/>
              <a:t>increases overshoot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stability is reduced)</a:t>
            </a:r>
            <a:r>
              <a:rPr lang="en-US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ar-EG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064397"/>
              </p:ext>
            </p:extLst>
          </p:nvPr>
        </p:nvGraphicFramePr>
        <p:xfrm>
          <a:off x="3098800" y="2438400"/>
          <a:ext cx="30654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53" name="Equation" r:id="rId3" imgW="1143000" imgH="228600" progId="Equation.3">
                  <p:embed/>
                </p:oleObj>
              </mc:Choice>
              <mc:Fallback>
                <p:oleObj name="Equation" r:id="rId3" imgW="1143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2438400"/>
                        <a:ext cx="3065463" cy="6096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3399FF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772400" cy="762000"/>
          </a:xfrm>
          <a:noFill/>
        </p:spPr>
        <p:txBody>
          <a:bodyPr/>
          <a:lstStyle/>
          <a:p>
            <a:r>
              <a:rPr lang="en-US" sz="3600" b="1" dirty="0" smtClean="0"/>
              <a:t>Proportional Band (PB)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5181600" cy="5029200"/>
          </a:xfrm>
          <a:ln>
            <a:noFill/>
          </a:ln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 smtClean="0"/>
              <a:t>PB </a:t>
            </a:r>
            <a:r>
              <a:rPr lang="en-US" sz="2400" dirty="0"/>
              <a:t>is the range over which the </a:t>
            </a:r>
            <a:r>
              <a:rPr lang="en-US" sz="2400" dirty="0" smtClean="0"/>
              <a:t>error (or PV) must </a:t>
            </a:r>
            <a:r>
              <a:rPr lang="en-US" sz="2400" dirty="0"/>
              <a:t>change </a:t>
            </a:r>
            <a:r>
              <a:rPr lang="en-US" sz="2400" dirty="0" smtClean="0"/>
              <a:t>in order to </a:t>
            </a:r>
            <a:r>
              <a:rPr lang="en-US" sz="2400" dirty="0"/>
              <a:t>drive the controller output </a:t>
            </a:r>
            <a:r>
              <a:rPr lang="en-US" sz="2400" dirty="0" smtClean="0"/>
              <a:t>(MV) over </a:t>
            </a:r>
            <a:r>
              <a:rPr lang="en-US" sz="2400" dirty="0"/>
              <a:t>its full range </a:t>
            </a:r>
            <a:r>
              <a:rPr lang="en-US" sz="2400" dirty="0" smtClean="0"/>
              <a:t>(0 to 100%)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For example, a 50</a:t>
            </a:r>
            <a:r>
              <a:rPr lang="en-US" sz="2400" dirty="0"/>
              <a:t>%  PB  means  that  as  the  controlled  variable  varies  by  50% of  its  range,  </a:t>
            </a:r>
            <a:r>
              <a:rPr lang="en-US" sz="2400" dirty="0" smtClean="0"/>
              <a:t>MV  </a:t>
            </a:r>
            <a:r>
              <a:rPr lang="en-US" sz="2400" dirty="0"/>
              <a:t>varies  by  100%  of  its  range. </a:t>
            </a: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Note that out of this range the controller output is saturated 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ar-EG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537456"/>
              </p:ext>
            </p:extLst>
          </p:nvPr>
        </p:nvGraphicFramePr>
        <p:xfrm>
          <a:off x="2209800" y="2952750"/>
          <a:ext cx="135255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3" name="Equation" r:id="rId3" imgW="622080" imgH="431640" progId="Equation.3">
                  <p:embed/>
                </p:oleObj>
              </mc:Choice>
              <mc:Fallback>
                <p:oleObj name="Equation" r:id="rId3" imgW="622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52750"/>
                        <a:ext cx="1352550" cy="9334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3399FF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447800"/>
            <a:ext cx="3429000" cy="513291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9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Acting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38" y="1355834"/>
            <a:ext cx="8263762" cy="527356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Most processes have </a:t>
            </a:r>
            <a:r>
              <a:rPr lang="en-US" sz="2400" dirty="0" smtClean="0">
                <a:solidFill>
                  <a:srgbClr val="0070C0"/>
                </a:solidFill>
              </a:rPr>
              <a:t>positive</a:t>
            </a:r>
            <a:r>
              <a:rPr lang="en-US" sz="2400" dirty="0" smtClean="0"/>
              <a:t> gain</a:t>
            </a:r>
            <a:r>
              <a:rPr lang="en-US" sz="2400" dirty="0"/>
              <a:t>.</a:t>
            </a:r>
            <a:endParaRPr lang="en-US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Example: you </a:t>
            </a:r>
            <a:r>
              <a:rPr lang="en-US" dirty="0"/>
              <a:t>are driving </a:t>
            </a:r>
            <a:r>
              <a:rPr lang="en-US" dirty="0" smtClean="0"/>
              <a:t>a car </a:t>
            </a:r>
            <a:r>
              <a:rPr lang="en-US" dirty="0"/>
              <a:t>and </a:t>
            </a:r>
            <a:r>
              <a:rPr lang="en-US" dirty="0" smtClean="0"/>
              <a:t>your foot is on </a:t>
            </a:r>
            <a:r>
              <a:rPr lang="en-US" dirty="0"/>
              <a:t>gas pedal.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 this case, if PV (car speed) increases, the controller should decrease its o/p </a:t>
            </a:r>
            <a:r>
              <a:rPr lang="en-US" sz="2400" dirty="0"/>
              <a:t>(you release the pedal)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I</a:t>
            </a:r>
            <a:r>
              <a:rPr lang="en-US" sz="2400" dirty="0" smtClean="0"/>
              <a:t>.e. if PV increment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dirty="0" smtClean="0"/>
              <a:t>CO decrement. This is </a:t>
            </a:r>
            <a:r>
              <a:rPr lang="en-US" sz="2400" dirty="0" smtClean="0">
                <a:sym typeface="Wingdings" pitchFamily="2" charset="2"/>
              </a:rPr>
              <a:t>a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FF0000"/>
                </a:solidFill>
              </a:rPr>
              <a:t>reverse acting </a:t>
            </a:r>
            <a:r>
              <a:rPr lang="en-US" sz="2400" dirty="0" smtClean="0"/>
              <a:t>controller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When </a:t>
            </a:r>
            <a:r>
              <a:rPr lang="en-US" sz="2400" i="1" dirty="0">
                <a:solidFill>
                  <a:srgbClr val="FF0000"/>
                </a:solidFill>
              </a:rPr>
              <a:t>PV</a:t>
            </a:r>
            <a:r>
              <a:rPr lang="en-US" sz="2400" dirty="0"/>
              <a:t> </a:t>
            </a:r>
            <a:r>
              <a:rPr lang="en-US" sz="2400" dirty="0" smtClean="0"/>
              <a:t> (speed) increases, </a:t>
            </a:r>
            <a:r>
              <a:rPr lang="en-US" sz="2400" i="1" dirty="0" smtClean="0">
                <a:solidFill>
                  <a:srgbClr val="FF0000"/>
                </a:solidFill>
              </a:rPr>
              <a:t>error</a:t>
            </a:r>
            <a:r>
              <a:rPr lang="en-US" sz="2400" dirty="0" smtClean="0"/>
              <a:t>  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 decreases and hence </a:t>
            </a:r>
            <a:r>
              <a:rPr lang="en-US" sz="2400" i="1" dirty="0" smtClean="0">
                <a:solidFill>
                  <a:srgbClr val="FF0000"/>
                </a:solidFill>
              </a:rPr>
              <a:t>m </a:t>
            </a:r>
            <a:r>
              <a:rPr lang="en-US" sz="2400" dirty="0" smtClean="0"/>
              <a:t>decreases also.</a:t>
            </a:r>
            <a:endParaRPr lang="en-US" sz="2400" dirty="0">
              <a:sym typeface="Wingdings" pitchFamily="2" charset="2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ym typeface="Wingdings" pitchFamily="2" charset="2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>
              <a:sym typeface="Wingdings" pitchFamily="2" charset="2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172167"/>
              </p:ext>
            </p:extLst>
          </p:nvPr>
        </p:nvGraphicFramePr>
        <p:xfrm>
          <a:off x="3098800" y="4259262"/>
          <a:ext cx="3065463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7" name="Equation" r:id="rId3" imgW="1143000" imgH="431640" progId="Equation.3">
                  <p:embed/>
                </p:oleObj>
              </mc:Choice>
              <mc:Fallback>
                <p:oleObj name="Equation" r:id="rId3" imgW="114300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4259262"/>
                        <a:ext cx="3065463" cy="1150938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70C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363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19960</TotalTime>
  <Words>1085</Words>
  <Application>Microsoft Office PowerPoint</Application>
  <PresentationFormat>On-screen Show (4:3)</PresentationFormat>
  <Paragraphs>147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StallingsCNwIT</vt:lpstr>
      <vt:lpstr>Equation</vt:lpstr>
      <vt:lpstr>PID Control</vt:lpstr>
      <vt:lpstr>ON/OFF Control</vt:lpstr>
      <vt:lpstr>% of Span Notation</vt:lpstr>
      <vt:lpstr>Example </vt:lpstr>
      <vt:lpstr>PID Controller</vt:lpstr>
      <vt:lpstr>Nice Animation</vt:lpstr>
      <vt:lpstr>Proportional Mode</vt:lpstr>
      <vt:lpstr>Proportional Band (PB)</vt:lpstr>
      <vt:lpstr>Reverse Acting Controller</vt:lpstr>
      <vt:lpstr>Direct Acting Controller</vt:lpstr>
      <vt:lpstr>Time Proportional Control</vt:lpstr>
      <vt:lpstr>P Control &amp; offset</vt:lpstr>
      <vt:lpstr>Automatic Reset</vt:lpstr>
      <vt:lpstr>Integral Term</vt:lpstr>
      <vt:lpstr>Integral Term</vt:lpstr>
      <vt:lpstr>Significance of reset time Ti</vt:lpstr>
      <vt:lpstr>Derivative action</vt:lpstr>
      <vt:lpstr>Derivative as a Brake</vt:lpstr>
      <vt:lpstr>The Effect of Adding D</vt:lpstr>
      <vt:lpstr>PV Response for Load Change</vt:lpstr>
      <vt:lpstr>Drawbacks of derivative mode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1744</cp:revision>
  <cp:lastPrinted>1601-01-01T00:00:00Z</cp:lastPrinted>
  <dcterms:created xsi:type="dcterms:W3CDTF">2001-08-26T16:57:20Z</dcterms:created>
  <dcterms:modified xsi:type="dcterms:W3CDTF">2021-04-19T12:50:37Z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