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8" r:id="rId3"/>
    <p:sldId id="269" r:id="rId4"/>
    <p:sldId id="270" r:id="rId5"/>
    <p:sldId id="272" r:id="rId6"/>
    <p:sldId id="306" r:id="rId7"/>
    <p:sldId id="275" r:id="rId8"/>
    <p:sldId id="276" r:id="rId9"/>
    <p:sldId id="278" r:id="rId10"/>
    <p:sldId id="308" r:id="rId11"/>
    <p:sldId id="283" r:id="rId12"/>
    <p:sldId id="285" r:id="rId13"/>
    <p:sldId id="287" r:id="rId14"/>
    <p:sldId id="289" r:id="rId15"/>
    <p:sldId id="290" r:id="rId16"/>
    <p:sldId id="291" r:id="rId17"/>
    <p:sldId id="293" r:id="rId18"/>
    <p:sldId id="30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CEF2E0C-FEB8-4DD1-8C39-F70F037A1705}" type="datetimeFigureOut">
              <a:rPr lang="ar-EG" smtClean="0"/>
              <a:t>14/09/1440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FF7A18-E065-4A0C-8079-BBBC736E5C3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5732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677C-4593-4ED8-9713-8BF835A46278}" type="datetime1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9D9D-8F40-468E-B4EE-3B00F6B64B47}" type="datetime1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2880-CBF1-4A7D-8400-E22C23DFCF83}" type="datetime1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B56B-6C76-48EA-8E59-8C3DB0611306}" type="datetime1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181A-A2A6-4279-B35C-22BD0A2BD726}" type="datetime1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9138-F0CE-4672-AA1B-ED0EBD0A0526}" type="datetime1">
              <a:rPr lang="en-US" smtClean="0"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6CB0-803E-42F2-A49E-D7F544E6F05E}" type="datetime1">
              <a:rPr lang="en-US" smtClean="0"/>
              <a:t>5/18/2019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D3AD-90F8-4BA3-9E67-16EA9CB00990}" type="datetime1">
              <a:rPr lang="en-US" smtClean="0"/>
              <a:t>5/18/2019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B214-77C1-4D3A-985F-A7C99C6CE80C}" type="datetime1">
              <a:rPr lang="en-US" smtClean="0"/>
              <a:t>5/18/2019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818-9728-4016-B16D-73701F1B2411}" type="datetime1">
              <a:rPr lang="en-US" smtClean="0"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A74-7EC0-450F-9C14-FEAE7E1FFADF}" type="datetime1">
              <a:rPr lang="en-US" smtClean="0"/>
              <a:t>5/18/2019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1D835-CA7B-4035-8638-0051651C1B45}" type="datetime1">
              <a:rPr lang="en-US" smtClean="0"/>
              <a:t>5/18/2019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6.png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85102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mtClean="0"/>
              <a:t>(9)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5600" dirty="0" smtClean="0"/>
              <a:t>Recursive Least Squares</a:t>
            </a:r>
            <a:endParaRPr lang="ar-EG" sz="5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4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CA" dirty="0" smtClean="0"/>
              <a:t>Comments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924800" cy="5285510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800" dirty="0" smtClean="0"/>
              <a:t>The prediction error</a:t>
            </a:r>
            <a:r>
              <a:rPr lang="en-CA" sz="2800" i="1" dirty="0" smtClean="0"/>
              <a:t> </a:t>
            </a:r>
            <a:r>
              <a:rPr lang="el-GR" sz="2800" i="1" dirty="0" smtClean="0"/>
              <a:t>ε</a:t>
            </a:r>
            <a:r>
              <a:rPr lang="en-CA" sz="2800" i="1" baseline="-25000" dirty="0" smtClean="0"/>
              <a:t>n</a:t>
            </a:r>
            <a:r>
              <a:rPr lang="en-CA" sz="2800" dirty="0" smtClean="0"/>
              <a:t> is the </a:t>
            </a:r>
            <a:r>
              <a:rPr lang="en-CA" sz="2800" dirty="0"/>
              <a:t>difference between </a:t>
            </a:r>
            <a:r>
              <a:rPr lang="en-CA" sz="2800" dirty="0" smtClean="0"/>
              <a:t>measured </a:t>
            </a:r>
            <a:r>
              <a:rPr lang="en-CA" sz="2800" dirty="0"/>
              <a:t>output </a:t>
            </a:r>
            <a:r>
              <a:rPr lang="en-CA" sz="2800" i="1" dirty="0" err="1" smtClean="0"/>
              <a:t>y</a:t>
            </a:r>
            <a:r>
              <a:rPr lang="en-CA" sz="2800" i="1" baseline="-25000" dirty="0" err="1" smtClean="0"/>
              <a:t>n</a:t>
            </a:r>
            <a:r>
              <a:rPr lang="en-CA" sz="2800" dirty="0" smtClean="0"/>
              <a:t> </a:t>
            </a:r>
            <a:r>
              <a:rPr lang="en-CA" sz="2800" dirty="0"/>
              <a:t>and the one-step ahead prediction made at time </a:t>
            </a:r>
            <a:r>
              <a:rPr lang="en-CA" sz="2800" i="1" dirty="0" smtClean="0"/>
              <a:t>n</a:t>
            </a:r>
            <a:r>
              <a:rPr lang="en-CA" sz="2800" dirty="0" smtClean="0"/>
              <a:t> </a:t>
            </a:r>
            <a:r>
              <a:rPr lang="en-CA" sz="2800" dirty="0"/>
              <a:t>− </a:t>
            </a:r>
            <a:r>
              <a:rPr lang="en-CA" sz="2800" dirty="0" smtClean="0"/>
              <a:t>1:</a:t>
            </a:r>
            <a:endParaRPr lang="en-CA" sz="2800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800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800" i="1" dirty="0" smtClean="0"/>
              <a:t>K</a:t>
            </a:r>
            <a:r>
              <a:rPr lang="en-CA" sz="2800" i="1" baseline="-25000" dirty="0" smtClean="0"/>
              <a:t> n</a:t>
            </a:r>
            <a:r>
              <a:rPr lang="en-CA" sz="2800" dirty="0" smtClean="0"/>
              <a:t> is a </a:t>
            </a:r>
            <a:r>
              <a:rPr lang="en-CA" sz="2800" dirty="0"/>
              <a:t>weighting factor showing how much the value of </a:t>
            </a:r>
            <a:r>
              <a:rPr lang="el-GR" sz="2800" i="1" dirty="0"/>
              <a:t>ε</a:t>
            </a:r>
            <a:r>
              <a:rPr lang="en-CA" sz="2800" i="1" baseline="-25000" dirty="0"/>
              <a:t>n </a:t>
            </a:r>
            <a:r>
              <a:rPr lang="en-CA" sz="2800" dirty="0" smtClean="0"/>
              <a:t>will </a:t>
            </a:r>
            <a:r>
              <a:rPr lang="en-CA" sz="2800" dirty="0"/>
              <a:t>modify </a:t>
            </a:r>
            <a:r>
              <a:rPr lang="en-CA" sz="2800" dirty="0" smtClean="0"/>
              <a:t>different </a:t>
            </a:r>
            <a:r>
              <a:rPr lang="en-CA" sz="2800" dirty="0"/>
              <a:t>elements of the parameter vector</a:t>
            </a:r>
            <a:r>
              <a:rPr lang="en-CA" sz="2800" dirty="0" smtClean="0"/>
              <a:t>.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800" dirty="0" smtClean="0">
                <a:solidFill>
                  <a:srgbClr val="FF0000"/>
                </a:solidFill>
              </a:rPr>
              <a:t>RLS needs </a:t>
            </a:r>
            <a:r>
              <a:rPr lang="en-CA" sz="2800" dirty="0">
                <a:solidFill>
                  <a:srgbClr val="FF0000"/>
                </a:solidFill>
              </a:rPr>
              <a:t>initial values of </a:t>
            </a:r>
            <a:r>
              <a:rPr lang="el-GR" sz="2800" dirty="0">
                <a:solidFill>
                  <a:srgbClr val="FF0000"/>
                </a:solidFill>
              </a:rPr>
              <a:t>θ</a:t>
            </a:r>
            <a:r>
              <a:rPr lang="en-CA" sz="2800" baseline="-25000" dirty="0">
                <a:solidFill>
                  <a:srgbClr val="FF0000"/>
                </a:solidFill>
              </a:rPr>
              <a:t>0</a:t>
            </a:r>
            <a:r>
              <a:rPr lang="en-CA" sz="2800" dirty="0">
                <a:solidFill>
                  <a:srgbClr val="FF0000"/>
                </a:solidFill>
              </a:rPr>
              <a:t>ˆand P</a:t>
            </a:r>
            <a:r>
              <a:rPr lang="en-CA" sz="2800" baseline="-25000" dirty="0">
                <a:solidFill>
                  <a:srgbClr val="FF0000"/>
                </a:solidFill>
              </a:rPr>
              <a:t>0</a:t>
            </a:r>
            <a:r>
              <a:rPr lang="en-CA" sz="2800" dirty="0">
                <a:solidFill>
                  <a:srgbClr val="FF0000"/>
                </a:solidFill>
              </a:rPr>
              <a:t>. </a:t>
            </a:r>
            <a:r>
              <a:rPr lang="en-CA" sz="2800" dirty="0" smtClean="0">
                <a:solidFill>
                  <a:srgbClr val="FF0000"/>
                </a:solidFill>
              </a:rPr>
              <a:t>It </a:t>
            </a:r>
            <a:r>
              <a:rPr lang="en-CA" sz="2800" dirty="0">
                <a:solidFill>
                  <a:srgbClr val="FF0000"/>
                </a:solidFill>
              </a:rPr>
              <a:t>is convenient to set </a:t>
            </a:r>
            <a:r>
              <a:rPr lang="el-GR" sz="2800" dirty="0" smtClean="0">
                <a:solidFill>
                  <a:srgbClr val="FF0000"/>
                </a:solidFill>
              </a:rPr>
              <a:t>θ</a:t>
            </a:r>
            <a:r>
              <a:rPr lang="en-CA" sz="2800" baseline="-25000" dirty="0" smtClean="0">
                <a:solidFill>
                  <a:srgbClr val="FF0000"/>
                </a:solidFill>
              </a:rPr>
              <a:t>0</a:t>
            </a:r>
            <a:r>
              <a:rPr lang="en-CA" sz="2800" dirty="0" smtClean="0">
                <a:solidFill>
                  <a:srgbClr val="FF0000"/>
                </a:solidFill>
              </a:rPr>
              <a:t> </a:t>
            </a:r>
            <a:r>
              <a:rPr lang="en-CA" sz="2800" dirty="0">
                <a:solidFill>
                  <a:srgbClr val="FF0000"/>
                </a:solidFill>
              </a:rPr>
              <a:t>to zeros and </a:t>
            </a:r>
            <a:r>
              <a:rPr lang="en-CA" sz="2800" dirty="0" smtClean="0">
                <a:solidFill>
                  <a:srgbClr val="FF0000"/>
                </a:solidFill>
              </a:rPr>
              <a:t>P</a:t>
            </a:r>
            <a:r>
              <a:rPr lang="en-CA" sz="2800" baseline="-25000" dirty="0" smtClean="0">
                <a:solidFill>
                  <a:srgbClr val="FF0000"/>
                </a:solidFill>
              </a:rPr>
              <a:t>0 </a:t>
            </a:r>
            <a:r>
              <a:rPr lang="en-CA" sz="2800" dirty="0" smtClean="0">
                <a:solidFill>
                  <a:srgbClr val="FF0000"/>
                </a:solidFill>
              </a:rPr>
              <a:t>to </a:t>
            </a:r>
            <a:r>
              <a:rPr lang="en-CA" sz="2800" i="1" dirty="0">
                <a:solidFill>
                  <a:srgbClr val="FF0000"/>
                </a:solidFill>
              </a:rPr>
              <a:t>LN</a:t>
            </a:r>
            <a:r>
              <a:rPr lang="en-CA" sz="2800" dirty="0">
                <a:solidFill>
                  <a:srgbClr val="FF0000"/>
                </a:solidFill>
              </a:rPr>
              <a:t> × </a:t>
            </a:r>
            <a:r>
              <a:rPr lang="en-C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sz="2800" dirty="0">
                <a:solidFill>
                  <a:srgbClr val="FF0000"/>
                </a:solidFill>
              </a:rPr>
              <a:t> </a:t>
            </a:r>
            <a:r>
              <a:rPr lang="en-CA" sz="2800" dirty="0" smtClean="0">
                <a:solidFill>
                  <a:srgbClr val="FF0000"/>
                </a:solidFill>
              </a:rPr>
              <a:t>(</a:t>
            </a:r>
            <a:r>
              <a:rPr lang="en-CA" sz="2800" dirty="0">
                <a:solidFill>
                  <a:srgbClr val="FF0000"/>
                </a:solidFill>
              </a:rPr>
              <a:t>LN is a large </a:t>
            </a:r>
            <a:r>
              <a:rPr lang="en-CA" sz="2800" dirty="0" smtClean="0">
                <a:solidFill>
                  <a:srgbClr val="FF0000"/>
                </a:solidFill>
              </a:rPr>
              <a:t>number and  </a:t>
            </a:r>
            <a:r>
              <a:rPr lang="en-CA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sz="2800" dirty="0">
                <a:solidFill>
                  <a:srgbClr val="FF0000"/>
                </a:solidFill>
              </a:rPr>
              <a:t> is the identity </a:t>
            </a:r>
            <a:r>
              <a:rPr lang="en-CA" sz="2800" dirty="0" smtClean="0">
                <a:solidFill>
                  <a:srgbClr val="FF0000"/>
                </a:solidFill>
              </a:rPr>
              <a:t>matrix).</a:t>
            </a:r>
            <a:endParaRPr lang="en-CA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452081"/>
              </p:ext>
            </p:extLst>
          </p:nvPr>
        </p:nvGraphicFramePr>
        <p:xfrm>
          <a:off x="3068780" y="2680855"/>
          <a:ext cx="3065462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8" name="Equation" r:id="rId3" imgW="1460160" imgH="253800" progId="Equation.3">
                  <p:embed/>
                </p:oleObj>
              </mc:Choice>
              <mc:Fallback>
                <p:oleObj name="Equation" r:id="rId3" imgW="146016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780" y="2680855"/>
                        <a:ext cx="3065462" cy="5445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785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090" y="270165"/>
            <a:ext cx="7772400" cy="762000"/>
          </a:xfrm>
        </p:spPr>
        <p:txBody>
          <a:bodyPr>
            <a:normAutofit/>
          </a:bodyPr>
          <a:lstStyle/>
          <a:p>
            <a:pPr algn="l"/>
            <a:r>
              <a:rPr lang="en-CA" dirty="0" smtClean="0"/>
              <a:t>Example 1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84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dirty="0" smtClean="0"/>
              <a:t>An input-output data of a certain process </a:t>
            </a:r>
            <a:r>
              <a:rPr lang="en-CA" sz="2400" dirty="0"/>
              <a:t>is measured as </a:t>
            </a:r>
            <a:r>
              <a:rPr lang="en-CA" sz="2400" dirty="0" smtClean="0"/>
              <a:t>shown in the </a:t>
            </a:r>
            <a:r>
              <a:rPr lang="en-CA" sz="2400" dirty="0"/>
              <a:t>following Table</a:t>
            </a:r>
            <a:r>
              <a:rPr lang="en-CA" sz="2400" dirty="0" smtClean="0"/>
              <a:t>. Suppose </a:t>
            </a:r>
            <a:r>
              <a:rPr lang="en-CA" sz="2400" dirty="0"/>
              <a:t>the process can be described by </a:t>
            </a:r>
            <a:r>
              <a:rPr lang="en-CA" sz="2400" dirty="0" smtClean="0"/>
              <a:t>a </a:t>
            </a:r>
            <a:r>
              <a:rPr lang="fr-FR" sz="2400" dirty="0" smtClean="0"/>
              <a:t>model </a:t>
            </a:r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	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en-CA" sz="2400" dirty="0"/>
              <a:t>If </a:t>
            </a:r>
            <a:r>
              <a:rPr lang="en-CA" sz="2400" dirty="0" smtClean="0"/>
              <a:t>the </a:t>
            </a:r>
            <a:r>
              <a:rPr lang="en-CA" sz="2400" dirty="0"/>
              <a:t>recursive least squares algorithm is </a:t>
            </a:r>
            <a:r>
              <a:rPr lang="en-CA" sz="2400" dirty="0" smtClean="0"/>
              <a:t>applied for </a:t>
            </a:r>
            <a:r>
              <a:rPr lang="en-CA" sz="2400" dirty="0"/>
              <a:t>on-line parameter estimation </a:t>
            </a:r>
            <a:r>
              <a:rPr lang="en-CA" sz="2400" dirty="0" smtClean="0"/>
              <a:t>and at time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14882"/>
              </p:ext>
            </p:extLst>
          </p:nvPr>
        </p:nvGraphicFramePr>
        <p:xfrm>
          <a:off x="1666875" y="4114800"/>
          <a:ext cx="59372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67" name="Equation" r:id="rId3" imgW="3035160" imgH="457200" progId="Equation.3">
                  <p:embed/>
                </p:oleObj>
              </mc:Choice>
              <mc:Fallback>
                <p:oleObj name="Equation" r:id="rId3" imgW="303516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5" y="4114800"/>
                        <a:ext cx="5937250" cy="914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3" y="5320094"/>
            <a:ext cx="4090987" cy="1156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360179"/>
              </p:ext>
            </p:extLst>
          </p:nvPr>
        </p:nvGraphicFramePr>
        <p:xfrm>
          <a:off x="2271713" y="2514600"/>
          <a:ext cx="4506912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68" name="Equation" r:id="rId6" imgW="2145960" imgH="228600" progId="Equation.3">
                  <p:embed/>
                </p:oleObj>
              </mc:Choice>
              <mc:Fallback>
                <p:oleObj name="Equation" r:id="rId6" imgW="21459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2514600"/>
                        <a:ext cx="4506912" cy="490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682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524991"/>
              </p:ext>
            </p:extLst>
          </p:nvPr>
        </p:nvGraphicFramePr>
        <p:xfrm>
          <a:off x="82550" y="387350"/>
          <a:ext cx="8991600" cy="573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5" name="Equation" r:id="rId3" imgW="4965480" imgH="3098520" progId="Equation.3">
                  <p:embed/>
                </p:oleObj>
              </mc:Choice>
              <mc:Fallback>
                <p:oleObj name="Equation" r:id="rId3" imgW="4965480" imgH="30985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" y="387350"/>
                        <a:ext cx="8991600" cy="5737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543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7038"/>
            <a:ext cx="9144000" cy="792162"/>
          </a:xfrm>
        </p:spPr>
        <p:txBody>
          <a:bodyPr>
            <a:normAutofit/>
          </a:bodyPr>
          <a:lstStyle/>
          <a:p>
            <a:r>
              <a:rPr lang="en-CA" dirty="0"/>
              <a:t>RLS </a:t>
            </a:r>
            <a:r>
              <a:rPr lang="en-CA" dirty="0" smtClean="0"/>
              <a:t>with forgetting factor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51816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dirty="0" smtClean="0"/>
              <a:t>RLS can </a:t>
            </a:r>
            <a:r>
              <a:rPr lang="en-CA" sz="2600" dirty="0"/>
              <a:t>be modified </a:t>
            </a:r>
            <a:r>
              <a:rPr lang="en-CA" sz="2600" dirty="0" smtClean="0"/>
              <a:t>to track time-varying </a:t>
            </a:r>
            <a:r>
              <a:rPr lang="en-CA" sz="2600" dirty="0"/>
              <a:t>parameters of a slowly changing process. </a:t>
            </a:r>
            <a:r>
              <a:rPr lang="en-CA" sz="2600" dirty="0" smtClean="0"/>
              <a:t>For this purpose, consider </a:t>
            </a:r>
            <a:r>
              <a:rPr lang="en-CA" sz="2600" dirty="0"/>
              <a:t>modifying the least squares loss function to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6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600" dirty="0" smtClean="0"/>
              <a:t>where </a:t>
            </a:r>
            <a:r>
              <a:rPr lang="el-GR" sz="2600" dirty="0" smtClean="0"/>
              <a:t>λ</a:t>
            </a:r>
            <a:r>
              <a:rPr lang="en-CA" sz="2600" dirty="0" smtClean="0"/>
              <a:t> </a:t>
            </a:r>
            <a:r>
              <a:rPr lang="en-CA" sz="2600" dirty="0"/>
              <a:t>&lt; 1 </a:t>
            </a:r>
            <a:r>
              <a:rPr lang="en-CA" sz="2600" dirty="0" smtClean="0"/>
              <a:t>(e.g</a:t>
            </a:r>
            <a:r>
              <a:rPr lang="en-CA" sz="2600" dirty="0"/>
              <a:t>.</a:t>
            </a:r>
            <a:r>
              <a:rPr lang="en-CA" sz="2600" dirty="0" smtClean="0"/>
              <a:t> </a:t>
            </a:r>
            <a:r>
              <a:rPr lang="el-GR" sz="2600" dirty="0"/>
              <a:t>λ</a:t>
            </a:r>
            <a:r>
              <a:rPr lang="en-CA" sz="2600" dirty="0"/>
              <a:t> = </a:t>
            </a:r>
            <a:r>
              <a:rPr lang="en-CA" sz="2600" dirty="0" smtClean="0"/>
              <a:t>0.99 </a:t>
            </a:r>
            <a:r>
              <a:rPr lang="en-CA" sz="2600" dirty="0"/>
              <a:t>or </a:t>
            </a:r>
            <a:r>
              <a:rPr lang="en-CA" sz="2600" dirty="0" smtClean="0"/>
              <a:t>0.95) </a:t>
            </a:r>
            <a:r>
              <a:rPr lang="en-CA" sz="2600" dirty="0"/>
              <a:t>is </a:t>
            </a:r>
            <a:r>
              <a:rPr lang="en-CA" sz="2600" dirty="0" smtClean="0"/>
              <a:t>called a </a:t>
            </a:r>
            <a:r>
              <a:rPr lang="en-CA" sz="2600" dirty="0" smtClean="0">
                <a:solidFill>
                  <a:srgbClr val="FF0000"/>
                </a:solidFill>
              </a:rPr>
              <a:t>forgetting factor</a:t>
            </a:r>
            <a:r>
              <a:rPr lang="en-CA" sz="2600" dirty="0"/>
              <a:t> </a:t>
            </a:r>
            <a:r>
              <a:rPr lang="en-CA" sz="2600" dirty="0" smtClean="0"/>
              <a:t>because older measurements have </a:t>
            </a:r>
            <a:r>
              <a:rPr lang="en-CA" sz="2600" dirty="0"/>
              <a:t>less effect on the coefficient estimation, hence </a:t>
            </a:r>
            <a:r>
              <a:rPr lang="en-CA" sz="2600" i="1" dirty="0" smtClean="0">
                <a:solidFill>
                  <a:srgbClr val="FF0000"/>
                </a:solidFill>
              </a:rPr>
              <a:t>forgotten</a:t>
            </a:r>
            <a:r>
              <a:rPr lang="en-CA" sz="2600" dirty="0" smtClean="0"/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dirty="0"/>
              <a:t>The smaller the value of </a:t>
            </a:r>
            <a:r>
              <a:rPr lang="el-GR" sz="2600" dirty="0"/>
              <a:t>λ</a:t>
            </a:r>
            <a:r>
              <a:rPr lang="en-CA" sz="2600" dirty="0"/>
              <a:t>, the quicker the information in previous data will be forgotten. </a:t>
            </a:r>
            <a:r>
              <a:rPr lang="en-CA" sz="2600" dirty="0" smtClean="0"/>
              <a:t>When </a:t>
            </a:r>
            <a:r>
              <a:rPr lang="el-GR" sz="2600" dirty="0"/>
              <a:t>λ</a:t>
            </a:r>
            <a:r>
              <a:rPr lang="en-CA" sz="2600" dirty="0"/>
              <a:t> = 1 this is simply the standard RLS.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983994"/>
              </p:ext>
            </p:extLst>
          </p:nvPr>
        </p:nvGraphicFramePr>
        <p:xfrm>
          <a:off x="2514600" y="2791690"/>
          <a:ext cx="4210051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0" name="Equation" r:id="rId3" imgW="2006280" imgH="431640" progId="Equation.3">
                  <p:embed/>
                </p:oleObj>
              </mc:Choice>
              <mc:Fallback>
                <p:oleObj name="Equation" r:id="rId3" imgW="20062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791690"/>
                        <a:ext cx="4210051" cy="927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533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51816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427038"/>
            <a:ext cx="9144000" cy="792162"/>
          </a:xfrm>
        </p:spPr>
        <p:txBody>
          <a:bodyPr>
            <a:normAutofit/>
          </a:bodyPr>
          <a:lstStyle/>
          <a:p>
            <a:r>
              <a:rPr lang="en-CA" dirty="0"/>
              <a:t>RLS </a:t>
            </a:r>
            <a:r>
              <a:rPr lang="en-CA" dirty="0" smtClean="0"/>
              <a:t>with forgetting factor</a:t>
            </a:r>
            <a:endParaRPr lang="en-CA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288214"/>
              </p:ext>
            </p:extLst>
          </p:nvPr>
        </p:nvGraphicFramePr>
        <p:xfrm>
          <a:off x="2102880" y="1900657"/>
          <a:ext cx="4831320" cy="3509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76" name="Equation" r:id="rId3" imgW="1752480" imgH="1244520" progId="Equation.3">
                  <p:embed/>
                </p:oleObj>
              </mc:Choice>
              <mc:Fallback>
                <p:oleObj name="Equation" r:id="rId3" imgW="1752480" imgH="1244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2880" y="1900657"/>
                        <a:ext cx="4831320" cy="350954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046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CA" b="1" dirty="0" smtClean="0"/>
              <a:t>Summary of RLS algorithm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525963"/>
          </a:xfrm>
        </p:spPr>
        <p:txBody>
          <a:bodyPr>
            <a:noAutofit/>
          </a:bodyPr>
          <a:lstStyle/>
          <a:p>
            <a:pPr marL="514350" indent="-514350">
              <a:spcBef>
                <a:spcPts val="90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Initialization: Set </a:t>
            </a:r>
            <a:r>
              <a:rPr lang="en-CA" sz="2600" i="1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n</a:t>
            </a:r>
            <a:r>
              <a:rPr lang="en-CA" sz="2600" i="1" baseline="-250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a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CA" sz="2600" i="1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n</a:t>
            </a:r>
            <a:r>
              <a:rPr lang="en-CA" sz="2600" i="1" baseline="-25000" dirty="0" err="1">
                <a:latin typeface="Arial" pitchFamily="34" charset="0"/>
                <a:ea typeface="Tahoma" pitchFamily="34" charset="0"/>
                <a:cs typeface="Arial" pitchFamily="34" charset="0"/>
              </a:rPr>
              <a:t>b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l-GR" sz="2600" i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λ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l-GR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θ</a:t>
            </a:r>
            <a:r>
              <a:rPr lang="en-CA" sz="2600" baseline="-25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0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and P</a:t>
            </a:r>
            <a:r>
              <a:rPr lang="en-CA" sz="2600" baseline="-25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0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en-CA" sz="26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Step </a:t>
            </a:r>
            <a:r>
              <a:rPr lang="en-CA" sz="26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2-5 are repeated starting from t = </a:t>
            </a:r>
            <a:r>
              <a:rPr lang="en-CA" sz="2600" b="1" dirty="0" smtClean="0">
                <a:solidFill>
                  <a:srgbClr val="FF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1:</a:t>
            </a:r>
            <a:endParaRPr lang="en-CA" sz="2600" b="1" dirty="0" smtClean="0">
              <a:solidFill>
                <a:srgbClr val="FF000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514350" indent="-514350">
              <a:spcBef>
                <a:spcPts val="900"/>
              </a:spcBef>
              <a:spcAft>
                <a:spcPts val="900"/>
              </a:spcAft>
              <a:buAutoNum type="arabicPeriod" startAt="2"/>
            </a:pP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At time step </a:t>
            </a:r>
            <a:r>
              <a:rPr lang="en-CA" sz="2600" i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n = t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measure current output </a:t>
            </a:r>
            <a:r>
              <a:rPr lang="en-CA" sz="2600" i="1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y</a:t>
            </a:r>
            <a:r>
              <a:rPr lang="en-CA" sz="2600" i="1" baseline="-250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n</a:t>
            </a:r>
            <a:r>
              <a:rPr lang="en-CA" sz="2600" dirty="0"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pPr marL="514350" indent="-514350">
              <a:spcBef>
                <a:spcPts val="900"/>
              </a:spcBef>
              <a:spcAft>
                <a:spcPts val="900"/>
              </a:spcAft>
              <a:buAutoNum type="arabicPeriod" startAt="2"/>
            </a:pP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Recall past y’s and u’s and form </a:t>
            </a:r>
            <a:r>
              <a:rPr lang="el-GR" sz="2600" i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ϕ</a:t>
            </a:r>
            <a:r>
              <a:rPr lang="en-CA" sz="2600" i="1" baseline="-25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n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pPr marL="514350" indent="-514350">
              <a:spcBef>
                <a:spcPts val="900"/>
              </a:spcBef>
              <a:spcAft>
                <a:spcPts val="900"/>
              </a:spcAft>
              <a:buAutoNum type="arabicPeriod" startAt="2"/>
            </a:pP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Calculate </a:t>
            </a:r>
            <a:r>
              <a:rPr lang="el-GR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θ</a:t>
            </a:r>
            <a:r>
              <a:rPr lang="en-CA" sz="2600" i="1" baseline="-25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n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and </a:t>
            </a:r>
            <a:r>
              <a:rPr lang="en-CA" sz="26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P</a:t>
            </a:r>
            <a:r>
              <a:rPr lang="en-CA" sz="2600" i="1" baseline="-250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n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pPr marL="514350" indent="-514350">
              <a:spcBef>
                <a:spcPts val="900"/>
              </a:spcBef>
              <a:spcAft>
                <a:spcPts val="900"/>
              </a:spcAft>
              <a:buAutoNum type="arabicPeriod" startAt="2"/>
            </a:pPr>
            <a:r>
              <a:rPr lang="el-GR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θ</a:t>
            </a:r>
            <a:r>
              <a:rPr lang="en-CA" sz="2600" i="1" baseline="-25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n</a:t>
            </a:r>
            <a:r>
              <a:rPr lang="en-CA" sz="2600" baseline="-250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-1 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  <a:sym typeface="Wingdings" pitchFamily="2" charset="2"/>
              </a:rPr>
              <a:t>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l-GR" sz="2600" dirty="0">
                <a:latin typeface="Arial" pitchFamily="34" charset="0"/>
                <a:ea typeface="Tahoma" pitchFamily="34" charset="0"/>
                <a:cs typeface="Arial" pitchFamily="34" charset="0"/>
              </a:rPr>
              <a:t>θ</a:t>
            </a:r>
            <a:r>
              <a:rPr lang="en-CA" sz="2600" i="1" baseline="-25000" dirty="0">
                <a:latin typeface="Arial" pitchFamily="34" charset="0"/>
                <a:ea typeface="Tahoma" pitchFamily="34" charset="0"/>
                <a:cs typeface="Arial" pitchFamily="34" charset="0"/>
              </a:rPr>
              <a:t>n </a:t>
            </a:r>
            <a:r>
              <a:rPr lang="en-CA" sz="2600" dirty="0">
                <a:latin typeface="Arial" pitchFamily="34" charset="0"/>
                <a:ea typeface="Tahoma" pitchFamily="34" charset="0"/>
                <a:cs typeface="Arial" pitchFamily="34" charset="0"/>
              </a:rPr>
              <a:t>and </a:t>
            </a:r>
            <a:r>
              <a:rPr lang="en-CA" sz="2600" i="1" dirty="0">
                <a:latin typeface="Arial" pitchFamily="34" charset="0"/>
                <a:ea typeface="Tahoma" pitchFamily="34" charset="0"/>
                <a:cs typeface="Arial" pitchFamily="34" charset="0"/>
              </a:rPr>
              <a:t>P</a:t>
            </a:r>
            <a:r>
              <a:rPr lang="en-CA" sz="2600" i="1" baseline="-25000" dirty="0">
                <a:latin typeface="Arial" pitchFamily="34" charset="0"/>
                <a:ea typeface="Tahoma" pitchFamily="34" charset="0"/>
                <a:cs typeface="Arial" pitchFamily="34" charset="0"/>
              </a:rPr>
              <a:t>n</a:t>
            </a:r>
            <a:r>
              <a:rPr lang="en-CA" sz="2600" baseline="-25000" dirty="0">
                <a:latin typeface="Arial" pitchFamily="34" charset="0"/>
                <a:ea typeface="Tahoma" pitchFamily="34" charset="0"/>
                <a:cs typeface="Arial" pitchFamily="34" charset="0"/>
              </a:rPr>
              <a:t>-1 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  <a:sym typeface="Wingdings" pitchFamily="2" charset="2"/>
              </a:rPr>
              <a:t>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CA" sz="2600" i="1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P</a:t>
            </a:r>
            <a:r>
              <a:rPr lang="en-CA" sz="2600" i="1" baseline="-250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n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  <a:endParaRPr lang="en-CA" sz="2600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514350" indent="-514350">
              <a:spcBef>
                <a:spcPts val="900"/>
              </a:spcBef>
              <a:spcAft>
                <a:spcPts val="900"/>
              </a:spcAft>
              <a:buAutoNum type="arabicPeriod" startAt="2"/>
            </a:pPr>
            <a:r>
              <a:rPr lang="en-CA" sz="2600" i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t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  <a:sym typeface="Wingdings" pitchFamily="2" charset="2"/>
              </a:rPr>
              <a:t> </a:t>
            </a:r>
            <a:r>
              <a:rPr lang="en-CA" sz="2600" i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t 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+1</a:t>
            </a:r>
            <a:r>
              <a:rPr lang="en-CA" sz="26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, go to step 2.</a:t>
            </a:r>
            <a:endParaRPr lang="en-CA" sz="2600" dirty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4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CA" dirty="0" smtClean="0"/>
              <a:t>Example 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53340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Consider </a:t>
            </a:r>
            <a:r>
              <a:rPr lang="en-CA" sz="2400" dirty="0"/>
              <a:t>a system described by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400" dirty="0" smtClean="0"/>
              <a:t>		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400" dirty="0" smtClean="0"/>
              <a:t>where </a:t>
            </a:r>
            <a:r>
              <a:rPr lang="en-CA" sz="2400" dirty="0"/>
              <a:t>{e(t)} is a white noise sequence </a:t>
            </a:r>
            <a:r>
              <a:rPr lang="en-CA" sz="2400" dirty="0" smtClean="0"/>
              <a:t>with variance 1.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The </a:t>
            </a:r>
            <a:r>
              <a:rPr lang="en-CA" sz="2400" dirty="0"/>
              <a:t>input u(t) is a uniformly </a:t>
            </a:r>
            <a:r>
              <a:rPr lang="en-CA" sz="2400" dirty="0" smtClean="0"/>
              <a:t>distributed </a:t>
            </a:r>
            <a:r>
              <a:rPr lang="en-CA" sz="2400" dirty="0"/>
              <a:t>random signal in [-2,2]. </a:t>
            </a: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The system parameters are </a:t>
            </a:r>
            <a:r>
              <a:rPr lang="pt-BR" sz="2400" b="1" dirty="0" smtClean="0">
                <a:solidFill>
                  <a:srgbClr val="FF0000"/>
                </a:solidFill>
              </a:rPr>
              <a:t>a</a:t>
            </a:r>
            <a:r>
              <a:rPr lang="pt-BR" sz="2400" b="1" baseline="-25000" dirty="0" smtClean="0">
                <a:solidFill>
                  <a:srgbClr val="FF0000"/>
                </a:solidFill>
              </a:rPr>
              <a:t>1</a:t>
            </a: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400" b="1" dirty="0">
                <a:solidFill>
                  <a:srgbClr val="FF0000"/>
                </a:solidFill>
              </a:rPr>
              <a:t>= −0.8, a</a:t>
            </a:r>
            <a:r>
              <a:rPr lang="pt-BR" sz="2400" b="1" baseline="-25000" dirty="0">
                <a:solidFill>
                  <a:srgbClr val="FF0000"/>
                </a:solidFill>
              </a:rPr>
              <a:t>2</a:t>
            </a:r>
            <a:r>
              <a:rPr lang="pt-BR" sz="2400" b="1" dirty="0">
                <a:solidFill>
                  <a:srgbClr val="FF0000"/>
                </a:solidFill>
              </a:rPr>
              <a:t> = 0, b</a:t>
            </a:r>
            <a:r>
              <a:rPr lang="pt-BR" sz="2400" b="1" baseline="-25000" dirty="0">
                <a:solidFill>
                  <a:srgbClr val="FF0000"/>
                </a:solidFill>
              </a:rPr>
              <a:t>1</a:t>
            </a:r>
            <a:r>
              <a:rPr lang="pt-BR" sz="2400" b="1" dirty="0">
                <a:solidFill>
                  <a:srgbClr val="FF0000"/>
                </a:solidFill>
              </a:rPr>
              <a:t> = </a:t>
            </a:r>
            <a:r>
              <a:rPr lang="pt-BR" sz="2400" b="1" dirty="0" smtClean="0">
                <a:solidFill>
                  <a:srgbClr val="FF0000"/>
                </a:solidFill>
              </a:rPr>
              <a:t>1.0</a:t>
            </a:r>
            <a:r>
              <a:rPr lang="pt-BR" sz="2400" b="1" dirty="0" smtClean="0"/>
              <a:t> </a:t>
            </a:r>
            <a:r>
              <a:rPr lang="en-CA" sz="2400" dirty="0" smtClean="0"/>
              <a:t>for </a:t>
            </a:r>
            <a:r>
              <a:rPr lang="en-CA" sz="2400" dirty="0"/>
              <a:t>the first 500 data samples </a:t>
            </a:r>
            <a:r>
              <a:rPr lang="en-CA" sz="2400" dirty="0" smtClean="0"/>
              <a:t>and then change to </a:t>
            </a:r>
            <a:r>
              <a:rPr lang="pt-BR" sz="2400" b="1" dirty="0" smtClean="0">
                <a:solidFill>
                  <a:srgbClr val="FF0000"/>
                </a:solidFill>
              </a:rPr>
              <a:t>a</a:t>
            </a:r>
            <a:r>
              <a:rPr lang="pt-BR" sz="2400" b="1" baseline="-25000" dirty="0" smtClean="0">
                <a:solidFill>
                  <a:srgbClr val="FF0000"/>
                </a:solidFill>
              </a:rPr>
              <a:t>1</a:t>
            </a: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400" b="1" dirty="0">
                <a:solidFill>
                  <a:srgbClr val="FF0000"/>
                </a:solidFill>
              </a:rPr>
              <a:t>= −1.1, a</a:t>
            </a:r>
            <a:r>
              <a:rPr lang="pt-BR" sz="2400" b="1" baseline="-25000" dirty="0">
                <a:solidFill>
                  <a:srgbClr val="FF0000"/>
                </a:solidFill>
              </a:rPr>
              <a:t>2</a:t>
            </a:r>
            <a:r>
              <a:rPr lang="pt-BR" sz="2400" b="1" dirty="0">
                <a:solidFill>
                  <a:srgbClr val="FF0000"/>
                </a:solidFill>
              </a:rPr>
              <a:t> = 0.3, b</a:t>
            </a:r>
            <a:r>
              <a:rPr lang="pt-BR" sz="2400" b="1" baseline="-25000" dirty="0">
                <a:solidFill>
                  <a:srgbClr val="FF0000"/>
                </a:solidFill>
              </a:rPr>
              <a:t>1</a:t>
            </a:r>
            <a:r>
              <a:rPr lang="pt-BR" sz="2400" b="1" dirty="0">
                <a:solidFill>
                  <a:srgbClr val="FF0000"/>
                </a:solidFill>
              </a:rPr>
              <a:t> = </a:t>
            </a:r>
            <a:r>
              <a:rPr lang="pt-BR" sz="2400" b="1" dirty="0" smtClean="0">
                <a:solidFill>
                  <a:srgbClr val="FF0000"/>
                </a:solidFill>
              </a:rPr>
              <a:t>2.0</a:t>
            </a:r>
            <a:r>
              <a:rPr lang="pt-BR" sz="2400" dirty="0" smtClean="0"/>
              <a:t> </a:t>
            </a:r>
            <a:r>
              <a:rPr lang="en-CA" sz="2400" dirty="0" smtClean="0"/>
              <a:t>for </a:t>
            </a:r>
            <a:r>
              <a:rPr lang="en-CA" sz="2400" dirty="0"/>
              <a:t>the next 500 data samples</a:t>
            </a:r>
            <a:r>
              <a:rPr lang="en-CA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Implement the RLS algorithm with forgetting factor to estimate system parameters. Plot the </a:t>
            </a:r>
            <a:r>
              <a:rPr lang="en-CA" sz="2400" dirty="0"/>
              <a:t>evolution </a:t>
            </a:r>
            <a:r>
              <a:rPr lang="en-CA" sz="2400" dirty="0" smtClean="0"/>
              <a:t>of parameter estimate with </a:t>
            </a:r>
            <a:r>
              <a:rPr lang="el-GR" sz="2400" dirty="0" smtClean="0"/>
              <a:t>λ</a:t>
            </a:r>
            <a:r>
              <a:rPr lang="en-CA" sz="2400" dirty="0" smtClean="0"/>
              <a:t> = 1 and </a:t>
            </a:r>
            <a:r>
              <a:rPr lang="el-GR" sz="2400" dirty="0" smtClean="0"/>
              <a:t>λ</a:t>
            </a:r>
            <a:r>
              <a:rPr lang="en-CA" sz="2400" dirty="0" smtClean="0"/>
              <a:t> = 0.99.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872881"/>
              </p:ext>
            </p:extLst>
          </p:nvPr>
        </p:nvGraphicFramePr>
        <p:xfrm>
          <a:off x="1709737" y="1670050"/>
          <a:ext cx="568166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36" name="Equation" r:id="rId3" imgW="2705040" imgH="215640" progId="Equation.3">
                  <p:embed/>
                </p:oleObj>
              </mc:Choice>
              <mc:Fallback>
                <p:oleObj name="Equation" r:id="rId3" imgW="270504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737" y="1670050"/>
                        <a:ext cx="5681663" cy="463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372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944090"/>
            <a:ext cx="8229600" cy="3810000"/>
          </a:xfrm>
        </p:spPr>
        <p:txBody>
          <a:bodyPr>
            <a:normAutofit lnSpcReduction="10000"/>
          </a:bodyPr>
          <a:lstStyle/>
          <a:p>
            <a:r>
              <a:rPr lang="en-CA" sz="2400" dirty="0"/>
              <a:t>Evolution of parameter estimates </a:t>
            </a:r>
            <a:r>
              <a:rPr lang="en-CA" sz="2400" dirty="0" smtClean="0"/>
              <a:t>using RLS algorithm </a:t>
            </a:r>
            <a:r>
              <a:rPr lang="en-CA" sz="2400" dirty="0"/>
              <a:t>( </a:t>
            </a:r>
            <a:r>
              <a:rPr lang="el-GR" sz="2400" dirty="0" smtClean="0"/>
              <a:t>λ</a:t>
            </a:r>
            <a:r>
              <a:rPr lang="en-CA" sz="2400" dirty="0" smtClean="0"/>
              <a:t>= </a:t>
            </a:r>
            <a:r>
              <a:rPr lang="en-CA" sz="2400" dirty="0"/>
              <a:t>1</a:t>
            </a:r>
            <a:r>
              <a:rPr lang="en-CA" sz="2400" dirty="0" smtClean="0"/>
              <a:t>)</a:t>
            </a:r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pPr>
              <a:spcBef>
                <a:spcPts val="800"/>
              </a:spcBef>
            </a:pPr>
            <a:r>
              <a:rPr lang="en-CA" sz="2400" dirty="0"/>
              <a:t>Evolution of parameter estimates </a:t>
            </a:r>
            <a:r>
              <a:rPr lang="en-CA" sz="2400" dirty="0" smtClean="0"/>
              <a:t>using RLS </a:t>
            </a:r>
            <a:r>
              <a:rPr lang="en-CA" sz="2400" dirty="0"/>
              <a:t>algorithm </a:t>
            </a:r>
            <a:r>
              <a:rPr lang="en-CA" sz="2400" dirty="0" smtClean="0"/>
              <a:t>(</a:t>
            </a:r>
            <a:r>
              <a:rPr lang="el-GR" sz="2400" dirty="0" smtClean="0"/>
              <a:t>λ</a:t>
            </a:r>
            <a:r>
              <a:rPr lang="en-CA" sz="2400" dirty="0" smtClean="0"/>
              <a:t>=0.99)</a:t>
            </a:r>
            <a:endParaRPr lang="en-CA" sz="2400" dirty="0"/>
          </a:p>
          <a:p>
            <a:endParaRPr lang="en-CA" sz="2400" dirty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68" y="3311235"/>
            <a:ext cx="7431612" cy="2970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636"/>
            <a:ext cx="736285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233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924800" cy="5334000"/>
          </a:xfrm>
        </p:spPr>
        <p:txBody>
          <a:bodyPr>
            <a:normAutofit/>
          </a:bodyPr>
          <a:lstStyle/>
          <a:p>
            <a:r>
              <a:rPr lang="en-CA" sz="2400" dirty="0" smtClean="0"/>
              <a:t>Consider </a:t>
            </a:r>
            <a:r>
              <a:rPr lang="en-CA" sz="2400" dirty="0"/>
              <a:t>a first order </a:t>
            </a:r>
            <a:r>
              <a:rPr lang="en-CA" sz="2400" dirty="0" smtClean="0"/>
              <a:t>ARMAX system:</a:t>
            </a:r>
            <a:endParaRPr lang="en-CA" sz="2400" dirty="0"/>
          </a:p>
          <a:p>
            <a:endParaRPr lang="en-CA" sz="2400" dirty="0"/>
          </a:p>
          <a:p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	</a:t>
            </a:r>
          </a:p>
          <a:p>
            <a:pPr marL="0" indent="0">
              <a:buNone/>
            </a:pPr>
            <a:r>
              <a:rPr lang="en-CA" sz="2400" dirty="0" smtClean="0"/>
              <a:t>Where</a:t>
            </a:r>
          </a:p>
          <a:p>
            <a:endParaRPr lang="en-CA" sz="2400" dirty="0"/>
          </a:p>
          <a:p>
            <a:endParaRPr lang="en-CA" sz="2400" dirty="0" smtClean="0"/>
          </a:p>
          <a:p>
            <a:r>
              <a:rPr lang="en-CA" sz="2400" dirty="0" smtClean="0"/>
              <a:t>y(t-1) and u(t-1) are known but e(t-1) is unknown. </a:t>
            </a:r>
          </a:p>
          <a:p>
            <a:r>
              <a:rPr lang="en-CA" sz="2400" dirty="0" smtClean="0"/>
              <a:t>We can replace e(t-1) by the prediction error </a:t>
            </a:r>
            <a:r>
              <a:rPr lang="el-GR" sz="2400" dirty="0" smtClean="0"/>
              <a:t>ε</a:t>
            </a:r>
            <a:r>
              <a:rPr lang="en-CA" sz="2400" dirty="0" smtClean="0"/>
              <a:t>(t-1</a:t>
            </a:r>
            <a:r>
              <a:rPr lang="en-CA" sz="2400" dirty="0"/>
              <a:t>). </a:t>
            </a:r>
            <a:r>
              <a:rPr lang="en-CA" sz="2400" dirty="0" smtClean="0"/>
              <a:t>By </a:t>
            </a:r>
            <a:r>
              <a:rPr lang="en-CA" sz="2400" dirty="0"/>
              <a:t>this way, the </a:t>
            </a:r>
            <a:r>
              <a:rPr lang="en-CA" sz="2400" dirty="0" smtClean="0"/>
              <a:t>previous RLS algorithm can </a:t>
            </a:r>
            <a:r>
              <a:rPr lang="en-CA" sz="2400" dirty="0"/>
              <a:t>be </a:t>
            </a:r>
            <a:r>
              <a:rPr lang="en-CA" sz="2400" dirty="0" smtClean="0"/>
              <a:t>employed without modification. </a:t>
            </a:r>
          </a:p>
          <a:p>
            <a:r>
              <a:rPr lang="el-GR" sz="2400" dirty="0" smtClean="0"/>
              <a:t>ε</a:t>
            </a:r>
            <a:r>
              <a:rPr lang="en-CA" sz="2400" baseline="-25000" dirty="0" smtClean="0"/>
              <a:t>0</a:t>
            </a:r>
            <a:r>
              <a:rPr lang="en-CA" sz="2400" dirty="0" smtClean="0"/>
              <a:t> can be initialized as 0. </a:t>
            </a:r>
          </a:p>
          <a:p>
            <a:endParaRPr lang="en-CA" sz="2400" dirty="0"/>
          </a:p>
          <a:p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693975"/>
              </p:ext>
            </p:extLst>
          </p:nvPr>
        </p:nvGraphicFramePr>
        <p:xfrm>
          <a:off x="1828800" y="1752600"/>
          <a:ext cx="5727700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78" name="Equation" r:id="rId3" imgW="2514600" imgH="457200" progId="Equation.3">
                  <p:embed/>
                </p:oleObj>
              </mc:Choice>
              <mc:Fallback>
                <p:oleObj name="Equation" r:id="rId3" imgW="2514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752600"/>
                        <a:ext cx="5727700" cy="1068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636700"/>
              </p:ext>
            </p:extLst>
          </p:nvPr>
        </p:nvGraphicFramePr>
        <p:xfrm>
          <a:off x="1371600" y="3471863"/>
          <a:ext cx="67437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79" name="Equation" r:id="rId5" imgW="3213000" imgH="228600" progId="Equation.3">
                  <p:embed/>
                </p:oleObj>
              </mc:Choice>
              <mc:Fallback>
                <p:oleObj name="Equation" r:id="rId5" imgW="3213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471863"/>
                        <a:ext cx="6743700" cy="490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Pseudo-linear </a:t>
            </a:r>
            <a:r>
              <a:rPr lang="en-CA" dirty="0"/>
              <a:t>regression for ARMAX </a:t>
            </a:r>
            <a:r>
              <a:rPr lang="en-CA" dirty="0" smtClean="0"/>
              <a:t>model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2284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CA" dirty="0"/>
              <a:t>Recursive 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4102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Suppose, at time instant </a:t>
            </a:r>
            <a:r>
              <a:rPr lang="en-CA" sz="2400" i="1" dirty="0" smtClean="0"/>
              <a:t>n</a:t>
            </a:r>
            <a:r>
              <a:rPr lang="en-CA" sz="2400" dirty="0" smtClean="0"/>
              <a:t>, we have </a:t>
            </a:r>
            <a:r>
              <a:rPr lang="en-CA" sz="2400" dirty="0"/>
              <a:t>a </a:t>
            </a:r>
            <a:r>
              <a:rPr lang="en-CA" sz="2400" dirty="0" smtClean="0"/>
              <a:t>new </a:t>
            </a:r>
            <a:r>
              <a:rPr lang="en-CA" sz="2400" dirty="0"/>
              <a:t>output value </a:t>
            </a:r>
            <a:r>
              <a:rPr lang="en-CA" sz="2400" i="1" dirty="0"/>
              <a:t>y</a:t>
            </a:r>
            <a:r>
              <a:rPr lang="en-CA" sz="2400" dirty="0"/>
              <a:t>(</a:t>
            </a:r>
            <a:r>
              <a:rPr lang="en-CA" sz="2400" i="1" dirty="0"/>
              <a:t>n</a:t>
            </a:r>
            <a:r>
              <a:rPr lang="en-CA" sz="2400" dirty="0" smtClean="0"/>
              <a:t>) and we want to calculate </a:t>
            </a:r>
            <a:r>
              <a:rPr lang="el-GR" sz="2400" dirty="0" smtClean="0"/>
              <a:t>θ</a:t>
            </a:r>
            <a:r>
              <a:rPr lang="en-CA" sz="2400" dirty="0" smtClean="0"/>
              <a:t>ˆ(</a:t>
            </a:r>
            <a:r>
              <a:rPr lang="en-CA" sz="2400" i="1" dirty="0" smtClean="0"/>
              <a:t>n</a:t>
            </a:r>
            <a:r>
              <a:rPr lang="en-CA" sz="2400" dirty="0" smtClean="0"/>
              <a:t>).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/>
              <a:t>In off-line or batch identification, </a:t>
            </a:r>
            <a:r>
              <a:rPr lang="en-CA" sz="2400" dirty="0" smtClean="0"/>
              <a:t>the whole data </a:t>
            </a:r>
            <a:r>
              <a:rPr lang="en-CA" sz="2400" dirty="0"/>
              <a:t>up to </a:t>
            </a:r>
            <a:r>
              <a:rPr lang="en-CA" sz="2400" dirty="0" smtClean="0"/>
              <a:t>time </a:t>
            </a:r>
            <a:r>
              <a:rPr lang="en-CA" sz="2400" i="1" dirty="0" smtClean="0"/>
              <a:t>n</a:t>
            </a:r>
            <a:r>
              <a:rPr lang="en-CA" sz="2400" dirty="0" smtClean="0"/>
              <a:t> is used to compute </a:t>
            </a:r>
            <a:r>
              <a:rPr lang="el-GR" sz="2400" dirty="0" smtClean="0"/>
              <a:t>θ</a:t>
            </a:r>
            <a:r>
              <a:rPr lang="en-CA" sz="2400" dirty="0"/>
              <a:t>ˆ</a:t>
            </a:r>
            <a:r>
              <a:rPr lang="en-CA" sz="2400" dirty="0" smtClean="0"/>
              <a:t>(</a:t>
            </a:r>
            <a:r>
              <a:rPr lang="en-CA" sz="2400" i="1" dirty="0" smtClean="0"/>
              <a:t>n</a:t>
            </a:r>
            <a:r>
              <a:rPr lang="en-CA" sz="2400" dirty="0" smtClean="0"/>
              <a:t>) without exploiting the previous estimate </a:t>
            </a:r>
            <a:r>
              <a:rPr lang="el-GR" sz="2400" dirty="0" smtClean="0"/>
              <a:t>θ</a:t>
            </a:r>
            <a:r>
              <a:rPr lang="en-CA" sz="2400" dirty="0"/>
              <a:t>ˆ(</a:t>
            </a:r>
            <a:r>
              <a:rPr lang="en-CA" sz="2400" i="1" dirty="0"/>
              <a:t>n</a:t>
            </a:r>
            <a:r>
              <a:rPr lang="en-CA" sz="2400" dirty="0"/>
              <a:t>-1</a:t>
            </a:r>
            <a:r>
              <a:rPr lang="en-CA" sz="2400" dirty="0" smtClean="0"/>
              <a:t>).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In this case, </a:t>
            </a:r>
            <a:r>
              <a:rPr lang="en-CA" sz="2400" dirty="0"/>
              <a:t>t</a:t>
            </a:r>
            <a:r>
              <a:rPr lang="en-CA" sz="2400" dirty="0" smtClean="0"/>
              <a:t>he whole computations are repeated every time instant and the computational time and memory storage requirements increase </a:t>
            </a:r>
            <a:r>
              <a:rPr lang="en-CA" sz="2400" dirty="0"/>
              <a:t>with </a:t>
            </a:r>
            <a:r>
              <a:rPr lang="en-CA" sz="2400" dirty="0" smtClean="0"/>
              <a:t>time as the data size getting larger.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/>
              <a:t>We would like a way of </a:t>
            </a:r>
            <a:r>
              <a:rPr lang="en-CA" sz="2400" u="sng" dirty="0"/>
              <a:t>efficiently</a:t>
            </a:r>
            <a:r>
              <a:rPr lang="en-CA" sz="2400" dirty="0"/>
              <a:t> recalculating the model each time we have new data.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1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CA" dirty="0"/>
              <a:t>General </a:t>
            </a:r>
            <a:r>
              <a:rPr lang="en-CA" dirty="0" smtClean="0"/>
              <a:t>recursive formula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7696200" cy="3810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800" dirty="0"/>
              <a:t>θ</a:t>
            </a:r>
            <a:r>
              <a:rPr lang="en-CA" sz="2800" dirty="0"/>
              <a:t>ˆ(</a:t>
            </a:r>
            <a:r>
              <a:rPr lang="en-CA" sz="2800" i="1" dirty="0"/>
              <a:t>n</a:t>
            </a:r>
            <a:r>
              <a:rPr lang="en-CA" sz="2800" dirty="0" smtClean="0"/>
              <a:t>) and </a:t>
            </a:r>
            <a:r>
              <a:rPr lang="el-GR" sz="2800" dirty="0" smtClean="0"/>
              <a:t>θ</a:t>
            </a:r>
            <a:r>
              <a:rPr lang="en-CA" sz="2800" dirty="0" smtClean="0"/>
              <a:t>ˆ(</a:t>
            </a:r>
            <a:r>
              <a:rPr lang="en-CA" sz="2800" i="1" dirty="0"/>
              <a:t>n</a:t>
            </a:r>
            <a:r>
              <a:rPr lang="en-CA" sz="2800" dirty="0"/>
              <a:t>−</a:t>
            </a:r>
            <a:r>
              <a:rPr lang="en-CA" sz="2800" dirty="0" smtClean="0"/>
              <a:t>1) are estimated parameter vector at time </a:t>
            </a:r>
            <a:r>
              <a:rPr lang="en-CA" sz="2800" i="1" dirty="0" smtClean="0"/>
              <a:t>n</a:t>
            </a:r>
            <a:r>
              <a:rPr lang="en-CA" sz="2800" dirty="0" smtClean="0"/>
              <a:t> and </a:t>
            </a:r>
            <a:r>
              <a:rPr lang="en-CA" sz="2800" i="1" dirty="0" smtClean="0"/>
              <a:t>n</a:t>
            </a:r>
            <a:r>
              <a:rPr lang="en-CA" sz="2800" dirty="0" smtClean="0"/>
              <a:t> </a:t>
            </a:r>
            <a:r>
              <a:rPr lang="en-CA" sz="2800" dirty="0"/>
              <a:t>− </a:t>
            </a:r>
            <a:r>
              <a:rPr lang="en-CA" sz="2800" dirty="0" smtClean="0"/>
              <a:t>1, respectively.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800" dirty="0" smtClean="0"/>
              <a:t>ε(</a:t>
            </a:r>
            <a:r>
              <a:rPr lang="en-CA" sz="2800" i="1" dirty="0" smtClean="0"/>
              <a:t>n</a:t>
            </a:r>
            <a:r>
              <a:rPr lang="en-CA" sz="2800" dirty="0" smtClean="0"/>
              <a:t>) is </a:t>
            </a:r>
            <a:r>
              <a:rPr lang="en-CA" sz="2800" dirty="0"/>
              <a:t>the difference between the </a:t>
            </a:r>
            <a:r>
              <a:rPr lang="en-CA" sz="2800" dirty="0" smtClean="0"/>
              <a:t>measured output </a:t>
            </a:r>
            <a:r>
              <a:rPr lang="en-CA" sz="2800" dirty="0"/>
              <a:t>y(</a:t>
            </a:r>
            <a:r>
              <a:rPr lang="en-CA" sz="2800" i="1" dirty="0"/>
              <a:t>n</a:t>
            </a:r>
            <a:r>
              <a:rPr lang="en-CA" sz="2800" dirty="0"/>
              <a:t>) and the model output using </a:t>
            </a:r>
            <a:r>
              <a:rPr lang="en-CA" sz="2800" dirty="0" smtClean="0"/>
              <a:t>previous parameter </a:t>
            </a:r>
            <a:r>
              <a:rPr lang="en-CA" sz="2800" dirty="0"/>
              <a:t>vector </a:t>
            </a:r>
            <a:r>
              <a:rPr lang="el-GR" sz="2800" dirty="0" smtClean="0"/>
              <a:t>θ</a:t>
            </a:r>
            <a:r>
              <a:rPr lang="en-CA" sz="2800" dirty="0" smtClean="0"/>
              <a:t>ˆ(</a:t>
            </a:r>
            <a:r>
              <a:rPr lang="en-CA" sz="2800" i="1" dirty="0"/>
              <a:t>n</a:t>
            </a:r>
            <a:r>
              <a:rPr lang="en-CA" sz="2800" dirty="0"/>
              <a:t> − 1). If ε(</a:t>
            </a:r>
            <a:r>
              <a:rPr lang="en-CA" sz="2800" i="1" dirty="0"/>
              <a:t>n</a:t>
            </a:r>
            <a:r>
              <a:rPr lang="en-CA" sz="2800" dirty="0"/>
              <a:t>)</a:t>
            </a:r>
            <a:r>
              <a:rPr lang="en-CA" sz="2800" i="1" baseline="-25000" dirty="0" smtClean="0"/>
              <a:t> </a:t>
            </a:r>
            <a:r>
              <a:rPr lang="en-CA" sz="2800" dirty="0"/>
              <a:t>is small, </a:t>
            </a:r>
            <a:r>
              <a:rPr lang="el-GR" sz="2800" dirty="0" smtClean="0"/>
              <a:t>θ</a:t>
            </a:r>
            <a:r>
              <a:rPr lang="en-CA" sz="2800" dirty="0" smtClean="0"/>
              <a:t>(</a:t>
            </a:r>
            <a:r>
              <a:rPr lang="en-CA" sz="2800" i="1" dirty="0" smtClean="0"/>
              <a:t>n</a:t>
            </a:r>
            <a:r>
              <a:rPr lang="en-CA" sz="2800" dirty="0" smtClean="0"/>
              <a:t>-1) </a:t>
            </a:r>
            <a:r>
              <a:rPr lang="en-CA" sz="2800" dirty="0"/>
              <a:t>is good and should not be modified </a:t>
            </a:r>
            <a:r>
              <a:rPr lang="en-CA" sz="2800" dirty="0" smtClean="0"/>
              <a:t>too much. </a:t>
            </a:r>
            <a:endParaRPr lang="en-CA" sz="2800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800" dirty="0" smtClean="0"/>
              <a:t>K(</a:t>
            </a:r>
            <a:r>
              <a:rPr lang="en-CA" sz="2800" i="1" dirty="0" smtClean="0"/>
              <a:t>n</a:t>
            </a:r>
            <a:r>
              <a:rPr lang="en-CA" sz="2800" dirty="0" smtClean="0"/>
              <a:t>) </a:t>
            </a:r>
            <a:r>
              <a:rPr lang="en-CA" sz="2800" dirty="0"/>
              <a:t>is </a:t>
            </a:r>
            <a:r>
              <a:rPr lang="en-CA" sz="2800" dirty="0" smtClean="0"/>
              <a:t>a scaling </a:t>
            </a:r>
            <a:r>
              <a:rPr lang="en-CA" sz="2800" dirty="0"/>
              <a:t>- also known as the </a:t>
            </a:r>
            <a:r>
              <a:rPr lang="en-CA" sz="2800" dirty="0" err="1" smtClean="0"/>
              <a:t>Kalman</a:t>
            </a:r>
            <a:r>
              <a:rPr lang="en-CA" sz="2800" dirty="0"/>
              <a:t> </a:t>
            </a:r>
            <a:r>
              <a:rPr lang="en-CA" sz="2800" dirty="0" smtClean="0"/>
              <a:t>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243538"/>
              </p:ext>
            </p:extLst>
          </p:nvPr>
        </p:nvGraphicFramePr>
        <p:xfrm>
          <a:off x="2628900" y="1468437"/>
          <a:ext cx="4233863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1" name="Equation" r:id="rId3" imgW="2108160" imgH="507960" progId="Equation.3">
                  <p:embed/>
                </p:oleObj>
              </mc:Choice>
              <mc:Fallback>
                <p:oleObj name="Equation" r:id="rId3" imgW="210816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1468437"/>
                        <a:ext cx="4233863" cy="1046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FF000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05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3238"/>
            <a:ext cx="9144000" cy="868362"/>
          </a:xfrm>
        </p:spPr>
        <p:txBody>
          <a:bodyPr>
            <a:normAutofit/>
          </a:bodyPr>
          <a:lstStyle/>
          <a:p>
            <a:r>
              <a:rPr lang="en-CA" dirty="0"/>
              <a:t>Advantages of recursive </a:t>
            </a:r>
            <a:r>
              <a:rPr lang="en-CA" dirty="0" smtClean="0"/>
              <a:t>estimation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Gives </a:t>
            </a:r>
            <a:r>
              <a:rPr lang="en-CA" sz="2600" dirty="0"/>
              <a:t>an estimate of the model from the </a:t>
            </a:r>
            <a:r>
              <a:rPr lang="en-CA" sz="2600" dirty="0" smtClean="0"/>
              <a:t>first time </a:t>
            </a:r>
            <a:r>
              <a:rPr lang="en-CA" sz="2600" dirty="0"/>
              <a:t>step.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Computationally </a:t>
            </a:r>
            <a:r>
              <a:rPr lang="en-CA" sz="2600" dirty="0"/>
              <a:t>more efficient and </a:t>
            </a:r>
            <a:r>
              <a:rPr lang="en-CA" sz="2600" dirty="0" smtClean="0"/>
              <a:t>less memory </a:t>
            </a:r>
            <a:r>
              <a:rPr lang="en-CA" sz="2600" dirty="0"/>
              <a:t>intensive, especially if we can </a:t>
            </a:r>
            <a:r>
              <a:rPr lang="en-CA" sz="2600" dirty="0" smtClean="0"/>
              <a:t>avoid large </a:t>
            </a:r>
            <a:r>
              <a:rPr lang="en-CA" sz="2600" dirty="0"/>
              <a:t>matrix inverse calculations</a:t>
            </a:r>
            <a:r>
              <a:rPr lang="en-CA" sz="2600" dirty="0" smtClean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/>
              <a:t>Ideal for real-time implementations.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 smtClean="0"/>
              <a:t>Can adapt </a:t>
            </a:r>
            <a:r>
              <a:rPr lang="en-CA" sz="2600" dirty="0"/>
              <a:t>to </a:t>
            </a:r>
            <a:r>
              <a:rPr lang="en-CA" sz="2600" dirty="0" smtClean="0"/>
              <a:t>changing systems → forms </a:t>
            </a:r>
            <a:r>
              <a:rPr lang="en-CA" sz="2600" dirty="0"/>
              <a:t>the core of adaptive control </a:t>
            </a:r>
            <a:r>
              <a:rPr lang="en-CA" sz="2600" dirty="0" smtClean="0"/>
              <a:t>and signal </a:t>
            </a:r>
            <a:r>
              <a:rPr lang="en-CA" sz="2600" dirty="0"/>
              <a:t>processing</a:t>
            </a:r>
            <a:r>
              <a:rPr lang="en-CA" sz="2600" dirty="0" smtClean="0"/>
              <a:t>.</a:t>
            </a: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4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CA" dirty="0"/>
              <a:t>Derivation of recursive least squares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In </a:t>
            </a:r>
            <a:r>
              <a:rPr lang="en-CA" sz="2400" dirty="0"/>
              <a:t>the following we will derive the recursive form of the least squares algorithm by modifying the off-line algorithm.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Let us form the regression matrix and output </a:t>
            </a:r>
            <a:r>
              <a:rPr lang="en-CA" sz="2400" dirty="0"/>
              <a:t>vector </a:t>
            </a:r>
            <a:r>
              <a:rPr lang="en-CA" sz="2400" dirty="0" smtClean="0"/>
              <a:t>from the </a:t>
            </a:r>
            <a:r>
              <a:rPr lang="en-CA" sz="2400" dirty="0"/>
              <a:t>data collected up to time </a:t>
            </a:r>
            <a:r>
              <a:rPr lang="en-CA" sz="2400" dirty="0" smtClean="0"/>
              <a:t>n:</a:t>
            </a:r>
            <a:endParaRPr lang="en-CA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The </a:t>
            </a:r>
            <a:r>
              <a:rPr lang="en-CA" sz="2400" dirty="0"/>
              <a:t>least squares solution is given </a:t>
            </a:r>
            <a:r>
              <a:rPr lang="en-CA" sz="2400" dirty="0" smtClean="0"/>
              <a:t>by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041364"/>
              </p:ext>
            </p:extLst>
          </p:nvPr>
        </p:nvGraphicFramePr>
        <p:xfrm>
          <a:off x="3086100" y="3095625"/>
          <a:ext cx="2930525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05" name="Equation" r:id="rId3" imgW="1460160" imgH="939600" progId="Equation.3">
                  <p:embed/>
                </p:oleObj>
              </mc:Choice>
              <mc:Fallback>
                <p:oleObj name="Equation" r:id="rId3" imgW="146016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3095625"/>
                        <a:ext cx="2930525" cy="1933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507181"/>
              </p:ext>
            </p:extLst>
          </p:nvPr>
        </p:nvGraphicFramePr>
        <p:xfrm>
          <a:off x="3333750" y="5638800"/>
          <a:ext cx="262890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06" name="Equation" r:id="rId5" imgW="1193760" imgH="457200" progId="Equation.3">
                  <p:embed/>
                </p:oleObj>
              </mc:Choice>
              <mc:Fallback>
                <p:oleObj name="Equation" r:id="rId5" imgW="119376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5638800"/>
                        <a:ext cx="2628900" cy="10318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457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CA" dirty="0"/>
              <a:t>Derivation of recursive least squares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800" dirty="0"/>
              <a:t>Let’s look at the expression </a:t>
            </a:r>
            <a:r>
              <a:rPr lang="en-CA" sz="2800" dirty="0" smtClean="0"/>
              <a:t>for</a:t>
            </a:r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832442"/>
              </p:ext>
            </p:extLst>
          </p:nvPr>
        </p:nvGraphicFramePr>
        <p:xfrm>
          <a:off x="762000" y="1880202"/>
          <a:ext cx="7467600" cy="227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187" name="Equation" r:id="rId3" imgW="4012920" imgH="1193760" progId="Equation.3">
                  <p:embed/>
                </p:oleObj>
              </mc:Choice>
              <mc:Fallback>
                <p:oleObj name="Equation" r:id="rId3" imgW="4012920" imgH="1193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880202"/>
                        <a:ext cx="7467600" cy="2276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7251"/>
              </p:ext>
            </p:extLst>
          </p:nvPr>
        </p:nvGraphicFramePr>
        <p:xfrm>
          <a:off x="5410200" y="1295400"/>
          <a:ext cx="2713038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188" name="Equation" r:id="rId5" imgW="1231560" imgH="241200" progId="Equation.3">
                  <p:embed/>
                </p:oleObj>
              </mc:Choice>
              <mc:Fallback>
                <p:oleObj name="Equation" r:id="rId5" imgW="123156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295400"/>
                        <a:ext cx="2713038" cy="5445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139268"/>
              </p:ext>
            </p:extLst>
          </p:nvPr>
        </p:nvGraphicFramePr>
        <p:xfrm>
          <a:off x="798512" y="4191000"/>
          <a:ext cx="6745288" cy="2372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189" name="Equation" r:id="rId7" imgW="3479760" imgH="1193760" progId="Equation.3">
                  <p:embed/>
                </p:oleObj>
              </mc:Choice>
              <mc:Fallback>
                <p:oleObj name="Equation" r:id="rId7" imgW="3479760" imgH="11937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2" y="4191000"/>
                        <a:ext cx="6745288" cy="237238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810490" y="6019800"/>
            <a:ext cx="2847110" cy="533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ounded Rectangle 6"/>
          <p:cNvSpPr/>
          <p:nvPr/>
        </p:nvSpPr>
        <p:spPr>
          <a:xfrm>
            <a:off x="762000" y="3657600"/>
            <a:ext cx="2057400" cy="533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614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107235"/>
              </p:ext>
            </p:extLst>
          </p:nvPr>
        </p:nvGraphicFramePr>
        <p:xfrm>
          <a:off x="519113" y="735013"/>
          <a:ext cx="8183562" cy="538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35" name="Equation" r:id="rId3" imgW="3403440" imgH="2184120" progId="Equation.3">
                  <p:embed/>
                </p:oleObj>
              </mc:Choice>
              <mc:Fallback>
                <p:oleObj name="Equation" r:id="rId3" imgW="3403440" imgH="2184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735013"/>
                        <a:ext cx="8183562" cy="5381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4149434" y="5527965"/>
            <a:ext cx="2708565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438400" y="4419600"/>
            <a:ext cx="3065316" cy="99060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0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40429"/>
              </p:ext>
            </p:extLst>
          </p:nvPr>
        </p:nvGraphicFramePr>
        <p:xfrm>
          <a:off x="387924" y="533400"/>
          <a:ext cx="5696333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56" name="Equation" r:id="rId3" imgW="2654280" imgH="2666880" progId="Equation.3">
                  <p:embed/>
                </p:oleObj>
              </mc:Choice>
              <mc:Fallback>
                <p:oleObj name="Equation" r:id="rId3" imgW="2654280" imgH="2666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924" y="533400"/>
                        <a:ext cx="5696333" cy="5867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304801" y="4191000"/>
            <a:ext cx="4343400" cy="22860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ular Callout 5"/>
          <p:cNvSpPr/>
          <p:nvPr/>
        </p:nvSpPr>
        <p:spPr>
          <a:xfrm>
            <a:off x="6248400" y="2057400"/>
            <a:ext cx="2667000" cy="3949988"/>
          </a:xfrm>
          <a:prstGeom prst="wedgeRectCallout">
            <a:avLst>
              <a:gd name="adj1" fmla="val -106758"/>
              <a:gd name="adj2" fmla="val 2604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6303814" y="2120150"/>
            <a:ext cx="2583875" cy="38318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A" sz="2700" dirty="0" smtClean="0"/>
              <a:t>Yet we still need a matrix inverse </a:t>
            </a:r>
            <a:r>
              <a:rPr lang="en-CA" sz="2700" dirty="0"/>
              <a:t>in (</a:t>
            </a:r>
            <a:r>
              <a:rPr lang="en-CA" sz="2700" dirty="0" smtClean="0"/>
              <a:t>6) which is computationally expensive. </a:t>
            </a:r>
          </a:p>
          <a:p>
            <a:r>
              <a:rPr lang="en-CA" sz="2700" dirty="0" smtClean="0"/>
              <a:t>This can be avoided using the matrix inversion lemma</a:t>
            </a:r>
            <a:endParaRPr lang="en-CA" sz="2700" dirty="0"/>
          </a:p>
        </p:txBody>
      </p:sp>
    </p:spTree>
    <p:extLst>
      <p:ext uri="{BB962C8B-B14F-4D97-AF65-F5344CB8AC3E}">
        <p14:creationId xmlns:p14="http://schemas.microsoft.com/office/powerpoint/2010/main" val="149493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5592763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 smtClean="0"/>
              <a:t>The </a:t>
            </a:r>
            <a:r>
              <a:rPr lang="en-CA" sz="2400" b="1" dirty="0" smtClean="0">
                <a:solidFill>
                  <a:srgbClr val="FF0000"/>
                </a:solidFill>
              </a:rPr>
              <a:t>matrix inversion lemma </a:t>
            </a:r>
            <a:r>
              <a:rPr lang="en-CA" sz="2400" dirty="0" smtClean="0"/>
              <a:t>is given by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400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 smtClean="0"/>
              <a:t>Let us apply </a:t>
            </a:r>
            <a:r>
              <a:rPr lang="en-CA" sz="2400" dirty="0"/>
              <a:t>the matrix </a:t>
            </a:r>
            <a:r>
              <a:rPr lang="en-CA" sz="2400" dirty="0" smtClean="0"/>
              <a:t>inversion lemma to step (6)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400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 smtClean="0"/>
              <a:t>With 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 smtClean="0"/>
              <a:t>The final RLS algorithm becomes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751250"/>
              </p:ext>
            </p:extLst>
          </p:nvPr>
        </p:nvGraphicFramePr>
        <p:xfrm>
          <a:off x="3089275" y="2122488"/>
          <a:ext cx="309245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03" name="Equation" r:id="rId3" imgW="1638000" imgH="241200" progId="Equation.3">
                  <p:embed/>
                </p:oleObj>
              </mc:Choice>
              <mc:Fallback>
                <p:oleObj name="Equation" r:id="rId3" imgW="163800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275" y="2122488"/>
                        <a:ext cx="3092450" cy="4651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113242"/>
              </p:ext>
            </p:extLst>
          </p:nvPr>
        </p:nvGraphicFramePr>
        <p:xfrm>
          <a:off x="3035300" y="3875087"/>
          <a:ext cx="3224213" cy="275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04" name="Equation" r:id="rId5" imgW="1460160" imgH="1218960" progId="Equation.3">
                  <p:embed/>
                </p:oleObj>
              </mc:Choice>
              <mc:Fallback>
                <p:oleObj name="Equation" r:id="rId5" imgW="1460160" imgH="1218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300" y="3875087"/>
                        <a:ext cx="3224213" cy="27543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94515"/>
              </p:ext>
            </p:extLst>
          </p:nvPr>
        </p:nvGraphicFramePr>
        <p:xfrm>
          <a:off x="2286000" y="2819400"/>
          <a:ext cx="4764088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05" name="Equation" r:id="rId7" imgW="2222280" imgH="241200" progId="Equation.3">
                  <p:embed/>
                </p:oleObj>
              </mc:Choice>
              <mc:Fallback>
                <p:oleObj name="Equation" r:id="rId7" imgW="22222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819400"/>
                        <a:ext cx="4764088" cy="5318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403891"/>
              </p:ext>
            </p:extLst>
          </p:nvPr>
        </p:nvGraphicFramePr>
        <p:xfrm>
          <a:off x="2133600" y="1006475"/>
          <a:ext cx="54165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06" name="Equation" r:id="rId9" imgW="2869920" imgH="228600" progId="Equation.3">
                  <p:embed/>
                </p:oleObj>
              </mc:Choice>
              <mc:Fallback>
                <p:oleObj name="Equation" r:id="rId9" imgW="28699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006475"/>
                        <a:ext cx="5416550" cy="441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574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2099</TotalTime>
  <Words>709</Words>
  <Application>Microsoft Office PowerPoint</Application>
  <PresentationFormat>On-screen Show (4:3)</PresentationFormat>
  <Paragraphs>113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(9)  Recursive Least Squares</vt:lpstr>
      <vt:lpstr>Recursive identification</vt:lpstr>
      <vt:lpstr>General recursive formula</vt:lpstr>
      <vt:lpstr>Advantages of recursive estimation</vt:lpstr>
      <vt:lpstr>Derivation of recursive least squares</vt:lpstr>
      <vt:lpstr>Derivation of recursive least squares</vt:lpstr>
      <vt:lpstr>PowerPoint Presentation</vt:lpstr>
      <vt:lpstr>PowerPoint Presentation</vt:lpstr>
      <vt:lpstr>PowerPoint Presentation</vt:lpstr>
      <vt:lpstr>Comments</vt:lpstr>
      <vt:lpstr>Example 1 </vt:lpstr>
      <vt:lpstr>PowerPoint Presentation</vt:lpstr>
      <vt:lpstr>RLS with forgetting factor</vt:lpstr>
      <vt:lpstr>RLS with forgetting factor</vt:lpstr>
      <vt:lpstr>Summary of RLS algorithm</vt:lpstr>
      <vt:lpstr>Example 2</vt:lpstr>
      <vt:lpstr>PowerPoint Presentation</vt:lpstr>
      <vt:lpstr>Pseudo-linear regression for ARMAX model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Variables</dc:title>
  <dc:creator>Ahmed</dc:creator>
  <cp:lastModifiedBy>Ahmed</cp:lastModifiedBy>
  <cp:revision>956</cp:revision>
  <dcterms:created xsi:type="dcterms:W3CDTF">2006-08-16T00:00:00Z</dcterms:created>
  <dcterms:modified xsi:type="dcterms:W3CDTF">2019-05-18T02:44:51Z</dcterms:modified>
</cp:coreProperties>
</file>