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21"/>
  </p:notesMasterIdLst>
  <p:handoutMasterIdLst>
    <p:handoutMasterId r:id="rId22"/>
  </p:handoutMasterIdLst>
  <p:sldIdLst>
    <p:sldId id="389" r:id="rId2"/>
    <p:sldId id="407" r:id="rId3"/>
    <p:sldId id="391" r:id="rId4"/>
    <p:sldId id="394" r:id="rId5"/>
    <p:sldId id="395" r:id="rId6"/>
    <p:sldId id="411" r:id="rId7"/>
    <p:sldId id="396" r:id="rId8"/>
    <p:sldId id="417" r:id="rId9"/>
    <p:sldId id="397" r:id="rId10"/>
    <p:sldId id="415" r:id="rId11"/>
    <p:sldId id="399" r:id="rId12"/>
    <p:sldId id="400" r:id="rId13"/>
    <p:sldId id="401" r:id="rId14"/>
    <p:sldId id="418" r:id="rId15"/>
    <p:sldId id="419" r:id="rId16"/>
    <p:sldId id="403" r:id="rId17"/>
    <p:sldId id="404" r:id="rId18"/>
    <p:sldId id="413" r:id="rId19"/>
    <p:sldId id="416" r:id="rId20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28197-CD8D-444B-9C55-9F977C85EA77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1D108-33EE-4799-AA42-0DD0CA895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848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1831D4D-C000-419C-AB81-E25802EBE66C}" type="datetimeFigureOut">
              <a:rPr lang="ar-EG" smtClean="0"/>
              <a:t>24/12/1438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0AB9A48-C7DA-4C72-BAB5-F5F084FE227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07860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3A22-0CBC-4FFC-A850-832379E1E372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7099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189-F3D5-4D99-A219-8753B73DF599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59457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797A-BD4A-46D8-B660-7906102AF9CB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7662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15825-450C-4752-A709-EF7DB7484BB2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36542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AEBB-AD9F-4AC9-82B0-DB3BCD120D47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69747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62AC1-5119-420C-B9C2-249BA9CE64D1}" type="datetime1">
              <a:rPr lang="en-US" smtClean="0"/>
              <a:t>9/15/2017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7176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942EE-D276-4EA2-A7EF-A42972F60FD1}" type="datetime1">
              <a:rPr lang="en-US" smtClean="0"/>
              <a:t>9/15/2017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2662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E428-C5C8-47BF-94AA-43279AAF31AD}" type="datetime1">
              <a:rPr lang="en-US" smtClean="0"/>
              <a:t>9/15/2017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9488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BFF-DCA7-43D4-93CC-AF986AD1DAEA}" type="datetime1">
              <a:rPr lang="en-US" smtClean="0"/>
              <a:t>9/15/2017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1356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3D9DC-4331-459D-BDCC-35A698B1FC87}" type="datetime1">
              <a:rPr lang="en-US" smtClean="0"/>
              <a:t>9/15/2017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4214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F4CF-9BDC-4E07-B7CA-378959D74D95}" type="datetime1">
              <a:rPr lang="en-US" smtClean="0"/>
              <a:t>9/15/2017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9842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2CE8A-6A7B-418B-8DF6-B31D6A4BAD27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896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1008"/>
            <a:ext cx="7620000" cy="1143000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b="1" smtClean="0"/>
              <a:t>(9) </a:t>
            </a:r>
            <a:r>
              <a:rPr lang="ar-EG" b="1" dirty="0" smtClean="0"/>
              <a:t/>
            </a:r>
            <a:br>
              <a:rPr lang="ar-EG" b="1" dirty="0" smtClean="0"/>
            </a:br>
            <a:r>
              <a:rPr lang="ar-EG" b="1" dirty="0"/>
              <a:t/>
            </a:r>
            <a:br>
              <a:rPr lang="ar-EG" b="1" dirty="0"/>
            </a:br>
            <a:r>
              <a:rPr lang="en-US" b="1" dirty="0" smtClean="0"/>
              <a:t>Combination of errors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7980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620688"/>
            <a:ext cx="7776864" cy="5400600"/>
          </a:xfrm>
        </p:spPr>
        <p:txBody>
          <a:bodyPr>
            <a:noAutofit/>
          </a:bodyPr>
          <a:lstStyle/>
          <a:p>
            <a:pPr marL="109728" indent="0" algn="l" rtl="0"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2400" dirty="0" smtClean="0"/>
              <a:t>The errors </a:t>
            </a:r>
            <a:r>
              <a:rPr lang="en-US" sz="2400" b="1" dirty="0" smtClean="0"/>
              <a:t>∆A</a:t>
            </a:r>
            <a:r>
              <a:rPr lang="en-US" sz="2400" dirty="0" smtClean="0"/>
              <a:t> and </a:t>
            </a:r>
            <a:r>
              <a:rPr lang="en-US" sz="2400" b="1" dirty="0" smtClean="0"/>
              <a:t>∆B</a:t>
            </a:r>
            <a:r>
              <a:rPr lang="en-US" sz="2400" dirty="0" smtClean="0"/>
              <a:t> are assumed to be small compared to the values of </a:t>
            </a:r>
            <a:r>
              <a:rPr lang="en-US" sz="2400" b="1" i="1" dirty="0" smtClean="0"/>
              <a:t>A</a:t>
            </a:r>
            <a:r>
              <a:rPr lang="en-US" sz="2400" dirty="0" smtClean="0"/>
              <a:t> and </a:t>
            </a:r>
            <a:r>
              <a:rPr lang="en-US" sz="2400" b="1" i="1" dirty="0" smtClean="0"/>
              <a:t>B</a:t>
            </a:r>
            <a:r>
              <a:rPr lang="en-US" sz="2400" dirty="0" smtClean="0"/>
              <a:t> so we can neglect the term </a:t>
            </a:r>
            <a:r>
              <a:rPr lang="en-US" sz="2400" b="1" dirty="0" smtClean="0"/>
              <a:t>∆</a:t>
            </a:r>
            <a:r>
              <a:rPr lang="en-US" sz="2400" b="1" i="1" dirty="0" smtClean="0"/>
              <a:t>A</a:t>
            </a:r>
            <a:r>
              <a:rPr lang="en-US" sz="2400" b="1" dirty="0" smtClean="0"/>
              <a:t>∆</a:t>
            </a:r>
            <a:r>
              <a:rPr lang="en-US" sz="2400" b="1" i="1" dirty="0" smtClean="0"/>
              <a:t>B</a:t>
            </a:r>
            <a:r>
              <a:rPr lang="en-US" sz="2400" dirty="0"/>
              <a:t> </a:t>
            </a:r>
            <a:r>
              <a:rPr lang="en-US" sz="2400" dirty="0" smtClean="0"/>
              <a:t>and hence: </a:t>
            </a:r>
            <a:r>
              <a:rPr lang="en-US" sz="2400" i="1" dirty="0" smtClean="0"/>
              <a:t> </a:t>
            </a:r>
            <a:endParaRPr lang="en-US" sz="2400" dirty="0"/>
          </a:p>
          <a:p>
            <a:pPr marL="109728" indent="0" algn="l" rtl="0"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2400" b="1" i="1" dirty="0" smtClean="0"/>
              <a:t>			∆</a:t>
            </a:r>
            <a:r>
              <a:rPr lang="en-US" sz="2400" b="1" i="1" dirty="0"/>
              <a:t>Z</a:t>
            </a:r>
            <a:r>
              <a:rPr lang="en-US" sz="2400" b="1" dirty="0"/>
              <a:t> = </a:t>
            </a:r>
            <a:r>
              <a:rPr lang="en-US" sz="2400" b="1" dirty="0" smtClean="0"/>
              <a:t>B</a:t>
            </a:r>
            <a:r>
              <a:rPr lang="en-US" sz="2400" b="1" i="1" dirty="0" smtClean="0"/>
              <a:t>∆A + A∆B</a:t>
            </a:r>
          </a:p>
          <a:p>
            <a:pPr marL="109728" indent="0" algn="l" rtl="0"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2400" dirty="0" smtClean="0"/>
              <a:t>Dividing by </a:t>
            </a:r>
            <a:r>
              <a:rPr lang="en-US" sz="2400" b="1" i="1" dirty="0" smtClean="0"/>
              <a:t>Z</a:t>
            </a:r>
            <a:r>
              <a:rPr lang="en-US" sz="2400" dirty="0" smtClean="0"/>
              <a:t> gives</a:t>
            </a:r>
          </a:p>
          <a:p>
            <a:pPr marL="109728" indent="0" algn="l" rtl="0">
              <a:spcBef>
                <a:spcPts val="900"/>
              </a:spcBef>
              <a:spcAft>
                <a:spcPts val="900"/>
              </a:spcAft>
              <a:buNone/>
            </a:pPr>
            <a:endParaRPr lang="en-US" sz="2400" dirty="0" smtClean="0"/>
          </a:p>
          <a:p>
            <a:pPr marL="109728" indent="0" algn="l" rtl="0">
              <a:spcBef>
                <a:spcPts val="900"/>
              </a:spcBef>
              <a:spcAft>
                <a:spcPts val="900"/>
              </a:spcAft>
              <a:buNone/>
            </a:pPr>
            <a:endParaRPr lang="en-US" sz="2400" dirty="0" smtClean="0"/>
          </a:p>
          <a:p>
            <a:pPr marL="109728" indent="0" algn="l" rtl="0"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That is, when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we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multiply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two measured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quantities,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the worst possible fractional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(or percentage) error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in the calculated quantity is the sum of the fractional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(or percentage) errors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in the measured quantities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. </a:t>
            </a:r>
            <a:endParaRPr lang="en-US" sz="2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09728" indent="0" algn="l" rtl="0">
              <a:spcBef>
                <a:spcPts val="900"/>
              </a:spcBef>
              <a:spcAft>
                <a:spcPts val="900"/>
              </a:spcAft>
              <a:buNone/>
            </a:pPr>
            <a:endParaRPr lang="en-US" sz="2400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10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178134"/>
              </p:ext>
            </p:extLst>
          </p:nvPr>
        </p:nvGraphicFramePr>
        <p:xfrm>
          <a:off x="3131840" y="3212976"/>
          <a:ext cx="3946525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4" name="Equation" r:id="rId3" imgW="1904760" imgH="393480" progId="Equation.3">
                  <p:embed/>
                </p:oleObj>
              </mc:Choice>
              <mc:Fallback>
                <p:oleObj name="Equation" r:id="rId3" imgW="1904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212976"/>
                        <a:ext cx="3946525" cy="817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62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96" y="476672"/>
            <a:ext cx="7581528" cy="72008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Errors </a:t>
            </a:r>
            <a:r>
              <a:rPr lang="en-US" sz="3600" dirty="0"/>
              <a:t>when dividing </a:t>
            </a:r>
            <a:r>
              <a:rPr lang="en-US" sz="3600" dirty="0" smtClean="0"/>
              <a:t>quantities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632848" cy="4896544"/>
          </a:xfrm>
        </p:spPr>
        <p:txBody>
          <a:bodyPr>
            <a:normAutofit/>
          </a:bodyPr>
          <a:lstStyle/>
          <a:p>
            <a:pPr marL="114300" indent="0" algn="l" rtl="0">
              <a:buNone/>
            </a:pPr>
            <a:r>
              <a:rPr lang="en-US" sz="2400" dirty="0" smtClean="0"/>
              <a:t>If the </a:t>
            </a:r>
            <a:r>
              <a:rPr lang="en-US" sz="2400" dirty="0"/>
              <a:t>calculated quantity is obtained by dividing one measured </a:t>
            </a:r>
            <a:r>
              <a:rPr lang="en-US" sz="2400" dirty="0" smtClean="0"/>
              <a:t>quantity by </a:t>
            </a:r>
            <a:r>
              <a:rPr lang="en-US" sz="2400" dirty="0"/>
              <a:t>another, i.e. </a:t>
            </a:r>
            <a:r>
              <a:rPr lang="en-US" sz="2400" b="1" i="1" dirty="0"/>
              <a:t>Z </a:t>
            </a:r>
            <a:r>
              <a:rPr lang="en-US" sz="2400" b="1" dirty="0"/>
              <a:t>=</a:t>
            </a:r>
            <a:r>
              <a:rPr lang="en-US" sz="2400" b="1" i="1" dirty="0"/>
              <a:t> A</a:t>
            </a:r>
            <a:r>
              <a:rPr lang="en-US" sz="2400" b="1" dirty="0"/>
              <a:t>/</a:t>
            </a:r>
            <a:r>
              <a:rPr lang="en-US" sz="2400" b="1" i="1" dirty="0"/>
              <a:t>B</a:t>
            </a:r>
            <a:r>
              <a:rPr lang="en-US" sz="2400" i="1" dirty="0"/>
              <a:t>, </a:t>
            </a:r>
            <a:r>
              <a:rPr lang="en-US" sz="2400" dirty="0"/>
              <a:t>then the worst possible error </a:t>
            </a:r>
            <a:r>
              <a:rPr lang="en-US" sz="2400" dirty="0" smtClean="0"/>
              <a:t>occurs when we have </a:t>
            </a:r>
            <a:r>
              <a:rPr lang="en-US" sz="2400" dirty="0"/>
              <a:t>the quantities at the extremes of their error bands and the error in</a:t>
            </a:r>
            <a:r>
              <a:rPr lang="en-US" sz="2400" i="1" dirty="0"/>
              <a:t> </a:t>
            </a:r>
            <a:r>
              <a:rPr lang="en-US" sz="2400" b="1" i="1" dirty="0" smtClean="0"/>
              <a:t>A</a:t>
            </a:r>
            <a:r>
              <a:rPr lang="en-US" sz="2400" i="1" dirty="0" smtClean="0"/>
              <a:t> </a:t>
            </a:r>
            <a:r>
              <a:rPr lang="en-US" sz="2400" dirty="0" smtClean="0"/>
              <a:t>is positive </a:t>
            </a:r>
            <a:r>
              <a:rPr lang="en-US" sz="2400" dirty="0"/>
              <a:t>and the error in </a:t>
            </a:r>
            <a:r>
              <a:rPr lang="en-US" sz="2400" b="1" i="1" dirty="0"/>
              <a:t>B</a:t>
            </a:r>
            <a:r>
              <a:rPr lang="en-US" sz="2400" i="1" dirty="0"/>
              <a:t> </a:t>
            </a:r>
            <a:r>
              <a:rPr lang="en-US" sz="2400" dirty="0" smtClean="0"/>
              <a:t>is</a:t>
            </a:r>
            <a:r>
              <a:rPr lang="en-US" sz="2400" i="1" dirty="0" smtClean="0"/>
              <a:t> </a:t>
            </a:r>
            <a:r>
              <a:rPr lang="en-US" sz="2400" dirty="0" smtClean="0"/>
              <a:t>negative</a:t>
            </a:r>
            <a:r>
              <a:rPr lang="en-US" sz="2400" dirty="0"/>
              <a:t>, or vice versa. </a:t>
            </a:r>
            <a:r>
              <a:rPr lang="en-US" sz="2400" dirty="0" smtClean="0"/>
              <a:t>Then is,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11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847745"/>
              </p:ext>
            </p:extLst>
          </p:nvPr>
        </p:nvGraphicFramePr>
        <p:xfrm>
          <a:off x="2411760" y="3861048"/>
          <a:ext cx="3948113" cy="173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6" name="Equation" r:id="rId3" imgW="1904760" imgH="838080" progId="Equation.3">
                  <p:embed/>
                </p:oleObj>
              </mc:Choice>
              <mc:Fallback>
                <p:oleObj name="Equation" r:id="rId3" imgW="190476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861048"/>
                        <a:ext cx="3948113" cy="173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793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424" y="260648"/>
            <a:ext cx="8064896" cy="6408712"/>
          </a:xfrm>
        </p:spPr>
        <p:txBody>
          <a:bodyPr>
            <a:noAutofit/>
          </a:bodyPr>
          <a:lstStyle/>
          <a:p>
            <a:pPr algn="just" rtl="0"/>
            <a:r>
              <a:rPr lang="en-US" sz="2400" dirty="0" smtClean="0"/>
              <a:t>Using the binomial series we can write this as:</a:t>
            </a:r>
            <a:endParaRPr lang="en-US" sz="2400" dirty="0"/>
          </a:p>
          <a:p>
            <a:pPr algn="just" rtl="0"/>
            <a:endParaRPr lang="en-US" sz="2400" dirty="0" smtClean="0"/>
          </a:p>
          <a:p>
            <a:pPr algn="just" rtl="0"/>
            <a:endParaRPr lang="en-US" sz="2400" dirty="0" smtClean="0"/>
          </a:p>
          <a:p>
            <a:pPr algn="just" rtl="0"/>
            <a:endParaRPr lang="en-US" sz="2400" dirty="0" smtClean="0"/>
          </a:p>
          <a:p>
            <a:pPr algn="just" rtl="0"/>
            <a:r>
              <a:rPr lang="en-US" sz="2400" dirty="0" smtClean="0"/>
              <a:t>Neglecting products of </a:t>
            </a:r>
            <a:r>
              <a:rPr lang="en-US" sz="2400" b="1" i="1" dirty="0" smtClean="0"/>
              <a:t>∆A</a:t>
            </a:r>
            <a:r>
              <a:rPr lang="en-US" sz="2400" i="1" dirty="0" smtClean="0"/>
              <a:t> </a:t>
            </a:r>
            <a:r>
              <a:rPr lang="en-US" sz="2400" dirty="0" smtClean="0"/>
              <a:t>and</a:t>
            </a:r>
            <a:r>
              <a:rPr lang="en-US" sz="2400" i="1" dirty="0" smtClean="0"/>
              <a:t> </a:t>
            </a:r>
            <a:r>
              <a:rPr lang="en-US" sz="2400" b="1" i="1" dirty="0"/>
              <a:t>∆</a:t>
            </a:r>
            <a:r>
              <a:rPr lang="en-US" sz="2400" b="1" i="1" dirty="0" smtClean="0"/>
              <a:t>B</a:t>
            </a:r>
            <a:r>
              <a:rPr lang="en-US" sz="2400" i="1" dirty="0" smtClean="0"/>
              <a:t> </a:t>
            </a:r>
            <a:r>
              <a:rPr lang="en-US" sz="2400" dirty="0" smtClean="0"/>
              <a:t>and writing</a:t>
            </a:r>
            <a:r>
              <a:rPr lang="en-US" sz="2400" i="1" dirty="0" smtClean="0"/>
              <a:t> </a:t>
            </a:r>
            <a:r>
              <a:rPr lang="en-US" sz="2400" b="1" i="1" dirty="0" smtClean="0"/>
              <a:t>A</a:t>
            </a:r>
            <a:r>
              <a:rPr lang="en-US" sz="2400" b="1" dirty="0" smtClean="0"/>
              <a:t>/</a:t>
            </a:r>
            <a:r>
              <a:rPr lang="en-US" sz="2400" b="1" i="1" dirty="0" smtClean="0"/>
              <a:t>B</a:t>
            </a:r>
            <a:r>
              <a:rPr lang="en-US" sz="2400" i="1" dirty="0" smtClean="0"/>
              <a:t> </a:t>
            </a:r>
            <a:r>
              <a:rPr lang="en-US" sz="2400" dirty="0" smtClean="0"/>
              <a:t>as </a:t>
            </a:r>
            <a:r>
              <a:rPr lang="en-US" sz="2400" b="1" i="1" dirty="0" smtClean="0"/>
              <a:t>Z</a:t>
            </a:r>
            <a:r>
              <a:rPr lang="en-US" sz="2400" dirty="0" smtClean="0"/>
              <a:t>, gives: </a:t>
            </a:r>
            <a:endParaRPr lang="en-US" sz="2400" dirty="0"/>
          </a:p>
          <a:p>
            <a:pPr algn="just" rtl="0"/>
            <a:endParaRPr lang="en-US" sz="2400" dirty="0" smtClean="0"/>
          </a:p>
          <a:p>
            <a:pPr algn="just" rtl="0"/>
            <a:endParaRPr lang="en-US" sz="2400" dirty="0"/>
          </a:p>
          <a:p>
            <a:pPr algn="just" rtl="0"/>
            <a:endParaRPr lang="en-US" sz="2400" dirty="0" smtClean="0"/>
          </a:p>
          <a:p>
            <a:pPr algn="just" rtl="0"/>
            <a:r>
              <a:rPr lang="en-US" sz="2400" dirty="0"/>
              <a:t>H</a:t>
            </a:r>
            <a:r>
              <a:rPr lang="en-US" sz="2400" dirty="0" smtClean="0"/>
              <a:t>ence:</a:t>
            </a:r>
            <a:endParaRPr lang="en-US" sz="2400" dirty="0"/>
          </a:p>
          <a:p>
            <a:pPr algn="just" rtl="0"/>
            <a:endParaRPr lang="en-US" sz="2400" dirty="0" smtClean="0"/>
          </a:p>
          <a:p>
            <a:pPr algn="just" rtl="0"/>
            <a:r>
              <a:rPr lang="en-US" sz="2400" dirty="0" smtClean="0">
                <a:solidFill>
                  <a:srgbClr val="FF0000"/>
                </a:solidFill>
              </a:rPr>
              <a:t>The </a:t>
            </a:r>
            <a:r>
              <a:rPr lang="en-US" sz="2400" dirty="0">
                <a:solidFill>
                  <a:srgbClr val="FF0000"/>
                </a:solidFill>
              </a:rPr>
              <a:t>worst possible fractional (or </a:t>
            </a:r>
            <a:r>
              <a:rPr lang="en-US" sz="2400" dirty="0" smtClean="0">
                <a:solidFill>
                  <a:srgbClr val="FF0000"/>
                </a:solidFill>
              </a:rPr>
              <a:t>percentage) error </a:t>
            </a:r>
            <a:r>
              <a:rPr lang="en-US" sz="2400" dirty="0">
                <a:solidFill>
                  <a:srgbClr val="FF0000"/>
                </a:solidFill>
              </a:rPr>
              <a:t>in </a:t>
            </a:r>
            <a:r>
              <a:rPr lang="en-US" sz="2400" dirty="0" smtClean="0">
                <a:solidFill>
                  <a:srgbClr val="FF0000"/>
                </a:solidFill>
              </a:rPr>
              <a:t>a quantity calculated by dividing two measured quantities is </a:t>
            </a:r>
            <a:r>
              <a:rPr lang="en-US" sz="2400" dirty="0">
                <a:solidFill>
                  <a:srgbClr val="FF0000"/>
                </a:solidFill>
              </a:rPr>
              <a:t>the </a:t>
            </a:r>
            <a:r>
              <a:rPr lang="en-US" sz="2400" dirty="0" smtClean="0">
                <a:solidFill>
                  <a:srgbClr val="FF0000"/>
                </a:solidFill>
              </a:rPr>
              <a:t>sum of </a:t>
            </a:r>
            <a:r>
              <a:rPr lang="en-US" sz="2400" dirty="0">
                <a:solidFill>
                  <a:srgbClr val="FF0000"/>
                </a:solidFill>
              </a:rPr>
              <a:t>the fractional </a:t>
            </a:r>
            <a:r>
              <a:rPr lang="en-US" sz="2400" dirty="0" smtClean="0">
                <a:solidFill>
                  <a:srgbClr val="FF0000"/>
                </a:solidFill>
              </a:rPr>
              <a:t>(or percentage) errors </a:t>
            </a:r>
            <a:r>
              <a:rPr lang="en-US" sz="2400" dirty="0">
                <a:solidFill>
                  <a:srgbClr val="FF0000"/>
                </a:solidFill>
              </a:rPr>
              <a:t>in the measured </a:t>
            </a:r>
            <a:r>
              <a:rPr lang="en-US" sz="2400" dirty="0" smtClean="0">
                <a:solidFill>
                  <a:srgbClr val="FF0000"/>
                </a:solidFill>
              </a:rPr>
              <a:t>quantities. </a:t>
            </a:r>
            <a:endParaRPr lang="en-US" sz="2400" dirty="0">
              <a:solidFill>
                <a:srgbClr val="FF0000"/>
              </a:solidFill>
            </a:endParaRPr>
          </a:p>
          <a:p>
            <a:pPr algn="just" rtl="0"/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12</a:t>
            </a:fld>
            <a:endParaRPr lang="ar-EG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479655"/>
              </p:ext>
            </p:extLst>
          </p:nvPr>
        </p:nvGraphicFramePr>
        <p:xfrm>
          <a:off x="1809750" y="866524"/>
          <a:ext cx="5475288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41" name="Equation" r:id="rId3" imgW="2641320" imgH="533160" progId="Equation.3">
                  <p:embed/>
                </p:oleObj>
              </mc:Choice>
              <mc:Fallback>
                <p:oleObj name="Equation" r:id="rId3" imgW="264132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0" y="866524"/>
                        <a:ext cx="5475288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242977"/>
              </p:ext>
            </p:extLst>
          </p:nvPr>
        </p:nvGraphicFramePr>
        <p:xfrm>
          <a:off x="2571477" y="2677666"/>
          <a:ext cx="3368675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42" name="Equation" r:id="rId5" imgW="1625400" imgH="431640" progId="Equation.3">
                  <p:embed/>
                </p:oleObj>
              </mc:Choice>
              <mc:Fallback>
                <p:oleObj name="Equation" r:id="rId5" imgW="1625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477" y="2677666"/>
                        <a:ext cx="3368675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663697"/>
              </p:ext>
            </p:extLst>
          </p:nvPr>
        </p:nvGraphicFramePr>
        <p:xfrm>
          <a:off x="3347864" y="4053185"/>
          <a:ext cx="2027238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43" name="Equation" r:id="rId7" imgW="977760" imgH="393480" progId="Equation.3">
                  <p:embed/>
                </p:oleObj>
              </mc:Choice>
              <mc:Fallback>
                <p:oleObj name="Equation" r:id="rId7" imgW="977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053185"/>
                        <a:ext cx="2027238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774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15826"/>
            <a:ext cx="7620000" cy="86895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 smtClean="0"/>
              <a:t>Rules of </a:t>
            </a:r>
            <a:r>
              <a:rPr lang="en-US" sz="3600" b="1" dirty="0"/>
              <a:t>error </a:t>
            </a:r>
            <a:r>
              <a:rPr lang="en-US" sz="3600" b="1" dirty="0" smtClean="0"/>
              <a:t>propagation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48" y="1819992"/>
            <a:ext cx="8020184" cy="4709120"/>
          </a:xfrm>
        </p:spPr>
        <p:txBody>
          <a:bodyPr>
            <a:noAutofit/>
          </a:bodyPr>
          <a:lstStyle/>
          <a:p>
            <a:pPr algn="l" rtl="0"/>
            <a:endParaRPr lang="en-US" sz="2600" dirty="0" smtClean="0"/>
          </a:p>
          <a:p>
            <a:pPr marL="816102" lvl="1" indent="-514350" algn="l" rtl="0">
              <a:buFont typeface="+mj-lt"/>
              <a:buAutoNum type="arabicPeriod"/>
            </a:pPr>
            <a:r>
              <a:rPr lang="en-US" sz="2800" dirty="0" smtClean="0"/>
              <a:t>When measurements are </a:t>
            </a:r>
            <a:r>
              <a:rPr lang="en-US" sz="2800" dirty="0" smtClean="0">
                <a:solidFill>
                  <a:srgbClr val="FF0000"/>
                </a:solidFill>
              </a:rPr>
              <a:t>added</a:t>
            </a:r>
            <a:r>
              <a:rPr lang="en-US" sz="2800" dirty="0" smtClean="0"/>
              <a:t> or </a:t>
            </a:r>
            <a:r>
              <a:rPr lang="en-US" sz="2800" dirty="0" smtClean="0">
                <a:solidFill>
                  <a:srgbClr val="FF0000"/>
                </a:solidFill>
              </a:rPr>
              <a:t>subtracted</a:t>
            </a:r>
            <a:r>
              <a:rPr lang="en-US" sz="2800" dirty="0" smtClean="0"/>
              <a:t>, the resulting worst absolute error </a:t>
            </a:r>
            <a:r>
              <a:rPr lang="en-US" sz="2800" dirty="0" smtClean="0">
                <a:solidFill>
                  <a:srgbClr val="FF0000"/>
                </a:solidFill>
              </a:rPr>
              <a:t>is the sum of the absolute errors</a:t>
            </a:r>
            <a:r>
              <a:rPr lang="en-US" sz="2800" dirty="0" smtClean="0"/>
              <a:t>.</a:t>
            </a:r>
          </a:p>
          <a:p>
            <a:pPr marL="816102" lvl="1" indent="-514350" algn="l" rtl="0">
              <a:buFont typeface="+mj-lt"/>
              <a:buAutoNum type="arabicPeriod"/>
            </a:pPr>
            <a:endParaRPr lang="en-US" sz="2800" dirty="0" smtClean="0"/>
          </a:p>
          <a:p>
            <a:pPr marL="816102" lvl="1" indent="-514350" algn="l" rtl="0">
              <a:buFont typeface="+mj-lt"/>
              <a:buAutoNum type="arabicPeriod"/>
            </a:pPr>
            <a:r>
              <a:rPr lang="en-US" sz="2800" dirty="0" smtClean="0"/>
              <a:t>When </a:t>
            </a:r>
            <a:r>
              <a:rPr lang="en-US" sz="2800" dirty="0"/>
              <a:t>measurements are </a:t>
            </a:r>
            <a:r>
              <a:rPr lang="en-US" sz="2800" dirty="0">
                <a:solidFill>
                  <a:srgbClr val="FF0000"/>
                </a:solidFill>
              </a:rPr>
              <a:t>multiplied</a:t>
            </a:r>
            <a:r>
              <a:rPr lang="en-US" sz="2800" dirty="0"/>
              <a:t> or </a:t>
            </a:r>
            <a:r>
              <a:rPr lang="en-US" sz="2800" dirty="0">
                <a:solidFill>
                  <a:srgbClr val="FF0000"/>
                </a:solidFill>
              </a:rPr>
              <a:t>divided</a:t>
            </a:r>
            <a:r>
              <a:rPr lang="en-US" sz="2800" dirty="0"/>
              <a:t>, the resulting </a:t>
            </a:r>
            <a:r>
              <a:rPr lang="en-US" sz="2800" dirty="0" smtClean="0"/>
              <a:t>worst percentage </a:t>
            </a:r>
            <a:r>
              <a:rPr lang="en-US" sz="2800" dirty="0"/>
              <a:t>error is </a:t>
            </a:r>
            <a:r>
              <a:rPr lang="en-US" sz="2800" dirty="0">
                <a:solidFill>
                  <a:srgbClr val="FF0000"/>
                </a:solidFill>
              </a:rPr>
              <a:t>the sum of the percentage errors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8889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00" y="260648"/>
            <a:ext cx="7620000" cy="720080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sz="3600" dirty="0"/>
              <a:t>Example </a:t>
            </a:r>
            <a:r>
              <a:rPr lang="en-US" sz="3600" dirty="0" smtClean="0"/>
              <a:t>3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7992888" cy="5616624"/>
          </a:xfrm>
        </p:spPr>
        <p:txBody>
          <a:bodyPr>
            <a:noAutofit/>
          </a:bodyPr>
          <a:lstStyle/>
          <a:p>
            <a:pPr marL="114300" indent="0" algn="l" rtl="0">
              <a:buNone/>
            </a:pPr>
            <a:r>
              <a:rPr lang="en-US" sz="2400" dirty="0" smtClean="0"/>
              <a:t>Calculate </a:t>
            </a:r>
            <a:r>
              <a:rPr lang="en-US" sz="2400" dirty="0"/>
              <a:t>the maximum </a:t>
            </a:r>
            <a:r>
              <a:rPr lang="en-US" sz="2400" dirty="0" smtClean="0"/>
              <a:t>% error </a:t>
            </a:r>
            <a:r>
              <a:rPr lang="en-US" sz="2400" dirty="0"/>
              <a:t>in the sum and </a:t>
            </a:r>
            <a:r>
              <a:rPr lang="en-US" sz="2400" dirty="0" smtClean="0"/>
              <a:t>the difference </a:t>
            </a:r>
            <a:r>
              <a:rPr lang="en-US" sz="2400" dirty="0"/>
              <a:t>of </a:t>
            </a:r>
            <a:r>
              <a:rPr lang="en-US" sz="2400" dirty="0" smtClean="0"/>
              <a:t>two </a:t>
            </a:r>
            <a:r>
              <a:rPr lang="en-US" sz="2400" dirty="0"/>
              <a:t>measured </a:t>
            </a:r>
            <a:r>
              <a:rPr lang="en-US" sz="2400" dirty="0" smtClean="0"/>
              <a:t>voltages: 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= </a:t>
            </a:r>
            <a:r>
              <a:rPr lang="en-US" sz="2400" dirty="0" smtClean="0"/>
              <a:t>100V ± 1</a:t>
            </a:r>
            <a:r>
              <a:rPr lang="en-US" sz="2400" dirty="0"/>
              <a:t>% and </a:t>
            </a:r>
            <a:r>
              <a:rPr lang="en-US" sz="2400" b="1" dirty="0" smtClean="0"/>
              <a:t>V</a:t>
            </a:r>
            <a:r>
              <a:rPr lang="en-US" sz="2400" b="1" baseline="-25000" dirty="0" smtClean="0"/>
              <a:t>2 </a:t>
            </a:r>
            <a:r>
              <a:rPr lang="en-US" sz="2400" dirty="0" smtClean="0"/>
              <a:t>= 80V ± 5</a:t>
            </a:r>
            <a:r>
              <a:rPr lang="en-US" sz="2400" dirty="0"/>
              <a:t>%. </a:t>
            </a:r>
          </a:p>
          <a:p>
            <a:pPr marL="11430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Answer </a:t>
            </a:r>
          </a:p>
          <a:p>
            <a:pPr marL="11430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Error in the sum: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Let the sum </a:t>
            </a:r>
            <a:r>
              <a:rPr lang="en-US" sz="2400" b="1" dirty="0" smtClean="0"/>
              <a:t>S </a:t>
            </a:r>
            <a:r>
              <a:rPr lang="en-US" sz="2400" b="1" dirty="0"/>
              <a:t>= V</a:t>
            </a:r>
            <a:r>
              <a:rPr lang="en-US" sz="2400" b="1" baseline="-25000" dirty="0"/>
              <a:t>1</a:t>
            </a:r>
            <a:r>
              <a:rPr lang="en-US" sz="2400" b="1" dirty="0"/>
              <a:t> + V</a:t>
            </a:r>
            <a:r>
              <a:rPr lang="en-US" sz="2400" b="1" baseline="-25000" dirty="0"/>
              <a:t>2</a:t>
            </a:r>
            <a:r>
              <a:rPr lang="en-US" sz="2400" b="1" dirty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180V.  </a:t>
            </a:r>
            <a:r>
              <a:rPr lang="en-US" sz="2400" dirty="0">
                <a:solidFill>
                  <a:srgbClr val="FF0000"/>
                </a:solidFill>
              </a:rPr>
              <a:t>(nominal case with no error)</a:t>
            </a:r>
            <a:endParaRPr lang="el-GR" sz="2400" dirty="0">
              <a:solidFill>
                <a:srgbClr val="FF0000"/>
              </a:solidFill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Absolute error </a:t>
            </a:r>
            <a:r>
              <a:rPr lang="el-GR" sz="2400" b="1" dirty="0" smtClean="0"/>
              <a:t>Δ</a:t>
            </a:r>
            <a:r>
              <a:rPr lang="en-US" sz="2400" b="1" dirty="0" smtClean="0"/>
              <a:t>V</a:t>
            </a:r>
            <a:r>
              <a:rPr lang="en-US" sz="2400" b="1" baseline="-25000" dirty="0"/>
              <a:t>1</a:t>
            </a:r>
            <a:r>
              <a:rPr lang="en-US" sz="2400" b="1" dirty="0" smtClean="0"/>
              <a:t> </a:t>
            </a:r>
            <a:r>
              <a:rPr lang="en-US" sz="2400" dirty="0"/>
              <a:t>= 0.01*100 = 1V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Absolute error </a:t>
            </a:r>
            <a:r>
              <a:rPr lang="el-GR" sz="2400" b="1" dirty="0" smtClean="0"/>
              <a:t>Δ</a:t>
            </a:r>
            <a:r>
              <a:rPr lang="en-US" sz="2400" b="1" dirty="0" smtClean="0"/>
              <a:t>V</a:t>
            </a:r>
            <a:r>
              <a:rPr lang="en-US" sz="2400" b="1" baseline="-25000" dirty="0"/>
              <a:t>2</a:t>
            </a:r>
            <a:r>
              <a:rPr lang="en-US" sz="2400" dirty="0" smtClean="0"/>
              <a:t> </a:t>
            </a:r>
            <a:r>
              <a:rPr lang="en-US" sz="2400" dirty="0"/>
              <a:t>= 0.05*80 = 4V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Absolute error </a:t>
            </a:r>
            <a:r>
              <a:rPr lang="en-US" sz="2400" dirty="0" smtClean="0"/>
              <a:t>in the sum </a:t>
            </a:r>
            <a:r>
              <a:rPr lang="el-GR" sz="2400" b="1" dirty="0" smtClean="0"/>
              <a:t>Δ</a:t>
            </a:r>
            <a:r>
              <a:rPr lang="en-US" sz="2400" b="1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l-GR" sz="2400" dirty="0" smtClean="0"/>
              <a:t>Δ</a:t>
            </a:r>
            <a:r>
              <a:rPr lang="en-US" sz="2400" dirty="0" smtClean="0"/>
              <a:t>V1 </a:t>
            </a:r>
            <a:r>
              <a:rPr lang="en-US" sz="2400" dirty="0"/>
              <a:t>+ </a:t>
            </a:r>
            <a:r>
              <a:rPr lang="el-GR" sz="2400" dirty="0" smtClean="0"/>
              <a:t>Δ</a:t>
            </a:r>
            <a:r>
              <a:rPr lang="en-US" sz="2400" dirty="0" smtClean="0"/>
              <a:t>V2 </a:t>
            </a:r>
            <a:r>
              <a:rPr lang="en-US" sz="2400" dirty="0"/>
              <a:t>= 5V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Relative error in the sum </a:t>
            </a:r>
            <a:r>
              <a:rPr lang="el-GR" sz="2400" b="1" dirty="0" smtClean="0"/>
              <a:t>Δ</a:t>
            </a:r>
            <a:r>
              <a:rPr lang="en-US" sz="2400" b="1" dirty="0" smtClean="0"/>
              <a:t>S/S</a:t>
            </a:r>
            <a:r>
              <a:rPr lang="en-US" sz="2400" dirty="0" smtClean="0"/>
              <a:t> </a:t>
            </a:r>
            <a:r>
              <a:rPr lang="en-US" sz="2400" dirty="0"/>
              <a:t>= (5/180)*100 = 2.8% 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(acceptable)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269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8424936" cy="5328592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Answer, continued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Error </a:t>
            </a:r>
            <a:r>
              <a:rPr lang="en-US" sz="2400" b="1" dirty="0">
                <a:solidFill>
                  <a:srgbClr val="FF0000"/>
                </a:solidFill>
              </a:rPr>
              <a:t>in the </a:t>
            </a:r>
            <a:r>
              <a:rPr lang="en-US" sz="2400" b="1" dirty="0" smtClean="0">
                <a:solidFill>
                  <a:srgbClr val="FF0000"/>
                </a:solidFill>
              </a:rPr>
              <a:t>difference: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Let the difference </a:t>
            </a:r>
            <a:r>
              <a:rPr lang="en-US" sz="2400" b="1" dirty="0" smtClean="0"/>
              <a:t>D </a:t>
            </a:r>
            <a:r>
              <a:rPr lang="en-US" sz="2400" b="1" dirty="0"/>
              <a:t>= V</a:t>
            </a:r>
            <a:r>
              <a:rPr lang="en-US" sz="2400" b="1" baseline="-25000" dirty="0"/>
              <a:t>1</a:t>
            </a:r>
            <a:r>
              <a:rPr lang="en-US" sz="2400" b="1" dirty="0"/>
              <a:t> </a:t>
            </a:r>
            <a:r>
              <a:rPr lang="en-US" sz="2400" b="1" dirty="0" smtClean="0"/>
              <a:t>- V</a:t>
            </a:r>
            <a:r>
              <a:rPr lang="en-US" sz="2400" b="1" baseline="-25000" dirty="0" smtClean="0"/>
              <a:t>2 </a:t>
            </a:r>
            <a:r>
              <a:rPr lang="en-US" sz="2400" dirty="0" smtClean="0"/>
              <a:t>= 20V</a:t>
            </a:r>
            <a:r>
              <a:rPr lang="en-US" sz="2400" dirty="0"/>
              <a:t>.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>
                <a:solidFill>
                  <a:srgbClr val="FF0000"/>
                </a:solidFill>
              </a:rPr>
              <a:t>nominal case with no error)</a:t>
            </a:r>
            <a:endParaRPr lang="el-GR" sz="2400" dirty="0">
              <a:solidFill>
                <a:srgbClr val="FF0000"/>
              </a:solidFill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Absolute error in the difference </a:t>
            </a:r>
            <a:r>
              <a:rPr lang="el-GR" sz="2400" b="1" dirty="0" smtClean="0"/>
              <a:t>Δ</a:t>
            </a:r>
            <a:r>
              <a:rPr lang="en-US" sz="2400" b="1" dirty="0" smtClean="0"/>
              <a:t>D</a:t>
            </a:r>
            <a:r>
              <a:rPr lang="en-US" sz="2400" dirty="0" smtClean="0"/>
              <a:t> = </a:t>
            </a:r>
            <a:r>
              <a:rPr lang="el-GR" sz="2400" dirty="0" smtClean="0"/>
              <a:t>Δ</a:t>
            </a:r>
            <a:r>
              <a:rPr lang="en-US" sz="2400" dirty="0" smtClean="0"/>
              <a:t>V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+ </a:t>
            </a:r>
            <a:r>
              <a:rPr lang="el-GR" sz="2400" dirty="0" smtClean="0"/>
              <a:t>Δ</a:t>
            </a:r>
            <a:r>
              <a:rPr lang="en-US" sz="2400" dirty="0" smtClean="0"/>
              <a:t>V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5V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Relative error in the difference </a:t>
            </a:r>
            <a:r>
              <a:rPr lang="el-GR" sz="2400" b="1" dirty="0" smtClean="0"/>
              <a:t>Δ</a:t>
            </a:r>
            <a:r>
              <a:rPr lang="en-US" sz="2400" b="1" dirty="0" smtClean="0"/>
              <a:t>D/D</a:t>
            </a:r>
            <a:r>
              <a:rPr lang="en-US" sz="2400" dirty="0" smtClean="0"/>
              <a:t> = (5/20)*100 = 25%</a:t>
            </a:r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(very high value → unacceptable. The difference should be avoided).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7389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744" y="269776"/>
            <a:ext cx="7537648" cy="854968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sz="3600" dirty="0" smtClean="0"/>
              <a:t>Example 4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7560840" cy="5256584"/>
          </a:xfrm>
        </p:spPr>
        <p:txBody>
          <a:bodyPr>
            <a:noAutofit/>
          </a:bodyPr>
          <a:lstStyle/>
          <a:p>
            <a:pPr marL="109728" indent="0" algn="l" rtl="0">
              <a:buNone/>
            </a:pPr>
            <a:r>
              <a:rPr lang="en-US" sz="2400" dirty="0" smtClean="0"/>
              <a:t>The potential difference across a resistor is measured </a:t>
            </a:r>
            <a:r>
              <a:rPr lang="en-US" sz="2400" dirty="0"/>
              <a:t>as </a:t>
            </a:r>
            <a:r>
              <a:rPr lang="en-US" sz="2400" dirty="0" smtClean="0"/>
              <a:t>2.1±0.2 </a:t>
            </a:r>
            <a:r>
              <a:rPr lang="en-US" sz="2400" dirty="0"/>
              <a:t>V and the </a:t>
            </a:r>
            <a:r>
              <a:rPr lang="en-US" sz="2400" dirty="0" smtClean="0"/>
              <a:t>current through it is measured </a:t>
            </a:r>
            <a:r>
              <a:rPr lang="en-US" sz="2400" dirty="0"/>
              <a:t>as </a:t>
            </a:r>
            <a:r>
              <a:rPr lang="en-US" sz="2400" dirty="0" smtClean="0"/>
              <a:t>0.25±</a:t>
            </a:r>
            <a:r>
              <a:rPr lang="en-US" sz="2400" i="1" dirty="0" smtClean="0"/>
              <a:t> </a:t>
            </a:r>
            <a:r>
              <a:rPr lang="en-US" sz="2400" dirty="0"/>
              <a:t>0.01 A</a:t>
            </a:r>
            <a:r>
              <a:rPr lang="en-US" sz="2400" dirty="0" smtClean="0"/>
              <a:t>. What </a:t>
            </a:r>
            <a:r>
              <a:rPr lang="en-US" sz="2400" dirty="0"/>
              <a:t>will be the error in the resistance</a:t>
            </a:r>
            <a:r>
              <a:rPr lang="en-US" sz="2400" dirty="0" smtClean="0"/>
              <a:t>?</a:t>
            </a:r>
          </a:p>
          <a:p>
            <a:pPr marL="109728" indent="0" algn="l" rtl="0">
              <a:buNone/>
            </a:pPr>
            <a:endParaRPr lang="en-US" sz="2400" dirty="0"/>
          </a:p>
          <a:p>
            <a:pPr marL="109728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Answer:</a:t>
            </a:r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/>
              <a:t>The </a:t>
            </a:r>
            <a:r>
              <a:rPr lang="en-US" sz="2400" dirty="0" smtClean="0"/>
              <a:t>% error </a:t>
            </a:r>
            <a:r>
              <a:rPr lang="en-US" sz="2400" dirty="0"/>
              <a:t>in </a:t>
            </a:r>
            <a:r>
              <a:rPr lang="en-US" sz="2400" dirty="0" smtClean="0"/>
              <a:t>voltage </a:t>
            </a:r>
            <a:r>
              <a:rPr lang="en-US" sz="2400" dirty="0"/>
              <a:t>reading is (0.2/2.1) x 100% </a:t>
            </a:r>
            <a:r>
              <a:rPr lang="en-US" sz="2400" dirty="0" smtClean="0"/>
              <a:t>=</a:t>
            </a:r>
            <a:r>
              <a:rPr lang="en-US" sz="2400" b="1" dirty="0" smtClean="0"/>
              <a:t>9.5</a:t>
            </a:r>
            <a:r>
              <a:rPr lang="en-US" sz="2400" b="1" dirty="0"/>
              <a:t>%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 algn="l" rtl="0"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2400" dirty="0" smtClean="0"/>
              <a:t>And in current </a:t>
            </a:r>
            <a:r>
              <a:rPr lang="en-US" sz="2400" dirty="0"/>
              <a:t>reading is (0.01/0.25) x 100% = </a:t>
            </a:r>
            <a:r>
              <a:rPr lang="en-US" sz="2400" b="1" dirty="0"/>
              <a:t>4.0%</a:t>
            </a:r>
            <a:r>
              <a:rPr lang="en-US" sz="2400" dirty="0"/>
              <a:t>. </a:t>
            </a:r>
            <a:endParaRPr lang="en-US" sz="2400" dirty="0" smtClean="0"/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Thus the </a:t>
            </a:r>
            <a:r>
              <a:rPr lang="en-US" sz="2400" dirty="0"/>
              <a:t>percentage error in the resistance </a:t>
            </a:r>
            <a:r>
              <a:rPr lang="en-US" sz="2400" dirty="0" smtClean="0"/>
              <a:t>= </a:t>
            </a:r>
            <a:r>
              <a:rPr lang="en-US" sz="2400" b="1" dirty="0"/>
              <a:t>13.5%</a:t>
            </a:r>
            <a:r>
              <a:rPr lang="en-US" sz="2400" dirty="0"/>
              <a:t>. </a:t>
            </a:r>
            <a:endParaRPr lang="en-US" sz="2400" dirty="0" smtClean="0"/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Since we have </a:t>
            </a:r>
            <a:r>
              <a:rPr lang="en-US" sz="2400" b="1" dirty="0" smtClean="0"/>
              <a:t>R = </a:t>
            </a:r>
            <a:r>
              <a:rPr lang="en-US" sz="2400" b="1" i="1" dirty="0" smtClean="0"/>
              <a:t>V</a:t>
            </a:r>
            <a:r>
              <a:rPr lang="en-US" sz="2400" b="1" dirty="0" smtClean="0"/>
              <a:t>/</a:t>
            </a:r>
            <a:r>
              <a:rPr lang="en-US" sz="2400" b="1" i="1" dirty="0" smtClean="0"/>
              <a:t>I</a:t>
            </a:r>
            <a:r>
              <a:rPr lang="en-US" sz="2400" i="1" dirty="0"/>
              <a:t> </a:t>
            </a:r>
            <a:r>
              <a:rPr lang="en-US" sz="2400" b="1" dirty="0" smtClean="0"/>
              <a:t>= 8.4</a:t>
            </a:r>
            <a:r>
              <a:rPr lang="el-GR" sz="2400" b="1" dirty="0" smtClean="0"/>
              <a:t>Ω</a:t>
            </a:r>
            <a:r>
              <a:rPr lang="en-US" sz="2400" dirty="0" smtClean="0"/>
              <a:t>  </a:t>
            </a:r>
            <a:r>
              <a:rPr lang="en-US" sz="2400" dirty="0"/>
              <a:t>and 13.5% of 8.4 is 1.1, then the resistance is </a:t>
            </a:r>
            <a:r>
              <a:rPr lang="en-US" sz="2400" b="1" dirty="0" smtClean="0">
                <a:solidFill>
                  <a:srgbClr val="FF0000"/>
                </a:solidFill>
              </a:rPr>
              <a:t>8.4 ± 1.1</a:t>
            </a:r>
            <a:r>
              <a:rPr lang="el-GR" sz="2400" b="1" dirty="0" smtClean="0">
                <a:solidFill>
                  <a:srgbClr val="FF0000"/>
                </a:solidFill>
              </a:rPr>
              <a:t>Ω</a:t>
            </a:r>
            <a:r>
              <a:rPr lang="en-US" sz="2400" dirty="0" smtClean="0"/>
              <a:t>.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16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928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424" y="332656"/>
            <a:ext cx="7475984" cy="850106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sz="3600" dirty="0" smtClean="0"/>
              <a:t>Example 5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416" y="1268760"/>
            <a:ext cx="7620000" cy="5040560"/>
          </a:xfrm>
        </p:spPr>
        <p:txBody>
          <a:bodyPr>
            <a:normAutofit lnSpcReduction="10000"/>
          </a:bodyPr>
          <a:lstStyle/>
          <a:p>
            <a:pPr marL="114300" indent="0" algn="l" rtl="0">
              <a:buNone/>
            </a:pPr>
            <a:r>
              <a:rPr lang="en-US" sz="2400" dirty="0" smtClean="0"/>
              <a:t>The cross-sectional area </a:t>
            </a:r>
            <a:r>
              <a:rPr lang="en-US" sz="2400" b="1" i="1" dirty="0"/>
              <a:t>A</a:t>
            </a:r>
            <a:r>
              <a:rPr lang="en-US" sz="2400" i="1" dirty="0"/>
              <a:t> </a:t>
            </a:r>
            <a:r>
              <a:rPr lang="en-US" sz="2400" dirty="0"/>
              <a:t>of </a:t>
            </a:r>
            <a:r>
              <a:rPr lang="en-US" sz="2400" dirty="0" smtClean="0"/>
              <a:t>a</a:t>
            </a:r>
            <a:r>
              <a:rPr lang="en-US" sz="2400" i="1" dirty="0" smtClean="0"/>
              <a:t> </a:t>
            </a:r>
            <a:r>
              <a:rPr lang="en-US" sz="2400" dirty="0"/>
              <a:t>wire is to be determined from </a:t>
            </a:r>
            <a:r>
              <a:rPr lang="en-US" sz="2400" dirty="0" smtClean="0"/>
              <a:t>a measurement </a:t>
            </a:r>
            <a:r>
              <a:rPr lang="en-US" sz="2400" dirty="0"/>
              <a:t>of the diameter </a:t>
            </a:r>
            <a:r>
              <a:rPr lang="en-US" sz="2400" b="1" i="1" dirty="0"/>
              <a:t>d</a:t>
            </a:r>
            <a:r>
              <a:rPr lang="en-US" sz="2400" i="1" dirty="0"/>
              <a:t>, </a:t>
            </a:r>
            <a:r>
              <a:rPr lang="en-US" sz="2400" dirty="0"/>
              <a:t>being given </a:t>
            </a:r>
            <a:r>
              <a:rPr lang="en-US" sz="2400" i="1" dirty="0" smtClean="0"/>
              <a:t>by</a:t>
            </a:r>
            <a:r>
              <a:rPr lang="en-US" sz="2400" dirty="0" smtClean="0"/>
              <a:t> </a:t>
            </a:r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marL="114300" indent="0" algn="l" rtl="0">
              <a:buNone/>
            </a:pPr>
            <a:r>
              <a:rPr lang="en-US" sz="2400" dirty="0" smtClean="0"/>
              <a:t>The diameter </a:t>
            </a:r>
            <a:r>
              <a:rPr lang="en-US" sz="2400" dirty="0"/>
              <a:t>is measured as </a:t>
            </a:r>
            <a:r>
              <a:rPr lang="en-US" sz="2400" dirty="0" smtClean="0"/>
              <a:t>2.5±0.1 </a:t>
            </a:r>
            <a:r>
              <a:rPr lang="en-US" sz="2400" dirty="0"/>
              <a:t>mm. What will be the error in </a:t>
            </a:r>
            <a:r>
              <a:rPr lang="en-US" sz="2400" dirty="0" smtClean="0"/>
              <a:t>the area?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Answer </a:t>
            </a:r>
          </a:p>
          <a:p>
            <a:r>
              <a:rPr lang="en-US" sz="2400" dirty="0"/>
              <a:t>The %error in </a:t>
            </a:r>
            <a:r>
              <a:rPr lang="en-US" sz="2400" b="1" i="1" dirty="0" smtClean="0"/>
              <a:t>d</a:t>
            </a:r>
            <a:r>
              <a:rPr lang="en-US" sz="2400" i="1" dirty="0" smtClean="0"/>
              <a:t> </a:t>
            </a:r>
            <a:r>
              <a:rPr lang="en-US" sz="2400" dirty="0"/>
              <a:t>is </a:t>
            </a:r>
            <a:r>
              <a:rPr lang="en-US" sz="2400" b="1" dirty="0"/>
              <a:t>±</a:t>
            </a:r>
            <a:r>
              <a:rPr lang="en-US" sz="2400" b="1" dirty="0" smtClean="0"/>
              <a:t>4%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en-US" sz="2400" dirty="0" smtClean="0"/>
              <a:t>The %error </a:t>
            </a:r>
            <a:r>
              <a:rPr lang="en-US" sz="2400" dirty="0"/>
              <a:t>in </a:t>
            </a:r>
            <a:r>
              <a:rPr lang="en-US" sz="2400" b="1" i="1" dirty="0"/>
              <a:t>d</a:t>
            </a:r>
            <a:r>
              <a:rPr lang="en-US" sz="2400" b="1" baseline="30000" dirty="0"/>
              <a:t>2</a:t>
            </a:r>
            <a:r>
              <a:rPr lang="en-US" sz="2400" dirty="0"/>
              <a:t> (and hence </a:t>
            </a:r>
            <a:r>
              <a:rPr lang="en-US" sz="2400" b="1" i="1" dirty="0"/>
              <a:t>A</a:t>
            </a:r>
            <a:r>
              <a:rPr lang="en-US" sz="2400" dirty="0"/>
              <a:t>) will be </a:t>
            </a:r>
            <a:r>
              <a:rPr lang="en-US" sz="2400" b="1" dirty="0" smtClean="0"/>
              <a:t>±</a:t>
            </a:r>
            <a:r>
              <a:rPr lang="en-US" sz="2400" b="1" dirty="0"/>
              <a:t>8%</a:t>
            </a:r>
            <a:r>
              <a:rPr lang="en-US" sz="2400" dirty="0"/>
              <a:t>. </a:t>
            </a:r>
          </a:p>
          <a:p>
            <a:r>
              <a:rPr lang="en-US" sz="2400" dirty="0" smtClean="0"/>
              <a:t>Since </a:t>
            </a:r>
            <a:r>
              <a:rPr lang="en-US" sz="2400" dirty="0"/>
              <a:t>(1/4)</a:t>
            </a:r>
            <a:r>
              <a:rPr lang="el-GR" sz="2400" dirty="0"/>
              <a:t>π</a:t>
            </a:r>
            <a:r>
              <a:rPr lang="en-US" sz="2400" dirty="0"/>
              <a:t>d</a:t>
            </a:r>
            <a:r>
              <a:rPr lang="en-US" sz="2400" baseline="30000" dirty="0"/>
              <a:t>2</a:t>
            </a:r>
            <a:r>
              <a:rPr lang="en-US" sz="2400" dirty="0"/>
              <a:t> = 4.9 mm</a:t>
            </a:r>
            <a:r>
              <a:rPr lang="en-US" sz="2400" baseline="30000" dirty="0"/>
              <a:t>2</a:t>
            </a:r>
            <a:r>
              <a:rPr lang="en-US" sz="2400" dirty="0"/>
              <a:t> and 8% of this value is 0.4 mm</a:t>
            </a:r>
            <a:r>
              <a:rPr lang="en-US" sz="2400" baseline="30000" dirty="0"/>
              <a:t>2</a:t>
            </a:r>
            <a:r>
              <a:rPr lang="en-US" sz="2400" dirty="0"/>
              <a:t>, the area is quoted as </a:t>
            </a:r>
            <a:r>
              <a:rPr lang="en-US" sz="2400" dirty="0">
                <a:solidFill>
                  <a:srgbClr val="FF0000"/>
                </a:solidFill>
              </a:rPr>
              <a:t>4.9 ± 0.4 mm</a:t>
            </a:r>
            <a:r>
              <a:rPr lang="en-US" sz="2400" baseline="30000" dirty="0">
                <a:solidFill>
                  <a:srgbClr val="FF0000"/>
                </a:solidFill>
              </a:rPr>
              <a:t>2</a:t>
            </a:r>
            <a:r>
              <a:rPr lang="en-US" sz="2400" dirty="0"/>
              <a:t>.</a:t>
            </a:r>
            <a:endParaRPr lang="ar-EG" sz="2400" dirty="0"/>
          </a:p>
          <a:p>
            <a:pPr marL="114300" indent="0" algn="l" rtl="0">
              <a:buNone/>
            </a:pP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17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086620"/>
              </p:ext>
            </p:extLst>
          </p:nvPr>
        </p:nvGraphicFramePr>
        <p:xfrm>
          <a:off x="3779912" y="2132856"/>
          <a:ext cx="1516955" cy="795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7" name="Equation" r:id="rId3" imgW="672840" imgH="393480" progId="Equation.3">
                  <p:embed/>
                </p:oleObj>
              </mc:Choice>
              <mc:Fallback>
                <p:oleObj name="Equation" r:id="rId3" imgW="6728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79912" y="2132856"/>
                        <a:ext cx="1516955" cy="795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578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416" y="629816"/>
            <a:ext cx="7620000" cy="710952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sz="3600" dirty="0" smtClean="0"/>
              <a:t>Example 6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632848" cy="4896544"/>
          </a:xfrm>
        </p:spPr>
        <p:txBody>
          <a:bodyPr>
            <a:normAutofit/>
          </a:bodyPr>
          <a:lstStyle/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800" dirty="0" smtClean="0"/>
              <a:t>A 820</a:t>
            </a:r>
            <a:r>
              <a:rPr lang="el-GR" sz="2800" dirty="0" smtClean="0"/>
              <a:t>Ω </a:t>
            </a:r>
            <a:r>
              <a:rPr lang="en-US" sz="2800" dirty="0"/>
              <a:t>resistor with an accuracy of ±10% carries a current of </a:t>
            </a:r>
            <a:r>
              <a:rPr lang="en-US" sz="2800" dirty="0" smtClean="0"/>
              <a:t>10mA</a:t>
            </a:r>
            <a:r>
              <a:rPr lang="en-US" sz="2800" dirty="0"/>
              <a:t>. </a:t>
            </a:r>
            <a:endParaRPr lang="en-US" sz="2800" dirty="0" smtClean="0"/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current is measured by an analog ammeter on a </a:t>
            </a:r>
            <a:r>
              <a:rPr lang="en-US" sz="2800" dirty="0" smtClean="0"/>
              <a:t>25mA </a:t>
            </a:r>
            <a:r>
              <a:rPr lang="en-US" sz="2800" dirty="0"/>
              <a:t>range with an accuracy of ±2% of the full scale. </a:t>
            </a:r>
            <a:endParaRPr lang="en-US" sz="2800" dirty="0" smtClean="0"/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800" dirty="0" smtClean="0"/>
              <a:t>Calculate the </a:t>
            </a:r>
            <a:r>
              <a:rPr lang="en-US" sz="2800" dirty="0"/>
              <a:t>voltage across this resistor and  power dissipated in it </a:t>
            </a:r>
            <a:r>
              <a:rPr lang="en-US" sz="2800" dirty="0" smtClean="0"/>
              <a:t>and determine </a:t>
            </a:r>
            <a:r>
              <a:rPr lang="en-US" sz="2800" dirty="0"/>
              <a:t>the accuracy of your results. 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18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1702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08" y="260648"/>
            <a:ext cx="7620000" cy="720080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sz="3600" dirty="0" smtClean="0"/>
              <a:t>Answer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052736"/>
            <a:ext cx="8064896" cy="5544616"/>
          </a:xfrm>
        </p:spPr>
        <p:txBody>
          <a:bodyPr>
            <a:noAutofit/>
          </a:bodyPr>
          <a:lstStyle/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/>
              <a:t>Nominally</a:t>
            </a:r>
            <a:r>
              <a:rPr lang="en-US" sz="2400" dirty="0" smtClean="0"/>
              <a:t>,  V </a:t>
            </a:r>
            <a:r>
              <a:rPr lang="en-US" sz="2400" dirty="0"/>
              <a:t>= </a:t>
            </a:r>
            <a:r>
              <a:rPr lang="en-US" sz="2400" dirty="0" smtClean="0"/>
              <a:t>IR </a:t>
            </a:r>
            <a:r>
              <a:rPr lang="en-US" sz="2400" dirty="0"/>
              <a:t>= 10mA x</a:t>
            </a:r>
            <a:r>
              <a:rPr lang="en-US" sz="2400" dirty="0" smtClean="0"/>
              <a:t> 820</a:t>
            </a:r>
            <a:r>
              <a:rPr lang="el-GR" sz="2400" dirty="0" smtClean="0"/>
              <a:t>Ω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b="1" dirty="0" smtClean="0"/>
              <a:t>8.2V</a:t>
            </a:r>
            <a:r>
              <a:rPr lang="en-US" sz="2400" dirty="0" smtClean="0"/>
              <a:t> </a:t>
            </a:r>
            <a:endParaRPr lang="en-US" sz="2400" dirty="0"/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/>
              <a:t>P </a:t>
            </a:r>
            <a:r>
              <a:rPr lang="en-US" sz="2400" dirty="0"/>
              <a:t>= </a:t>
            </a:r>
            <a:r>
              <a:rPr lang="en-US" sz="2400" dirty="0" smtClean="0"/>
              <a:t>I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R </a:t>
            </a:r>
            <a:r>
              <a:rPr lang="en-US" sz="2400" dirty="0"/>
              <a:t>= (</a:t>
            </a:r>
            <a:r>
              <a:rPr lang="en-US" sz="2400" dirty="0" smtClean="0"/>
              <a:t>10mA)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*820</a:t>
            </a:r>
            <a:r>
              <a:rPr lang="el-GR" sz="2400" dirty="0"/>
              <a:t>Ω = </a:t>
            </a:r>
            <a:r>
              <a:rPr lang="el-GR" sz="2400" b="1" dirty="0" smtClean="0"/>
              <a:t>82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mW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 smtClean="0"/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/>
              <a:t>%error </a:t>
            </a:r>
            <a:r>
              <a:rPr lang="en-US" sz="2400" dirty="0"/>
              <a:t>in R = ±10% </a:t>
            </a:r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/>
              <a:t>Absolute </a:t>
            </a:r>
            <a:r>
              <a:rPr lang="en-US" sz="2400" dirty="0"/>
              <a:t>error in </a:t>
            </a:r>
            <a:r>
              <a:rPr lang="en-US" sz="2400" dirty="0" smtClean="0"/>
              <a:t>current I </a:t>
            </a:r>
            <a:r>
              <a:rPr lang="en-US" sz="2400" dirty="0"/>
              <a:t>= ±2% of 25mA (full scale) = ±0.5mA </a:t>
            </a:r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/>
              <a:t>%error </a:t>
            </a:r>
            <a:r>
              <a:rPr lang="en-US" sz="2400" dirty="0"/>
              <a:t>in I </a:t>
            </a:r>
            <a:r>
              <a:rPr lang="en-US" sz="2400" dirty="0" smtClean="0"/>
              <a:t>= ±( </a:t>
            </a:r>
            <a:r>
              <a:rPr lang="en-US" sz="2400" dirty="0"/>
              <a:t>0.5/10)*100=  ±5% </a:t>
            </a:r>
            <a:endParaRPr lang="en-US" sz="2400" dirty="0" smtClean="0"/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/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/>
              <a:t>%error </a:t>
            </a:r>
            <a:r>
              <a:rPr lang="en-US" sz="2400" dirty="0"/>
              <a:t>in V = </a:t>
            </a:r>
            <a:r>
              <a:rPr lang="en-US" sz="2400" dirty="0" smtClean="0"/>
              <a:t>IR = (%error </a:t>
            </a:r>
            <a:r>
              <a:rPr lang="en-US" sz="2400" dirty="0"/>
              <a:t>in I)+ </a:t>
            </a:r>
            <a:r>
              <a:rPr lang="en-US" sz="2400" dirty="0" smtClean="0"/>
              <a:t>(%error </a:t>
            </a:r>
            <a:r>
              <a:rPr lang="en-US" sz="2400" dirty="0"/>
              <a:t>in R) = </a:t>
            </a:r>
            <a:r>
              <a:rPr lang="en-US" sz="2400" dirty="0" smtClean="0"/>
              <a:t>±</a:t>
            </a:r>
            <a:r>
              <a:rPr lang="en-US" sz="2400" dirty="0"/>
              <a:t>15% </a:t>
            </a:r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/>
              <a:t>%error </a:t>
            </a:r>
            <a:r>
              <a:rPr lang="en-US" sz="2400" dirty="0"/>
              <a:t>in P =  </a:t>
            </a:r>
            <a:r>
              <a:rPr lang="en-US" sz="2400" dirty="0" smtClean="0"/>
              <a:t>I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R = 2 x (% </a:t>
            </a:r>
            <a:r>
              <a:rPr lang="en-US" sz="2400" dirty="0"/>
              <a:t>error in </a:t>
            </a:r>
            <a:r>
              <a:rPr lang="en-US" sz="2400" dirty="0" smtClean="0"/>
              <a:t>I) + </a:t>
            </a:r>
            <a:r>
              <a:rPr lang="en-US" sz="2400" dirty="0"/>
              <a:t>(% error in R</a:t>
            </a:r>
            <a:r>
              <a:rPr lang="en-US" sz="2400"/>
              <a:t>) </a:t>
            </a:r>
            <a:r>
              <a:rPr lang="en-US" sz="2400" smtClean="0"/>
              <a:t>= </a:t>
            </a:r>
            <a:r>
              <a:rPr lang="en-US" sz="2400" dirty="0" smtClean="0"/>
              <a:t>±20</a:t>
            </a:r>
            <a:r>
              <a:rPr lang="en-US" sz="2400" dirty="0"/>
              <a:t>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19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5570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416" y="773832"/>
            <a:ext cx="7620000" cy="782960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sz="3600" dirty="0"/>
              <a:t>Absolute </a:t>
            </a:r>
            <a:r>
              <a:rPr lang="en-US" sz="3600" dirty="0" smtClean="0"/>
              <a:t>and relative errors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If </a:t>
            </a:r>
            <a:r>
              <a:rPr lang="en-US" sz="2800" dirty="0"/>
              <a:t>a resistor </a:t>
            </a:r>
            <a:r>
              <a:rPr lang="en-US" sz="2800" dirty="0" smtClean="0"/>
              <a:t>has </a:t>
            </a:r>
            <a:r>
              <a:rPr lang="en-US" sz="2800" dirty="0"/>
              <a:t>a resistance of 500Ω with a </a:t>
            </a:r>
            <a:r>
              <a:rPr lang="en-US" sz="2800" dirty="0" smtClean="0"/>
              <a:t>possible </a:t>
            </a:r>
            <a:r>
              <a:rPr lang="en-US" sz="2800" dirty="0"/>
              <a:t>error of ±50Ω, </a:t>
            </a:r>
            <a:r>
              <a:rPr lang="en-US" sz="2800" dirty="0" smtClean="0"/>
              <a:t>this </a:t>
            </a:r>
            <a:r>
              <a:rPr lang="en-US" sz="2800" dirty="0"/>
              <a:t>±50Ω is </a:t>
            </a:r>
            <a:r>
              <a:rPr lang="en-US" sz="2800" dirty="0" smtClean="0"/>
              <a:t>called an </a:t>
            </a:r>
            <a:r>
              <a:rPr lang="en-US" sz="2800" dirty="0">
                <a:solidFill>
                  <a:srgbClr val="FF0000"/>
                </a:solidFill>
              </a:rPr>
              <a:t>absolute</a:t>
            </a:r>
            <a:r>
              <a:rPr lang="en-US" sz="2800" dirty="0"/>
              <a:t> error </a:t>
            </a:r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When </a:t>
            </a:r>
            <a:r>
              <a:rPr lang="en-US" sz="2800" dirty="0"/>
              <a:t>the error is expressed as a </a:t>
            </a:r>
            <a:r>
              <a:rPr lang="en-US" sz="2800" dirty="0">
                <a:solidFill>
                  <a:srgbClr val="FF0000"/>
                </a:solidFill>
              </a:rPr>
              <a:t>percentage</a:t>
            </a:r>
            <a:r>
              <a:rPr lang="en-US" sz="2800" dirty="0"/>
              <a:t> or as a </a:t>
            </a:r>
            <a:r>
              <a:rPr lang="en-US" sz="2800" dirty="0" smtClean="0">
                <a:solidFill>
                  <a:srgbClr val="FF0000"/>
                </a:solidFill>
              </a:rPr>
              <a:t>fraction</a:t>
            </a:r>
            <a:r>
              <a:rPr lang="en-US" sz="2800" dirty="0" smtClean="0"/>
              <a:t> </a:t>
            </a:r>
            <a:r>
              <a:rPr lang="en-US" sz="2800" dirty="0"/>
              <a:t>of the total resistance, it becomes a </a:t>
            </a:r>
            <a:r>
              <a:rPr lang="en-US" sz="2800" dirty="0" smtClean="0"/>
              <a:t>relative error</a:t>
            </a:r>
            <a:r>
              <a:rPr lang="en-US" sz="2800" dirty="0"/>
              <a:t>. For example, 500Ω ± 10%.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256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17984"/>
            <a:ext cx="7560840" cy="778768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/>
              <a:t>Combination of errors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064896" cy="4896544"/>
          </a:xfrm>
        </p:spPr>
        <p:txBody>
          <a:bodyPr>
            <a:noAutofit/>
          </a:bodyPr>
          <a:lstStyle/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/>
              <a:t>T</a:t>
            </a:r>
            <a:r>
              <a:rPr lang="en-US" sz="2400" dirty="0" smtClean="0"/>
              <a:t>he determination of the </a:t>
            </a:r>
            <a:r>
              <a:rPr lang="en-US" sz="2400" dirty="0"/>
              <a:t>value of some quantity </a:t>
            </a:r>
            <a:r>
              <a:rPr lang="en-US" sz="2400" dirty="0" smtClean="0"/>
              <a:t>may </a:t>
            </a:r>
            <a:r>
              <a:rPr lang="en-US" sz="2400" dirty="0"/>
              <a:t>require </a:t>
            </a:r>
            <a:r>
              <a:rPr lang="en-US" sz="2400" dirty="0" smtClean="0"/>
              <a:t>several measurements </a:t>
            </a:r>
            <a:r>
              <a:rPr lang="en-US" sz="2400" dirty="0"/>
              <a:t>to be made and their values </a:t>
            </a:r>
            <a:r>
              <a:rPr lang="en-US" sz="2400" dirty="0" smtClean="0"/>
              <a:t>be inserted </a:t>
            </a:r>
            <a:r>
              <a:rPr lang="en-US" sz="2400" dirty="0"/>
              <a:t>into an equation. </a:t>
            </a:r>
            <a:endParaRPr lang="en-US" sz="2400" dirty="0" smtClean="0"/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For example</a:t>
            </a:r>
            <a:r>
              <a:rPr lang="en-US" sz="2400" dirty="0"/>
              <a:t>, </a:t>
            </a:r>
            <a:r>
              <a:rPr lang="en-US" sz="2400" dirty="0" smtClean="0"/>
              <a:t>to calculate the </a:t>
            </a:r>
            <a:r>
              <a:rPr lang="en-US" sz="2400" dirty="0"/>
              <a:t>density </a:t>
            </a:r>
            <a:r>
              <a:rPr lang="en-US" sz="2400" dirty="0" smtClean="0"/>
              <a:t>of </a:t>
            </a:r>
            <a:r>
              <a:rPr lang="en-US" sz="2400" dirty="0"/>
              <a:t>a solid</a:t>
            </a:r>
            <a:r>
              <a:rPr lang="en-US" sz="2400" dirty="0" smtClean="0"/>
              <a:t>, the mass </a:t>
            </a:r>
            <a:r>
              <a:rPr lang="en-US" sz="2400" b="1" i="1" dirty="0"/>
              <a:t>m</a:t>
            </a:r>
            <a:r>
              <a:rPr lang="en-US" sz="2400" i="1" dirty="0"/>
              <a:t> </a:t>
            </a:r>
            <a:r>
              <a:rPr lang="en-US" sz="2400" dirty="0" smtClean="0"/>
              <a:t>and volume </a:t>
            </a:r>
            <a:r>
              <a:rPr lang="en-US" sz="2400" b="1" i="1" dirty="0" smtClean="0"/>
              <a:t>V </a:t>
            </a:r>
            <a:r>
              <a:rPr lang="en-US" sz="2400" dirty="0"/>
              <a:t>of the body</a:t>
            </a:r>
            <a:r>
              <a:rPr lang="en-US" sz="2400" i="1" dirty="0" smtClean="0"/>
              <a:t> </a:t>
            </a:r>
            <a:r>
              <a:rPr lang="en-US" sz="2400" dirty="0" smtClean="0"/>
              <a:t>can be measured and then the density is calculated as </a:t>
            </a:r>
            <a:r>
              <a:rPr lang="en-US" sz="2400" b="1" i="1" dirty="0" smtClean="0"/>
              <a:t>m</a:t>
            </a:r>
            <a:r>
              <a:rPr lang="en-US" sz="2400" b="1" dirty="0" smtClean="0"/>
              <a:t>/</a:t>
            </a:r>
            <a:r>
              <a:rPr lang="en-US" sz="2400" b="1" i="1" dirty="0" smtClean="0"/>
              <a:t>V</a:t>
            </a:r>
            <a:r>
              <a:rPr lang="en-US" sz="2400" i="1" dirty="0"/>
              <a:t>. </a:t>
            </a:r>
            <a:endParaRPr lang="en-US" sz="2400" i="1" dirty="0" smtClean="0"/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mass and volume measurements </a:t>
            </a:r>
            <a:r>
              <a:rPr lang="en-US" sz="2400" dirty="0" smtClean="0"/>
              <a:t>have errors </a:t>
            </a:r>
            <a:r>
              <a:rPr lang="en-US" sz="2400" dirty="0"/>
              <a:t>associated with </a:t>
            </a:r>
            <a:r>
              <a:rPr lang="en-US" sz="2400" dirty="0" smtClean="0"/>
              <a:t>each of them</a:t>
            </a:r>
            <a:r>
              <a:rPr lang="en-US" sz="2400" dirty="0"/>
              <a:t>. </a:t>
            </a:r>
            <a:r>
              <a:rPr lang="en-US" sz="2400" dirty="0" smtClean="0"/>
              <a:t>How </a:t>
            </a:r>
            <a:r>
              <a:rPr lang="en-US" sz="2400" dirty="0"/>
              <a:t>then do we determine </a:t>
            </a:r>
            <a:r>
              <a:rPr lang="en-US" sz="2400" dirty="0" smtClean="0"/>
              <a:t>the consequential </a:t>
            </a:r>
            <a:r>
              <a:rPr lang="en-US" sz="2400" dirty="0"/>
              <a:t>error in </a:t>
            </a:r>
            <a:r>
              <a:rPr lang="en-US" sz="2400" dirty="0" smtClean="0"/>
              <a:t>density</a:t>
            </a:r>
            <a:r>
              <a:rPr lang="en-US" sz="2400" dirty="0"/>
              <a:t>?  </a:t>
            </a:r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following illustrates how we can determine the worst possible </a:t>
            </a:r>
            <a:r>
              <a:rPr lang="en-US" sz="2400" dirty="0" smtClean="0"/>
              <a:t>error in </a:t>
            </a:r>
            <a:r>
              <a:rPr lang="en-US" sz="2400" dirty="0"/>
              <a:t>such situations.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0250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216" y="404664"/>
            <a:ext cx="7859216" cy="79208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dirty="0"/>
              <a:t>Errors when adding </a:t>
            </a:r>
            <a:r>
              <a:rPr lang="en-US" sz="3600" dirty="0" smtClean="0"/>
              <a:t>quantities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416" y="1340768"/>
            <a:ext cx="7620000" cy="5256584"/>
          </a:xfrm>
        </p:spPr>
        <p:txBody>
          <a:bodyPr>
            <a:noAutofit/>
          </a:bodyPr>
          <a:lstStyle/>
          <a:p>
            <a:pPr algn="l" rtl="0"/>
            <a:r>
              <a:rPr lang="en-US" sz="2800" dirty="0" smtClean="0"/>
              <a:t>Consider </a:t>
            </a:r>
            <a:r>
              <a:rPr lang="en-US" sz="2800" dirty="0"/>
              <a:t>the calculation of </a:t>
            </a:r>
            <a:r>
              <a:rPr lang="en-US" sz="2800" dirty="0" smtClean="0"/>
              <a:t>quantity </a:t>
            </a:r>
            <a:r>
              <a:rPr lang="en-US" sz="2800" b="1" i="1" dirty="0"/>
              <a:t>Z</a:t>
            </a:r>
            <a:r>
              <a:rPr lang="en-US" sz="2800" dirty="0"/>
              <a:t> from two measured </a:t>
            </a:r>
            <a:r>
              <a:rPr lang="en-US" sz="2800" dirty="0" smtClean="0"/>
              <a:t>quantities </a:t>
            </a:r>
            <a:r>
              <a:rPr lang="en-US" sz="2800" b="1" i="1" dirty="0" smtClean="0"/>
              <a:t>A</a:t>
            </a:r>
            <a:r>
              <a:rPr lang="en-US" sz="2800" dirty="0" smtClean="0"/>
              <a:t> and </a:t>
            </a:r>
            <a:r>
              <a:rPr lang="en-US" sz="2800" b="1" i="1" dirty="0" smtClean="0"/>
              <a:t>B</a:t>
            </a:r>
            <a:r>
              <a:rPr lang="en-US" sz="2800" dirty="0" smtClean="0"/>
              <a:t> where </a:t>
            </a:r>
            <a:r>
              <a:rPr lang="en-US" sz="2800" i="1" dirty="0" smtClean="0"/>
              <a:t>			</a:t>
            </a:r>
            <a:endParaRPr lang="en-US" sz="2800" b="1" i="1" dirty="0" smtClean="0"/>
          </a:p>
          <a:p>
            <a:pPr marL="109728" indent="0" algn="ctr" rtl="0">
              <a:buNone/>
            </a:pPr>
            <a:r>
              <a:rPr lang="en-US" sz="2800" b="1" i="1" dirty="0" smtClean="0"/>
              <a:t>Z</a:t>
            </a:r>
            <a:r>
              <a:rPr lang="en-US" sz="2800" b="1" dirty="0" smtClean="0"/>
              <a:t> </a:t>
            </a:r>
            <a:r>
              <a:rPr lang="en-US" sz="2800" b="1" dirty="0"/>
              <a:t>= </a:t>
            </a:r>
            <a:r>
              <a:rPr lang="en-US" sz="2800" b="1" i="1" dirty="0" smtClean="0"/>
              <a:t>A</a:t>
            </a:r>
            <a:r>
              <a:rPr lang="en-US" sz="2800" b="1" dirty="0" smtClean="0"/>
              <a:t> +</a:t>
            </a:r>
            <a:r>
              <a:rPr lang="en-US" sz="2800" b="1" i="1" dirty="0" smtClean="0"/>
              <a:t>B</a:t>
            </a:r>
            <a:r>
              <a:rPr lang="en-US" sz="2800" b="1" dirty="0" smtClean="0"/>
              <a:t> </a:t>
            </a:r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If </a:t>
            </a:r>
            <a:r>
              <a:rPr lang="en-US" sz="2800" b="1" i="1" dirty="0" smtClean="0"/>
              <a:t>A</a:t>
            </a:r>
            <a:r>
              <a:rPr lang="en-US" sz="2800" dirty="0" smtClean="0"/>
              <a:t> </a:t>
            </a:r>
            <a:r>
              <a:rPr lang="en-US" sz="2800" dirty="0"/>
              <a:t>has an error </a:t>
            </a:r>
            <a:r>
              <a:rPr lang="en-US" sz="2800" b="1" dirty="0" smtClean="0"/>
              <a:t>±∆</a:t>
            </a:r>
            <a:r>
              <a:rPr lang="en-US" sz="2800" b="1" i="1" dirty="0" smtClean="0"/>
              <a:t>A</a:t>
            </a:r>
            <a:r>
              <a:rPr lang="en-US" sz="2800" i="1" dirty="0"/>
              <a:t> </a:t>
            </a:r>
            <a:r>
              <a:rPr lang="en-US" sz="2800" i="1" dirty="0" smtClean="0"/>
              <a:t>, </a:t>
            </a:r>
            <a:r>
              <a:rPr lang="en-US" sz="2800" dirty="0" smtClean="0"/>
              <a:t>and </a:t>
            </a:r>
            <a:r>
              <a:rPr lang="en-US" sz="2800" b="1" i="1" dirty="0" smtClean="0"/>
              <a:t>B</a:t>
            </a:r>
            <a:r>
              <a:rPr lang="en-US" sz="2800" i="1" dirty="0" smtClean="0"/>
              <a:t> </a:t>
            </a:r>
            <a:r>
              <a:rPr lang="en-US" sz="2800" dirty="0" smtClean="0"/>
              <a:t>has an </a:t>
            </a:r>
            <a:r>
              <a:rPr lang="en-US" sz="2800" dirty="0"/>
              <a:t>error </a:t>
            </a:r>
            <a:r>
              <a:rPr lang="en-US" sz="2800" b="1" dirty="0" smtClean="0"/>
              <a:t>±∆</a:t>
            </a:r>
            <a:r>
              <a:rPr lang="en-US" sz="2800" b="1" i="1" dirty="0" smtClean="0"/>
              <a:t>B</a:t>
            </a:r>
            <a:r>
              <a:rPr lang="en-US" sz="2800" i="1" dirty="0" smtClean="0"/>
              <a:t>, </a:t>
            </a:r>
            <a:r>
              <a:rPr lang="en-US" sz="2800" dirty="0"/>
              <a:t>then the worst possible error </a:t>
            </a:r>
            <a:r>
              <a:rPr lang="en-US" sz="2800" dirty="0" smtClean="0"/>
              <a:t>in </a:t>
            </a:r>
            <a:r>
              <a:rPr lang="en-US" sz="2800" b="1" i="1" dirty="0"/>
              <a:t>Z</a:t>
            </a:r>
            <a:r>
              <a:rPr lang="en-US" sz="2800" dirty="0"/>
              <a:t> </a:t>
            </a:r>
            <a:r>
              <a:rPr lang="en-US" sz="2800" dirty="0" smtClean="0"/>
              <a:t>occurs when the </a:t>
            </a:r>
            <a:r>
              <a:rPr lang="en-US" sz="2800" dirty="0"/>
              <a:t>quantities are at the extremes of their error bands </a:t>
            </a:r>
            <a:r>
              <a:rPr lang="en-US" sz="2800" dirty="0" smtClean="0"/>
              <a:t>and the </a:t>
            </a:r>
            <a:r>
              <a:rPr lang="en-US" sz="2800" dirty="0"/>
              <a:t>two </a:t>
            </a:r>
            <a:r>
              <a:rPr lang="en-US" sz="2800" dirty="0" smtClean="0"/>
              <a:t>errors </a:t>
            </a:r>
            <a:r>
              <a:rPr lang="en-US" sz="2800" dirty="0"/>
              <a:t>are both positive or </a:t>
            </a:r>
            <a:r>
              <a:rPr lang="en-US" sz="2800" dirty="0" smtClean="0"/>
              <a:t>both </a:t>
            </a:r>
            <a:r>
              <a:rPr lang="en-US" sz="2800" dirty="0"/>
              <a:t>negative. </a:t>
            </a:r>
            <a:endParaRPr lang="ar-EG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6275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7992888" cy="6120680"/>
          </a:xfrm>
        </p:spPr>
        <p:txBody>
          <a:bodyPr>
            <a:noAutofit/>
          </a:bodyPr>
          <a:lstStyle/>
          <a:p>
            <a:pPr algn="l" rtl="0"/>
            <a:r>
              <a:rPr lang="en-US" sz="2600" dirty="0" smtClean="0"/>
              <a:t>Then we have:</a:t>
            </a:r>
          </a:p>
          <a:p>
            <a:pPr algn="l" rtl="0"/>
            <a:endParaRPr lang="en-US" sz="2600" dirty="0" smtClean="0"/>
          </a:p>
          <a:p>
            <a:pPr marL="109728" indent="0" algn="l" rtl="0">
              <a:buNone/>
            </a:pPr>
            <a:r>
              <a:rPr lang="en-US" sz="2600" i="1" dirty="0" smtClean="0"/>
              <a:t>		</a:t>
            </a:r>
            <a:r>
              <a:rPr lang="en-US" sz="2600" b="1" i="1" dirty="0" smtClean="0"/>
              <a:t>Z </a:t>
            </a:r>
            <a:r>
              <a:rPr lang="en-US" sz="2600" b="1" dirty="0" smtClean="0"/>
              <a:t>+ </a:t>
            </a:r>
            <a:r>
              <a:rPr lang="en-US" sz="2600" b="1" i="1" dirty="0" smtClean="0"/>
              <a:t>∆Z</a:t>
            </a:r>
            <a:r>
              <a:rPr lang="en-US" sz="2600" b="1" dirty="0" smtClean="0"/>
              <a:t> </a:t>
            </a:r>
            <a:r>
              <a:rPr lang="en-US" sz="2600" b="1" dirty="0"/>
              <a:t>= </a:t>
            </a:r>
            <a:r>
              <a:rPr lang="en-US" sz="2600" b="1" dirty="0" smtClean="0"/>
              <a:t>(</a:t>
            </a:r>
            <a:r>
              <a:rPr lang="en-US" sz="2600" b="1" i="1" dirty="0" smtClean="0"/>
              <a:t>A </a:t>
            </a:r>
            <a:r>
              <a:rPr lang="en-US" sz="2600" b="1" dirty="0" smtClean="0"/>
              <a:t>+ </a:t>
            </a:r>
            <a:r>
              <a:rPr lang="en-US" sz="2600" b="1" i="1" dirty="0" smtClean="0"/>
              <a:t>∆A</a:t>
            </a:r>
            <a:r>
              <a:rPr lang="en-US" sz="2600" b="1" dirty="0" smtClean="0"/>
              <a:t>) + (</a:t>
            </a:r>
            <a:r>
              <a:rPr lang="en-US" sz="2600" b="1" i="1" dirty="0" smtClean="0"/>
              <a:t>B </a:t>
            </a:r>
            <a:r>
              <a:rPr lang="en-US" sz="2600" b="1" dirty="0" smtClean="0"/>
              <a:t>+ </a:t>
            </a:r>
            <a:r>
              <a:rPr lang="en-US" sz="2600" b="1" i="1" dirty="0" smtClean="0"/>
              <a:t>∆B</a:t>
            </a:r>
            <a:r>
              <a:rPr lang="en-US" sz="2600" b="1" dirty="0" smtClean="0"/>
              <a:t>), </a:t>
            </a:r>
          </a:p>
          <a:p>
            <a:pPr marL="109728" indent="0" algn="l" rtl="0">
              <a:buNone/>
            </a:pPr>
            <a:r>
              <a:rPr lang="en-US" sz="2600" b="1" i="1" dirty="0"/>
              <a:t>		</a:t>
            </a:r>
            <a:r>
              <a:rPr lang="en-US" sz="2600" b="1" i="1" dirty="0" smtClean="0"/>
              <a:t>Z </a:t>
            </a:r>
            <a:r>
              <a:rPr lang="en-US" sz="2600" b="1" dirty="0" smtClean="0"/>
              <a:t>- </a:t>
            </a:r>
            <a:r>
              <a:rPr lang="en-US" sz="2600" b="1" i="1" dirty="0" smtClean="0"/>
              <a:t>∆</a:t>
            </a:r>
            <a:r>
              <a:rPr lang="en-US" sz="2600" b="1" i="1" dirty="0"/>
              <a:t>Z</a:t>
            </a:r>
            <a:r>
              <a:rPr lang="en-US" sz="2600" b="1" dirty="0"/>
              <a:t> = (</a:t>
            </a:r>
            <a:r>
              <a:rPr lang="en-US" sz="2600" b="1" i="1" dirty="0" smtClean="0"/>
              <a:t>A </a:t>
            </a:r>
            <a:r>
              <a:rPr lang="en-US" sz="2600" b="1" dirty="0" smtClean="0"/>
              <a:t>- </a:t>
            </a:r>
            <a:r>
              <a:rPr lang="en-US" sz="2600" b="1" i="1" dirty="0" smtClean="0"/>
              <a:t>∆</a:t>
            </a:r>
            <a:r>
              <a:rPr lang="en-US" sz="2600" b="1" i="1" dirty="0"/>
              <a:t>A</a:t>
            </a:r>
            <a:r>
              <a:rPr lang="en-US" sz="2600" b="1" dirty="0"/>
              <a:t>) </a:t>
            </a:r>
            <a:r>
              <a:rPr lang="en-US" sz="2600" b="1" dirty="0" smtClean="0"/>
              <a:t>+ (</a:t>
            </a:r>
            <a:r>
              <a:rPr lang="en-US" sz="2600" b="1" i="1" dirty="0" smtClean="0"/>
              <a:t>B </a:t>
            </a:r>
            <a:r>
              <a:rPr lang="en-US" sz="2600" b="1" dirty="0" smtClean="0"/>
              <a:t>- </a:t>
            </a:r>
            <a:r>
              <a:rPr lang="en-US" sz="2600" b="1" i="1" dirty="0" smtClean="0"/>
              <a:t>∆</a:t>
            </a:r>
            <a:r>
              <a:rPr lang="en-US" sz="2600" b="1" i="1" dirty="0"/>
              <a:t>B</a:t>
            </a:r>
            <a:r>
              <a:rPr lang="en-US" sz="2600" b="1" dirty="0"/>
              <a:t>), </a:t>
            </a:r>
          </a:p>
          <a:p>
            <a:pPr algn="l" rtl="0"/>
            <a:endParaRPr lang="en-US" sz="2600" dirty="0" smtClean="0"/>
          </a:p>
          <a:p>
            <a:pPr algn="l" rtl="0"/>
            <a:r>
              <a:rPr lang="en-US" sz="2600" dirty="0" smtClean="0"/>
              <a:t>Subtracting one equation from the other gives the worst possible error as</a:t>
            </a:r>
          </a:p>
          <a:p>
            <a:pPr algn="l" rtl="0"/>
            <a:endParaRPr lang="en-US" sz="2600" dirty="0"/>
          </a:p>
          <a:p>
            <a:pPr marL="109728" indent="0" algn="l" rtl="0">
              <a:buNone/>
            </a:pPr>
            <a:r>
              <a:rPr lang="en-US" sz="2600" b="1" i="1" dirty="0" smtClean="0"/>
              <a:t>			∆</a:t>
            </a:r>
            <a:r>
              <a:rPr lang="en-US" sz="2600" b="1" i="1" dirty="0"/>
              <a:t>Z</a:t>
            </a:r>
            <a:r>
              <a:rPr lang="en-US" sz="2600" b="1" dirty="0"/>
              <a:t> </a:t>
            </a:r>
            <a:r>
              <a:rPr lang="en-US" sz="2600" b="1" dirty="0" smtClean="0"/>
              <a:t>= </a:t>
            </a:r>
            <a:r>
              <a:rPr lang="en-US" sz="2600" b="1" i="1" dirty="0" smtClean="0"/>
              <a:t>∆A </a:t>
            </a:r>
            <a:r>
              <a:rPr lang="en-US" sz="2600" b="1" dirty="0" smtClean="0"/>
              <a:t>+</a:t>
            </a:r>
            <a:r>
              <a:rPr lang="en-US" sz="2600" b="1" i="1" dirty="0" smtClean="0"/>
              <a:t> ∆B.</a:t>
            </a:r>
          </a:p>
          <a:p>
            <a:pPr marL="109728" indent="0" algn="l" rtl="0">
              <a:buNone/>
            </a:pPr>
            <a:endParaRPr lang="en-US" sz="2600" i="1" dirty="0"/>
          </a:p>
          <a:p>
            <a:pPr marL="109728" indent="0" algn="l" rtl="0">
              <a:buNone/>
            </a:pPr>
            <a:r>
              <a:rPr lang="en-US" sz="24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When we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add two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measured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quantities,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the worst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case absolute error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in the calculated quantity is the sum of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absolute errors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in the measured quantities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en-US" sz="2400" dirty="0">
              <a:latin typeface="Comic Sans MS" pitchFamily="66" charset="0"/>
              <a:cs typeface="Times New Roman" pitchFamily="18" charset="0"/>
            </a:endParaRPr>
          </a:p>
          <a:p>
            <a:pPr algn="l" rtl="0"/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6783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392" y="260648"/>
            <a:ext cx="7620000" cy="689016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sz="3600" dirty="0"/>
              <a:t>Example </a:t>
            </a:r>
            <a:r>
              <a:rPr lang="en-US" sz="3600" dirty="0" smtClean="0"/>
              <a:t>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352928" cy="5520680"/>
          </a:xfrm>
        </p:spPr>
        <p:txBody>
          <a:bodyPr>
            <a:noAutofit/>
          </a:bodyPr>
          <a:lstStyle/>
          <a:p>
            <a:pPr marL="114300" indent="0" algn="l" rtl="0">
              <a:buNone/>
            </a:pPr>
            <a:r>
              <a:rPr lang="en-US" sz="2400" dirty="0" smtClean="0"/>
              <a:t>Two </a:t>
            </a:r>
            <a:r>
              <a:rPr lang="en-US" sz="2400" dirty="0"/>
              <a:t>resistors with values 100 Ω ± 1% and 80 Ω ± 5% are </a:t>
            </a:r>
            <a:r>
              <a:rPr lang="en-US" sz="2400" dirty="0" smtClean="0"/>
              <a:t>connected </a:t>
            </a:r>
            <a:r>
              <a:rPr lang="en-US" sz="2400" dirty="0"/>
              <a:t>in series.  What is the relative error in </a:t>
            </a:r>
            <a:r>
              <a:rPr lang="en-US" sz="2400" dirty="0" smtClean="0"/>
              <a:t>the total resistance?</a:t>
            </a:r>
          </a:p>
          <a:p>
            <a:pPr algn="l" rtl="0"/>
            <a:endParaRPr lang="en-US" sz="2400" dirty="0"/>
          </a:p>
          <a:p>
            <a:pPr marL="114300" indent="0" algn="l" rtl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Solution: </a:t>
            </a:r>
            <a:endParaRPr lang="en-US" sz="2800" b="1" dirty="0">
              <a:solidFill>
                <a:srgbClr val="FF0000"/>
              </a:solidFill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 smtClean="0"/>
              <a:t>R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 </a:t>
            </a:r>
            <a:r>
              <a:rPr lang="en-US" sz="2400" dirty="0"/>
              <a:t>= R</a:t>
            </a:r>
            <a:r>
              <a:rPr lang="en-US" sz="2400" baseline="-25000" dirty="0"/>
              <a:t>1</a:t>
            </a:r>
            <a:r>
              <a:rPr lang="en-US" sz="2400" dirty="0"/>
              <a:t> + R</a:t>
            </a:r>
            <a:r>
              <a:rPr lang="en-US" sz="2400" baseline="-25000" dirty="0"/>
              <a:t>2</a:t>
            </a:r>
            <a:r>
              <a:rPr lang="en-US" sz="2400" dirty="0"/>
              <a:t> = 100 + 80 = 180</a:t>
            </a:r>
            <a:r>
              <a:rPr lang="el-GR" sz="2400" dirty="0" smtClean="0"/>
              <a:t>Ω</a:t>
            </a:r>
            <a:r>
              <a:rPr lang="en-US" sz="2400" dirty="0" smtClean="0"/>
              <a:t>  </a:t>
            </a:r>
            <a:r>
              <a:rPr lang="el-GR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(nominal case with no error)</a:t>
            </a:r>
            <a:endParaRPr lang="el-GR" sz="2400" dirty="0">
              <a:solidFill>
                <a:srgbClr val="FF0000"/>
              </a:solidFill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l-GR" sz="2400" dirty="0" smtClean="0"/>
              <a:t>Δ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1 </a:t>
            </a:r>
            <a:r>
              <a:rPr lang="en-US" sz="2400" dirty="0"/>
              <a:t>= 0.01*100 = 1</a:t>
            </a:r>
            <a:r>
              <a:rPr lang="el-GR" sz="2400" dirty="0"/>
              <a:t>Ω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l-GR" sz="2400" dirty="0" smtClean="0"/>
              <a:t>Δ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= 0.05*80 = 4</a:t>
            </a:r>
            <a:r>
              <a:rPr lang="el-GR" sz="2400" dirty="0"/>
              <a:t>Ω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l-GR" sz="2400" dirty="0" smtClean="0"/>
              <a:t>Δ</a:t>
            </a:r>
            <a:r>
              <a:rPr lang="en-US" sz="2400" dirty="0" err="1" smtClean="0"/>
              <a:t>R</a:t>
            </a:r>
            <a:r>
              <a:rPr lang="en-US" sz="2400" baseline="-25000" dirty="0" err="1"/>
              <a:t>t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l-GR" sz="2400" dirty="0" smtClean="0"/>
              <a:t>Δ</a:t>
            </a:r>
            <a:r>
              <a:rPr lang="en-US" sz="2400" dirty="0" smtClean="0"/>
              <a:t>R</a:t>
            </a:r>
            <a:r>
              <a:rPr lang="en-US" sz="2400" baseline="-25000" dirty="0"/>
              <a:t>1</a:t>
            </a:r>
            <a:r>
              <a:rPr lang="en-US" sz="2400" dirty="0" smtClean="0"/>
              <a:t>+</a:t>
            </a:r>
            <a:r>
              <a:rPr lang="el-GR" sz="2400" dirty="0"/>
              <a:t> </a:t>
            </a:r>
            <a:r>
              <a:rPr lang="el-GR" sz="2400" dirty="0" smtClean="0"/>
              <a:t>Δ</a:t>
            </a:r>
            <a:r>
              <a:rPr lang="en-US" sz="2400" dirty="0" smtClean="0"/>
              <a:t>R</a:t>
            </a:r>
            <a:r>
              <a:rPr lang="en-US" sz="2400" baseline="-25000" dirty="0"/>
              <a:t>2</a:t>
            </a:r>
            <a:r>
              <a:rPr lang="en-US" sz="2400" dirty="0" smtClean="0"/>
              <a:t> </a:t>
            </a:r>
            <a:r>
              <a:rPr lang="en-US" sz="2400" dirty="0"/>
              <a:t>= 1 + 4 = 5</a:t>
            </a:r>
            <a:r>
              <a:rPr lang="el-GR" sz="2400" dirty="0"/>
              <a:t>Ω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Relative </a:t>
            </a:r>
            <a:r>
              <a:rPr lang="en-US" sz="2400" dirty="0"/>
              <a:t>error of </a:t>
            </a:r>
            <a:r>
              <a:rPr lang="en-US" sz="2400" dirty="0" err="1"/>
              <a:t>R</a:t>
            </a:r>
            <a:r>
              <a:rPr lang="en-US" sz="2400" baseline="-25000" dirty="0" err="1"/>
              <a:t>t</a:t>
            </a:r>
            <a:r>
              <a:rPr lang="en-US" sz="2400" dirty="0"/>
              <a:t> = </a:t>
            </a:r>
            <a:r>
              <a:rPr lang="el-GR" sz="2400" dirty="0" smtClean="0"/>
              <a:t>Δ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/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 </a:t>
            </a:r>
            <a:r>
              <a:rPr lang="en-US" sz="2400" dirty="0"/>
              <a:t>= (5/180)*100 = 2.8%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So</a:t>
            </a:r>
            <a:r>
              <a:rPr lang="en-US" sz="2400" dirty="0"/>
              <a:t>, the relative error in the total resistance = ±2.8%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6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1498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6864" cy="79208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/>
              <a:t>Errors when subtracting </a:t>
            </a:r>
            <a:r>
              <a:rPr lang="en-US" sz="3600" b="1" dirty="0" smtClean="0"/>
              <a:t>quantities</a:t>
            </a:r>
            <a:endParaRPr lang="ar-E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136904" cy="5112568"/>
          </a:xfrm>
        </p:spPr>
        <p:txBody>
          <a:bodyPr>
            <a:noAutofit/>
          </a:bodyPr>
          <a:lstStyle/>
          <a:p>
            <a:pPr marL="11430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 smtClean="0"/>
              <a:t>If a quantity </a:t>
            </a:r>
            <a:r>
              <a:rPr lang="en-US" sz="2400" b="1" i="1" dirty="0"/>
              <a:t>Z</a:t>
            </a:r>
            <a:r>
              <a:rPr lang="en-US" sz="2400" dirty="0"/>
              <a:t> is calculated </a:t>
            </a:r>
            <a:r>
              <a:rPr lang="en-US" sz="2400" dirty="0" smtClean="0"/>
              <a:t> as </a:t>
            </a:r>
            <a:r>
              <a:rPr lang="en-US" sz="2400" dirty="0"/>
              <a:t>the difference between </a:t>
            </a:r>
            <a:r>
              <a:rPr lang="en-US" sz="2400" dirty="0" smtClean="0"/>
              <a:t>two measured </a:t>
            </a:r>
            <a:r>
              <a:rPr lang="en-US" sz="2400" dirty="0"/>
              <a:t>quantities, </a:t>
            </a:r>
            <a:r>
              <a:rPr lang="en-US" sz="2400" b="1" i="1" dirty="0" smtClean="0"/>
              <a:t>Z = A </a:t>
            </a:r>
            <a:r>
              <a:rPr lang="en-US" sz="2400" b="1" i="1" dirty="0"/>
              <a:t>- B</a:t>
            </a:r>
            <a:r>
              <a:rPr lang="en-US" sz="2400" i="1" dirty="0"/>
              <a:t>, </a:t>
            </a:r>
            <a:r>
              <a:rPr lang="en-US" sz="2400" dirty="0" smtClean="0"/>
              <a:t>the </a:t>
            </a:r>
            <a:r>
              <a:rPr lang="en-US" sz="2400" dirty="0"/>
              <a:t>worst </a:t>
            </a:r>
            <a:r>
              <a:rPr lang="en-US" sz="2400" dirty="0" smtClean="0"/>
              <a:t>case error </a:t>
            </a:r>
            <a:r>
              <a:rPr lang="en-US" sz="2400" dirty="0"/>
              <a:t>is given </a:t>
            </a:r>
            <a:r>
              <a:rPr lang="en-US" sz="2400" dirty="0" smtClean="0"/>
              <a:t>by</a:t>
            </a:r>
            <a:endParaRPr lang="en-US" sz="2400" dirty="0"/>
          </a:p>
          <a:p>
            <a:pPr marL="109728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i="1" dirty="0" smtClean="0"/>
              <a:t>		</a:t>
            </a:r>
            <a:r>
              <a:rPr lang="en-US" sz="2400" b="1" i="1" dirty="0" smtClean="0"/>
              <a:t>Z </a:t>
            </a:r>
            <a:r>
              <a:rPr lang="en-US" sz="2400" b="1" dirty="0" smtClean="0"/>
              <a:t>+</a:t>
            </a:r>
            <a:r>
              <a:rPr lang="en-US" sz="2400" b="1" i="1" dirty="0" smtClean="0"/>
              <a:t> ∆</a:t>
            </a:r>
            <a:r>
              <a:rPr lang="en-US" sz="2400" b="1" i="1" dirty="0"/>
              <a:t>Z</a:t>
            </a:r>
            <a:r>
              <a:rPr lang="en-US" sz="2400" b="1" dirty="0"/>
              <a:t> = (</a:t>
            </a:r>
            <a:r>
              <a:rPr lang="en-US" sz="2400" b="1" i="1" dirty="0" smtClean="0"/>
              <a:t>A </a:t>
            </a:r>
            <a:r>
              <a:rPr lang="en-US" sz="2400" b="1" dirty="0" smtClean="0"/>
              <a:t>+</a:t>
            </a:r>
            <a:r>
              <a:rPr lang="en-US" sz="2400" b="1" i="1" dirty="0" smtClean="0"/>
              <a:t> ∆</a:t>
            </a:r>
            <a:r>
              <a:rPr lang="en-US" sz="2400" b="1" i="1" dirty="0"/>
              <a:t>A</a:t>
            </a:r>
            <a:r>
              <a:rPr lang="en-US" sz="2400" b="1" dirty="0" smtClean="0"/>
              <a:t>) </a:t>
            </a:r>
            <a:r>
              <a:rPr lang="en-US" sz="2400" b="1" i="1" dirty="0" smtClean="0"/>
              <a:t>-</a:t>
            </a:r>
            <a:r>
              <a:rPr lang="en-US" sz="2400" b="1" dirty="0" smtClean="0"/>
              <a:t> (</a:t>
            </a:r>
            <a:r>
              <a:rPr lang="en-US" sz="2400" b="1" i="1" dirty="0" smtClean="0"/>
              <a:t>B </a:t>
            </a:r>
            <a:r>
              <a:rPr lang="en-US" sz="2400" b="1" dirty="0" smtClean="0"/>
              <a:t>-</a:t>
            </a:r>
            <a:r>
              <a:rPr lang="en-US" sz="2400" b="1" i="1" dirty="0" smtClean="0"/>
              <a:t> ∆</a:t>
            </a:r>
            <a:r>
              <a:rPr lang="en-US" sz="2400" b="1" i="1" dirty="0"/>
              <a:t>B</a:t>
            </a:r>
            <a:r>
              <a:rPr lang="en-US" sz="2400" b="1" dirty="0"/>
              <a:t>), </a:t>
            </a:r>
          </a:p>
          <a:p>
            <a:pPr marL="109728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1" i="1" dirty="0"/>
              <a:t>		</a:t>
            </a:r>
            <a:r>
              <a:rPr lang="en-US" sz="2400" b="1" i="1" dirty="0" smtClean="0"/>
              <a:t>Z - ∆</a:t>
            </a:r>
            <a:r>
              <a:rPr lang="en-US" sz="2400" b="1" i="1" dirty="0"/>
              <a:t>Z</a:t>
            </a:r>
            <a:r>
              <a:rPr lang="en-US" sz="2400" b="1" dirty="0"/>
              <a:t> = (</a:t>
            </a:r>
            <a:r>
              <a:rPr lang="en-US" sz="2400" b="1" i="1" dirty="0" smtClean="0"/>
              <a:t>A </a:t>
            </a:r>
            <a:r>
              <a:rPr lang="en-US" sz="2400" b="1" dirty="0" smtClean="0"/>
              <a:t>-</a:t>
            </a:r>
            <a:r>
              <a:rPr lang="en-US" sz="2400" b="1" i="1" dirty="0" smtClean="0"/>
              <a:t> ∆</a:t>
            </a:r>
            <a:r>
              <a:rPr lang="en-US" sz="2400" b="1" i="1" dirty="0"/>
              <a:t>A</a:t>
            </a:r>
            <a:r>
              <a:rPr lang="en-US" sz="2400" b="1" dirty="0" smtClean="0"/>
              <a:t>) - (</a:t>
            </a:r>
            <a:r>
              <a:rPr lang="en-US" sz="2400" b="1" i="1" dirty="0" smtClean="0"/>
              <a:t>B </a:t>
            </a:r>
            <a:r>
              <a:rPr lang="en-US" sz="2400" b="1" dirty="0" smtClean="0"/>
              <a:t>+</a:t>
            </a:r>
            <a:r>
              <a:rPr lang="en-US" sz="2400" b="1" i="1" dirty="0" smtClean="0"/>
              <a:t> ∆</a:t>
            </a:r>
            <a:r>
              <a:rPr lang="en-US" sz="2400" b="1" i="1" dirty="0"/>
              <a:t>B</a:t>
            </a:r>
            <a:r>
              <a:rPr lang="en-US" sz="2400" b="1" dirty="0" smtClean="0"/>
              <a:t>).</a:t>
            </a:r>
            <a:endParaRPr lang="en-US" sz="2400" dirty="0"/>
          </a:p>
          <a:p>
            <a:pPr marL="109728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/>
              <a:t>S</a:t>
            </a:r>
            <a:r>
              <a:rPr lang="en-US" sz="2400" dirty="0" smtClean="0"/>
              <a:t>ubtracting the two equations gives the worst case error </a:t>
            </a:r>
            <a:endParaRPr lang="en-US" sz="2400" b="1" i="1" dirty="0" smtClean="0"/>
          </a:p>
          <a:p>
            <a:pPr marL="109728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1" i="1" dirty="0"/>
              <a:t>	</a:t>
            </a:r>
            <a:r>
              <a:rPr lang="en-US" sz="2400" b="1" i="1" dirty="0" smtClean="0"/>
              <a:t>		∆</a:t>
            </a:r>
            <a:r>
              <a:rPr lang="en-US" sz="2400" b="1" i="1" dirty="0"/>
              <a:t>Z</a:t>
            </a:r>
            <a:r>
              <a:rPr lang="en-US" sz="2400" b="1" dirty="0"/>
              <a:t> = </a:t>
            </a:r>
            <a:r>
              <a:rPr lang="en-US" sz="2400" b="1" i="1" dirty="0"/>
              <a:t>∆</a:t>
            </a:r>
            <a:r>
              <a:rPr lang="en-US" sz="2400" b="1" i="1" dirty="0" smtClean="0"/>
              <a:t>A </a:t>
            </a:r>
            <a:r>
              <a:rPr lang="en-US" sz="2400" b="1" dirty="0" smtClean="0"/>
              <a:t>+ </a:t>
            </a:r>
            <a:r>
              <a:rPr lang="en-US" sz="2400" b="1" i="1" dirty="0" smtClean="0"/>
              <a:t>∆B</a:t>
            </a:r>
            <a:endParaRPr lang="en-US" sz="2400" b="1" dirty="0" smtClean="0"/>
          </a:p>
          <a:p>
            <a:pPr marL="109728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When we subtract two measured quantities, the worst possible absolute error in the calculated quantity is the sum of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absolute errors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in the measured quantities.</a:t>
            </a:r>
            <a:endParaRPr lang="en-US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7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8614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571184" cy="792088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sz="3600" dirty="0" smtClean="0"/>
              <a:t>Example 2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6752"/>
            <a:ext cx="7620000" cy="4512568"/>
          </a:xfrm>
        </p:spPr>
        <p:txBody>
          <a:bodyPr>
            <a:normAutofit/>
          </a:bodyPr>
          <a:lstStyle/>
          <a:p>
            <a:pPr marL="114300" indent="0" algn="l" rtl="0">
              <a:buNone/>
            </a:pPr>
            <a:r>
              <a:rPr lang="en-US" sz="2400" dirty="0" smtClean="0"/>
              <a:t>The distance between two points is determined from the difference between two length measurements. If these are 120 ±</a:t>
            </a:r>
            <a:r>
              <a:rPr lang="en-US" sz="2400" i="1" dirty="0" smtClean="0"/>
              <a:t> </a:t>
            </a:r>
            <a:r>
              <a:rPr lang="en-US" sz="2400" dirty="0" smtClean="0"/>
              <a:t>0.5 mm and 230 ±</a:t>
            </a:r>
            <a:r>
              <a:rPr lang="en-US" sz="2400" i="1" dirty="0" smtClean="0"/>
              <a:t> </a:t>
            </a:r>
            <a:r>
              <a:rPr lang="en-US" sz="2400" dirty="0" smtClean="0"/>
              <a:t>0.5 mm, what will be the error in the distance?</a:t>
            </a:r>
          </a:p>
          <a:p>
            <a:pPr algn="l" rtl="0"/>
            <a:endParaRPr lang="en-US" sz="2400" dirty="0" smtClean="0"/>
          </a:p>
          <a:p>
            <a:pPr marL="114300" indent="0" algn="l" rtl="0">
              <a:buNone/>
            </a:pPr>
            <a:r>
              <a:rPr lang="en-US" sz="2400" b="1" dirty="0" smtClean="0"/>
              <a:t>Answer: </a:t>
            </a:r>
          </a:p>
          <a:p>
            <a:pPr marL="114300" indent="0" algn="l" rtl="0">
              <a:buNone/>
            </a:pPr>
            <a:endParaRPr lang="en-US" sz="2400" b="1" dirty="0"/>
          </a:p>
          <a:p>
            <a:pPr marL="114300" indent="0" algn="l" rtl="0">
              <a:buNone/>
            </a:pPr>
            <a:r>
              <a:rPr lang="en-US" sz="2400" dirty="0" smtClean="0"/>
              <a:t>Adding the errors gives the difference as 110 ± 1.0 mm.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8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6932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632848" cy="864096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 smtClean="0"/>
              <a:t>Error when multiplying quantities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56792"/>
            <a:ext cx="7776864" cy="5112568"/>
          </a:xfrm>
        </p:spPr>
        <p:txBody>
          <a:bodyPr>
            <a:normAutofit/>
          </a:bodyPr>
          <a:lstStyle/>
          <a:p>
            <a:pPr marL="114300" indent="0" algn="l" rtl="0">
              <a:buNone/>
            </a:pPr>
            <a:r>
              <a:rPr lang="en-US" sz="2400" dirty="0" smtClean="0"/>
              <a:t>If a quantity </a:t>
            </a:r>
            <a:r>
              <a:rPr lang="en-US" sz="2400" b="1" i="1" dirty="0"/>
              <a:t>Z</a:t>
            </a:r>
            <a:r>
              <a:rPr lang="en-US" sz="2400" dirty="0"/>
              <a:t> </a:t>
            </a:r>
            <a:r>
              <a:rPr lang="en-US" sz="2400" dirty="0" smtClean="0"/>
              <a:t>is calculated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as product of two </a:t>
            </a:r>
            <a:r>
              <a:rPr lang="en-US" sz="2400" dirty="0"/>
              <a:t>measured </a:t>
            </a:r>
            <a:r>
              <a:rPr lang="en-US" sz="2400" dirty="0" smtClean="0"/>
              <a:t>quantities, </a:t>
            </a:r>
            <a:r>
              <a:rPr lang="en-US" sz="2400" b="1" i="1" dirty="0" smtClean="0"/>
              <a:t>Z </a:t>
            </a:r>
            <a:r>
              <a:rPr lang="en-US" sz="2400" b="1" dirty="0" smtClean="0"/>
              <a:t>=</a:t>
            </a:r>
            <a:r>
              <a:rPr lang="en-US" sz="2400" b="1" i="1" dirty="0" smtClean="0"/>
              <a:t> AB</a:t>
            </a:r>
            <a:r>
              <a:rPr lang="en-US" sz="2400" i="1" dirty="0" smtClean="0"/>
              <a:t>, </a:t>
            </a:r>
            <a:r>
              <a:rPr lang="en-US" sz="2400" dirty="0" smtClean="0"/>
              <a:t>then the </a:t>
            </a:r>
            <a:r>
              <a:rPr lang="en-US" sz="2400" dirty="0"/>
              <a:t>worst </a:t>
            </a:r>
            <a:r>
              <a:rPr lang="en-US" sz="2400" dirty="0" smtClean="0"/>
              <a:t>case error in </a:t>
            </a:r>
            <a:r>
              <a:rPr lang="en-US" sz="2400" b="1" i="1" dirty="0" smtClean="0"/>
              <a:t>Z</a:t>
            </a:r>
            <a:r>
              <a:rPr lang="en-US" sz="2400" dirty="0" smtClean="0"/>
              <a:t> occurs when both quantities </a:t>
            </a:r>
            <a:r>
              <a:rPr lang="en-US" sz="2400" b="1" i="1" dirty="0" smtClean="0"/>
              <a:t>A</a:t>
            </a:r>
            <a:r>
              <a:rPr lang="en-US" sz="2400" dirty="0" smtClean="0"/>
              <a:t> and </a:t>
            </a:r>
            <a:r>
              <a:rPr lang="en-US" sz="2400" b="1" i="1" dirty="0" smtClean="0"/>
              <a:t>B</a:t>
            </a:r>
            <a:r>
              <a:rPr lang="en-US" sz="2400" dirty="0" smtClean="0"/>
              <a:t> are at the extremes of their error bands and the errors are both positive or both negative:</a:t>
            </a:r>
          </a:p>
          <a:p>
            <a:pPr marL="114300" indent="0" algn="l" rtl="0">
              <a:buNone/>
            </a:pPr>
            <a:endParaRPr lang="en-US" sz="2400" dirty="0"/>
          </a:p>
          <a:p>
            <a:pPr marL="109728" indent="0" algn="l" rtl="0">
              <a:buNone/>
            </a:pPr>
            <a:r>
              <a:rPr lang="en-US" sz="2400" b="1" i="1" dirty="0"/>
              <a:t>	</a:t>
            </a:r>
            <a:r>
              <a:rPr lang="en-US" sz="2400" b="1" i="1" dirty="0" smtClean="0"/>
              <a:t>	Z </a:t>
            </a:r>
            <a:r>
              <a:rPr lang="en-US" sz="2400" b="1" dirty="0"/>
              <a:t>+</a:t>
            </a:r>
            <a:r>
              <a:rPr lang="en-US" sz="2400" b="1" i="1" dirty="0"/>
              <a:t> ∆Z</a:t>
            </a:r>
            <a:r>
              <a:rPr lang="en-US" sz="2400" b="1" dirty="0"/>
              <a:t> </a:t>
            </a:r>
            <a:r>
              <a:rPr lang="en-US" sz="2400" b="1" dirty="0" smtClean="0"/>
              <a:t>	= </a:t>
            </a:r>
            <a:r>
              <a:rPr lang="en-US" sz="2400" b="1" dirty="0"/>
              <a:t>(</a:t>
            </a:r>
            <a:r>
              <a:rPr lang="en-US" sz="2400" b="1" i="1" dirty="0"/>
              <a:t>A </a:t>
            </a:r>
            <a:r>
              <a:rPr lang="en-US" sz="2400" b="1" dirty="0"/>
              <a:t>+</a:t>
            </a:r>
            <a:r>
              <a:rPr lang="en-US" sz="2400" b="1" i="1" dirty="0"/>
              <a:t> ∆A</a:t>
            </a:r>
            <a:r>
              <a:rPr lang="en-US" sz="2400" b="1" dirty="0" smtClean="0"/>
              <a:t>)(</a:t>
            </a:r>
            <a:r>
              <a:rPr lang="en-US" sz="2400" b="1" i="1" dirty="0"/>
              <a:t>B </a:t>
            </a:r>
            <a:r>
              <a:rPr lang="en-US" sz="2400" b="1" dirty="0" smtClean="0"/>
              <a:t>+</a:t>
            </a:r>
            <a:r>
              <a:rPr lang="en-US" sz="2400" b="1" i="1" dirty="0" smtClean="0"/>
              <a:t> </a:t>
            </a:r>
            <a:r>
              <a:rPr lang="en-US" sz="2400" b="1" i="1" dirty="0"/>
              <a:t>∆B</a:t>
            </a:r>
            <a:r>
              <a:rPr lang="en-US" sz="2400" b="1" dirty="0" smtClean="0"/>
              <a:t>) </a:t>
            </a:r>
          </a:p>
          <a:p>
            <a:pPr marL="109728" indent="0" algn="l" rtl="0"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		= AB + B </a:t>
            </a:r>
            <a:r>
              <a:rPr lang="en-US" sz="2400" b="1" i="1" dirty="0" smtClean="0"/>
              <a:t>∆A + A ∆B + </a:t>
            </a:r>
            <a:r>
              <a:rPr lang="en-US" sz="2400" b="1" i="1" dirty="0"/>
              <a:t>∆</a:t>
            </a:r>
            <a:r>
              <a:rPr lang="en-US" sz="2400" b="1" i="1" dirty="0" smtClean="0"/>
              <a:t>A ∆B</a:t>
            </a:r>
            <a:r>
              <a:rPr lang="en-US" sz="2400" b="1" dirty="0" smtClean="0"/>
              <a:t> </a:t>
            </a:r>
          </a:p>
          <a:p>
            <a:pPr marL="109728" indent="0" algn="l" rtl="0">
              <a:buNone/>
            </a:pPr>
            <a:endParaRPr lang="en-US" sz="2400" b="1" dirty="0"/>
          </a:p>
          <a:p>
            <a:pPr marL="109728" indent="0" algn="l" rtl="0">
              <a:buNone/>
            </a:pPr>
            <a:r>
              <a:rPr lang="en-US" sz="2400" b="1" dirty="0" smtClean="0"/>
              <a:t>	→   	       </a:t>
            </a:r>
            <a:r>
              <a:rPr lang="en-US" sz="2400" b="1" i="1" dirty="0" smtClean="0"/>
              <a:t>∆</a:t>
            </a:r>
            <a:r>
              <a:rPr lang="en-US" sz="2400" b="1" i="1" dirty="0"/>
              <a:t>Z</a:t>
            </a:r>
            <a:r>
              <a:rPr lang="en-US" sz="2400" b="1" dirty="0"/>
              <a:t> 	</a:t>
            </a:r>
            <a:r>
              <a:rPr lang="en-US" sz="2400" b="1" dirty="0" smtClean="0"/>
              <a:t>= </a:t>
            </a:r>
            <a:r>
              <a:rPr lang="en-US" sz="2400" b="1" dirty="0"/>
              <a:t>B </a:t>
            </a:r>
            <a:r>
              <a:rPr lang="en-US" sz="2400" b="1" i="1" dirty="0"/>
              <a:t>∆A + A ∆B + ∆A ∆B</a:t>
            </a:r>
            <a:r>
              <a:rPr lang="en-US" sz="2400" b="1" dirty="0"/>
              <a:t> </a:t>
            </a:r>
          </a:p>
          <a:p>
            <a:pPr marL="109728" indent="0" algn="l" rtl="0">
              <a:buNone/>
            </a:pPr>
            <a:endParaRPr lang="en-US" sz="2400" b="1" dirty="0"/>
          </a:p>
          <a:p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9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1832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3268</TotalTime>
  <Words>1191</Words>
  <Application>Microsoft Office PowerPoint</Application>
  <PresentationFormat>On-screen Show (4:3)</PresentationFormat>
  <Paragraphs>147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(9)   Combination of errors  </vt:lpstr>
      <vt:lpstr>Absolute and relative errors </vt:lpstr>
      <vt:lpstr>Combination of errors</vt:lpstr>
      <vt:lpstr>Errors when adding quantities</vt:lpstr>
      <vt:lpstr>PowerPoint Presentation</vt:lpstr>
      <vt:lpstr>Example 1</vt:lpstr>
      <vt:lpstr>Errors when subtracting quantities</vt:lpstr>
      <vt:lpstr>Example 2</vt:lpstr>
      <vt:lpstr>Error when multiplying quantities</vt:lpstr>
      <vt:lpstr>PowerPoint Presentation</vt:lpstr>
      <vt:lpstr>Errors when dividing quantities</vt:lpstr>
      <vt:lpstr>PowerPoint Presentation</vt:lpstr>
      <vt:lpstr>Rules of error propagation</vt:lpstr>
      <vt:lpstr>Example 3</vt:lpstr>
      <vt:lpstr>PowerPoint Presentation</vt:lpstr>
      <vt:lpstr>Example 4</vt:lpstr>
      <vt:lpstr>Example 5</vt:lpstr>
      <vt:lpstr>Example 6 </vt:lpstr>
      <vt:lpstr>Answer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425: Process Control</dc:title>
  <dc:creator>ahmed</dc:creator>
  <cp:lastModifiedBy>Ahmed</cp:lastModifiedBy>
  <cp:revision>754</cp:revision>
  <dcterms:created xsi:type="dcterms:W3CDTF">2013-02-10T06:54:24Z</dcterms:created>
  <dcterms:modified xsi:type="dcterms:W3CDTF">2017-09-15T09:36:40Z</dcterms:modified>
</cp:coreProperties>
</file>