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6" r:id="rId3"/>
    <p:sldId id="268" r:id="rId4"/>
    <p:sldId id="337" r:id="rId5"/>
    <p:sldId id="271" r:id="rId6"/>
    <p:sldId id="272" r:id="rId7"/>
    <p:sldId id="273" r:id="rId8"/>
    <p:sldId id="274" r:id="rId9"/>
    <p:sldId id="275" r:id="rId10"/>
    <p:sldId id="276" r:id="rId11"/>
    <p:sldId id="343" r:id="rId12"/>
    <p:sldId id="331" r:id="rId13"/>
    <p:sldId id="283" r:id="rId14"/>
    <p:sldId id="285" r:id="rId15"/>
    <p:sldId id="286" r:id="rId16"/>
    <p:sldId id="289" r:id="rId17"/>
    <p:sldId id="290" r:id="rId18"/>
    <p:sldId id="341" r:id="rId19"/>
    <p:sldId id="299" r:id="rId20"/>
    <p:sldId id="311" r:id="rId21"/>
    <p:sldId id="293" r:id="rId22"/>
    <p:sldId id="259" r:id="rId23"/>
    <p:sldId id="332" r:id="rId24"/>
    <p:sldId id="335" r:id="rId25"/>
    <p:sldId id="333" r:id="rId26"/>
    <p:sldId id="262" r:id="rId27"/>
    <p:sldId id="265" r:id="rId28"/>
    <p:sldId id="350" r:id="rId29"/>
    <p:sldId id="352" r:id="rId30"/>
    <p:sldId id="353" r:id="rId31"/>
    <p:sldId id="33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EF2E0C-FEB8-4DD1-8C39-F70F037A1705}" type="datetimeFigureOut">
              <a:rPr lang="ar-EG" smtClean="0"/>
              <a:t>27/06/1439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FF7A18-E065-4A0C-8079-BBBC736E5C3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7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677C-4593-4ED8-9713-8BF835A46278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9D9D-8F40-468E-B4EE-3B00F6B64B47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2880-CBF1-4A7D-8400-E22C23DFCF83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B56B-6C76-48EA-8E59-8C3DB0611306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181A-A2A6-4279-B35C-22BD0A2BD726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138-F0CE-4672-AA1B-ED0EBD0A0526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B6CB0-803E-42F2-A49E-D7F544E6F05E}" type="datetime1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9D3AD-90F8-4BA3-9E67-16EA9CB00990}" type="datetime1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14-77C1-4D3A-985F-A7C99C6CE80C}" type="datetime1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E4818-9728-4016-B16D-73701F1B2411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9A74-7EC0-450F-9C14-FEAE7E1FFADF}" type="datetime1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1D835-CA7B-4035-8638-0051651C1B45}" type="datetime1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6.png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2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9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8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20034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(4)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Random Variables</a:t>
            </a:r>
            <a:endParaRPr lang="ar-EG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 smtClean="0"/>
              <a:t>Variance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variance of a random variable X </a:t>
            </a:r>
            <a:r>
              <a:rPr lang="en-US" sz="2400" dirty="0" smtClean="0"/>
              <a:t>is the second order </a:t>
            </a:r>
            <a:r>
              <a:rPr lang="en-US" sz="2400" i="1" dirty="0" smtClean="0"/>
              <a:t>centered</a:t>
            </a:r>
            <a:r>
              <a:rPr lang="en-US" sz="2400" dirty="0" smtClean="0"/>
              <a:t> moment of </a:t>
            </a:r>
            <a:r>
              <a:rPr lang="en-US" sz="2400" dirty="0"/>
              <a:t>a random </a:t>
            </a:r>
            <a:r>
              <a:rPr lang="en-US" sz="2400" dirty="0" smtClean="0"/>
              <a:t>variable: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Sometimes </a:t>
            </a:r>
            <a:r>
              <a:rPr lang="en-US" sz="2400" dirty="0"/>
              <a:t>the standard deviation is </a:t>
            </a:r>
            <a:r>
              <a:rPr lang="en-US" sz="2400" dirty="0" smtClean="0"/>
              <a:t>used:</a:t>
            </a:r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expression for the variance can be simpliﬁed as follows: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shows that, for a zero-mean random variable (E[X] = 0), the </a:t>
            </a:r>
            <a:r>
              <a:rPr lang="en-US" sz="2400" dirty="0" smtClean="0"/>
              <a:t>variance </a:t>
            </a:r>
            <a:r>
              <a:rPr lang="en-US" sz="2400" dirty="0"/>
              <a:t>equals its second-order moment </a:t>
            </a:r>
            <a:r>
              <a:rPr lang="en-US" sz="2400" dirty="0" smtClean="0"/>
              <a:t>E[X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].</a:t>
            </a:r>
            <a:endParaRPr lang="ar-EG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532420"/>
              </p:ext>
            </p:extLst>
          </p:nvPr>
        </p:nvGraphicFramePr>
        <p:xfrm>
          <a:off x="1219200" y="2216725"/>
          <a:ext cx="69373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25" name="Equation" r:id="rId3" imgW="2882880" imgH="482400" progId="Equation.3">
                  <p:embed/>
                </p:oleObj>
              </mc:Choice>
              <mc:Fallback>
                <p:oleObj name="Equation" r:id="rId3" imgW="288288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16725"/>
                        <a:ext cx="693737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46640"/>
              </p:ext>
            </p:extLst>
          </p:nvPr>
        </p:nvGraphicFramePr>
        <p:xfrm>
          <a:off x="6248400" y="3124200"/>
          <a:ext cx="22955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26" name="Equation" r:id="rId5" imgW="1168200" imgH="253800" progId="Equation.3">
                  <p:embed/>
                </p:oleObj>
              </mc:Choice>
              <mc:Fallback>
                <p:oleObj name="Equation" r:id="rId5" imgW="116820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124200"/>
                        <a:ext cx="22955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632841"/>
              </p:ext>
            </p:extLst>
          </p:nvPr>
        </p:nvGraphicFramePr>
        <p:xfrm>
          <a:off x="2154238" y="4114800"/>
          <a:ext cx="5237162" cy="1604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27" name="Equation" r:id="rId7" imgW="2387520" imgH="736560" progId="Equation.3">
                  <p:embed/>
                </p:oleObj>
              </mc:Choice>
              <mc:Fallback>
                <p:oleObj name="Equation" r:id="rId7" imgW="2387520" imgH="736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4114800"/>
                        <a:ext cx="5237162" cy="1604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183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Gaussian </a:t>
            </a:r>
            <a:r>
              <a:rPr lang="en-US" b="1" dirty="0"/>
              <a:t>random variable </a:t>
            </a:r>
            <a:r>
              <a:rPr lang="en-US" b="1" dirty="0" smtClean="0"/>
              <a:t>(normal)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777240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Gaussian random variable X </a:t>
            </a:r>
            <a:r>
              <a:rPr lang="en-US" sz="2400" dirty="0" smtClean="0"/>
              <a:t>has </a:t>
            </a:r>
            <a:r>
              <a:rPr lang="en-US" sz="2400" dirty="0"/>
              <a:t>the following </a:t>
            </a:r>
            <a:r>
              <a:rPr lang="en-US" sz="2400" dirty="0" smtClean="0"/>
              <a:t>PDF: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Which is completely </a:t>
            </a:r>
            <a:r>
              <a:rPr lang="en-US" sz="2400" dirty="0"/>
              <a:t>speciﬁed by the mean µ and variance σ</a:t>
            </a:r>
            <a:r>
              <a:rPr lang="en-US" sz="2400" baseline="30000" dirty="0"/>
              <a:t>2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MATLAB </a:t>
            </a:r>
            <a:r>
              <a:rPr lang="en-US" sz="2400" dirty="0"/>
              <a:t>command: </a:t>
            </a:r>
            <a:r>
              <a:rPr lang="en-US" sz="2400" b="1" dirty="0" err="1"/>
              <a:t>randn</a:t>
            </a:r>
            <a:endParaRPr lang="en-US" sz="2400" b="1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523452"/>
              </p:ext>
            </p:extLst>
          </p:nvPr>
        </p:nvGraphicFramePr>
        <p:xfrm>
          <a:off x="609600" y="1828800"/>
          <a:ext cx="5331646" cy="103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3" name="Equation" r:id="rId3" imgW="2476440" imgH="482400" progId="Equation.3">
                  <p:embed/>
                </p:oleObj>
              </mc:Choice>
              <mc:Fallback>
                <p:oleObj name="Equation" r:id="rId3" imgW="2476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5331646" cy="103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429000"/>
            <a:ext cx="4495800" cy="337185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622307"/>
              </p:ext>
            </p:extLst>
          </p:nvPr>
        </p:nvGraphicFramePr>
        <p:xfrm>
          <a:off x="609600" y="3534228"/>
          <a:ext cx="2089150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4" name="Equation" r:id="rId6" imgW="927000" imgH="698400" progId="Equation.3">
                  <p:embed/>
                </p:oleObj>
              </mc:Choice>
              <mc:Fallback>
                <p:oleObj name="Equation" r:id="rId6" imgW="92700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34228"/>
                        <a:ext cx="2089150" cy="157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327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b="1" dirty="0" smtClean="0"/>
              <a:t>Uniform Distribution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 uniformly distributed</a:t>
            </a:r>
            <a:r>
              <a:rPr lang="en-US" sz="2600" dirty="0"/>
              <a:t> random variable </a:t>
            </a:r>
            <a:r>
              <a:rPr lang="en-US" sz="2600" dirty="0" smtClean="0"/>
              <a:t>assumes values in a range from </a:t>
            </a:r>
            <a:r>
              <a:rPr lang="en-US" sz="2600" b="1" i="1" dirty="0" smtClean="0"/>
              <a:t>a</a:t>
            </a:r>
            <a:r>
              <a:rPr lang="en-US" sz="2600" dirty="0" smtClean="0"/>
              <a:t> to </a:t>
            </a:r>
            <a:r>
              <a:rPr lang="en-US" sz="2600" b="1" i="1" dirty="0" smtClean="0"/>
              <a:t>b</a:t>
            </a:r>
            <a:r>
              <a:rPr lang="en-US" sz="2600" dirty="0" smtClean="0"/>
              <a:t> with equal probability.</a:t>
            </a:r>
            <a:endParaRPr lang="en-US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MATLAB command (</a:t>
            </a:r>
            <a:r>
              <a:rPr lang="en-US" sz="2600" b="1" dirty="0" smtClean="0"/>
              <a:t>rand</a:t>
            </a:r>
            <a:r>
              <a:rPr lang="en-US" sz="2600" dirty="0" smtClean="0"/>
              <a:t>)</a:t>
            </a:r>
            <a:r>
              <a:rPr lang="en-US" sz="2600" b="1" dirty="0" smtClean="0"/>
              <a:t> </a:t>
            </a:r>
            <a:r>
              <a:rPr lang="en-US" sz="2600" dirty="0" smtClean="0"/>
              <a:t>generates a uniformly </a:t>
            </a:r>
            <a:r>
              <a:rPr lang="en-US" sz="2600" dirty="0"/>
              <a:t>distributed random variable </a:t>
            </a:r>
            <a:r>
              <a:rPr lang="en-US" sz="2600" dirty="0" smtClean="0"/>
              <a:t>in </a:t>
            </a:r>
            <a:r>
              <a:rPr lang="en-US" sz="2600" dirty="0"/>
              <a:t>the range from </a:t>
            </a:r>
            <a:r>
              <a:rPr lang="en-US" sz="2600" dirty="0" smtClean="0"/>
              <a:t>0 to 1.</a:t>
            </a:r>
            <a:endParaRPr lang="ar-EG" sz="2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120" y="3810000"/>
            <a:ext cx="676188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6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Multiple </a:t>
            </a:r>
            <a:r>
              <a:rPr lang="en-US" b="1" dirty="0"/>
              <a:t>random </a:t>
            </a:r>
            <a:r>
              <a:rPr lang="en-US" b="1" dirty="0" smtClean="0"/>
              <a:t>variables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3381"/>
            <a:ext cx="8229600" cy="4267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It </a:t>
            </a:r>
            <a:r>
              <a:rPr lang="en-US" sz="2600" dirty="0"/>
              <a:t>often occurs in practice </a:t>
            </a:r>
            <a:r>
              <a:rPr lang="en-US" sz="2600" dirty="0" smtClean="0"/>
              <a:t>that several random </a:t>
            </a:r>
            <a:r>
              <a:rPr lang="en-US" sz="2600" dirty="0"/>
              <a:t>variables are measured at the same time</a:t>
            </a:r>
            <a:r>
              <a:rPr lang="en-US" sz="2600" dirty="0" smtClean="0"/>
              <a:t>. </a:t>
            </a:r>
            <a:r>
              <a:rPr lang="en-US" sz="2600" dirty="0" smtClean="0"/>
              <a:t>It may be the case that t</a:t>
            </a:r>
            <a:r>
              <a:rPr lang="en-US" sz="2600" dirty="0" smtClean="0"/>
              <a:t>hey </a:t>
            </a:r>
            <a:r>
              <a:rPr lang="en-US" sz="2600" dirty="0"/>
              <a:t>are related. </a:t>
            </a: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joint behavior of multiple random variables is </a:t>
            </a:r>
            <a:r>
              <a:rPr lang="en-US" sz="2600" dirty="0" smtClean="0"/>
              <a:t>described by </a:t>
            </a:r>
            <a:r>
              <a:rPr lang="en-US" sz="2600" dirty="0"/>
              <a:t>the joint </a:t>
            </a:r>
            <a:r>
              <a:rPr lang="en-US" sz="2600" dirty="0" smtClean="0"/>
              <a:t>CDF or joint PDF functions.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19557"/>
              </p:ext>
            </p:extLst>
          </p:nvPr>
        </p:nvGraphicFramePr>
        <p:xfrm>
          <a:off x="1995488" y="4343400"/>
          <a:ext cx="55927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6" name="Equation" r:id="rId3" imgW="2234880" imgH="241200" progId="Equation.3">
                  <p:embed/>
                </p:oleObj>
              </mc:Choice>
              <mc:Fallback>
                <p:oleObj name="Equation" r:id="rId3" imgW="22348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4343400"/>
                        <a:ext cx="5592762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498318"/>
              </p:ext>
            </p:extLst>
          </p:nvPr>
        </p:nvGraphicFramePr>
        <p:xfrm>
          <a:off x="2035175" y="5153890"/>
          <a:ext cx="42894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7" name="Equation" r:id="rId5" imgW="1714320" imgH="419040" progId="Equation.3">
                  <p:embed/>
                </p:oleObj>
              </mc:Choice>
              <mc:Fallback>
                <p:oleObj name="Equation" r:id="rId5" imgW="17143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5153890"/>
                        <a:ext cx="4289425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5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Correlation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1723"/>
            <a:ext cx="76962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With the deﬁnition of the joint PDF of two random variables, </a:t>
            </a:r>
            <a:r>
              <a:rPr lang="en-US" sz="2400" dirty="0" smtClean="0"/>
              <a:t>the expectation </a:t>
            </a:r>
            <a:r>
              <a:rPr lang="en-US" sz="2400" dirty="0"/>
              <a:t>of functions of two random variables can be deﬁned as well.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Two </a:t>
            </a:r>
            <a:r>
              <a:rPr lang="en-US" sz="2400" dirty="0"/>
              <a:t>relevant expectations are the </a:t>
            </a:r>
            <a:r>
              <a:rPr lang="en-US" sz="2400" dirty="0">
                <a:solidFill>
                  <a:srgbClr val="FF0000"/>
                </a:solidFill>
              </a:rPr>
              <a:t>correlation</a:t>
            </a:r>
            <a:r>
              <a:rPr lang="en-US" sz="2400" dirty="0"/>
              <a:t> and the </a:t>
            </a:r>
            <a:r>
              <a:rPr lang="en-US" sz="2400" dirty="0">
                <a:solidFill>
                  <a:srgbClr val="FF0000"/>
                </a:solidFill>
              </a:rPr>
              <a:t>covariance</a:t>
            </a:r>
            <a:r>
              <a:rPr lang="en-US" sz="2400" dirty="0"/>
              <a:t> of </a:t>
            </a:r>
            <a:r>
              <a:rPr lang="en-US" sz="2400" dirty="0" smtClean="0"/>
              <a:t>two random </a:t>
            </a:r>
            <a:r>
              <a:rPr lang="en-US" sz="2400" dirty="0"/>
              <a:t>variables. 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correlation of two random variables </a:t>
            </a:r>
            <a:r>
              <a:rPr lang="en-US" sz="2400" dirty="0" smtClean="0"/>
              <a:t>X </a:t>
            </a:r>
            <a:r>
              <a:rPr lang="en-US" sz="2400" dirty="0"/>
              <a:t>and Y</a:t>
            </a:r>
            <a:r>
              <a:rPr lang="en-US" sz="2400" dirty="0" smtClean="0"/>
              <a:t> is</a:t>
            </a:r>
            <a:endParaRPr lang="ar-EG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851406"/>
              </p:ext>
            </p:extLst>
          </p:nvPr>
        </p:nvGraphicFramePr>
        <p:xfrm>
          <a:off x="1647825" y="4724400"/>
          <a:ext cx="57594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55" name="Equation" r:id="rId3" imgW="2234880" imgH="469800" progId="Equation.3">
                  <p:embed/>
                </p:oleObj>
              </mc:Choice>
              <mc:Fallback>
                <p:oleObj name="Equation" r:id="rId3" imgW="2234880" imgH="46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4724400"/>
                        <a:ext cx="57594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Covariance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Let </a:t>
            </a:r>
            <a:r>
              <a:rPr lang="en-US" sz="2400" dirty="0" smtClean="0"/>
              <a:t>µ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E[X] </a:t>
            </a:r>
            <a:r>
              <a:rPr lang="en-US" sz="2400" dirty="0"/>
              <a:t>and </a:t>
            </a:r>
            <a:r>
              <a:rPr lang="en-US" sz="2400" dirty="0" smtClean="0"/>
              <a:t>µ</a:t>
            </a:r>
            <a:r>
              <a:rPr lang="en-US" sz="2400" baseline="-25000" dirty="0" smtClean="0"/>
              <a:t>Y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E[Y] denote </a:t>
            </a:r>
            <a:r>
              <a:rPr lang="en-US" sz="2400" dirty="0"/>
              <a:t>the means of the </a:t>
            </a:r>
            <a:r>
              <a:rPr lang="en-US" sz="2400" dirty="0" smtClean="0"/>
              <a:t>random variables </a:t>
            </a:r>
            <a:r>
              <a:rPr lang="en-US" sz="2400" dirty="0"/>
              <a:t>X </a:t>
            </a:r>
            <a:r>
              <a:rPr lang="en-US" sz="2400" dirty="0" smtClean="0"/>
              <a:t>and Y, </a:t>
            </a:r>
            <a:r>
              <a:rPr lang="en-US" sz="2400" dirty="0"/>
              <a:t>respectively. 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Then </a:t>
            </a:r>
            <a:r>
              <a:rPr lang="en-US" sz="2400" dirty="0"/>
              <a:t>the covariance of </a:t>
            </a:r>
            <a:r>
              <a:rPr lang="en-US" sz="2400" dirty="0" smtClean="0"/>
              <a:t>variables X and Y 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Intuition</a:t>
            </a:r>
            <a:r>
              <a:rPr lang="en-US" sz="2400" dirty="0"/>
              <a:t>: </a:t>
            </a:r>
            <a:r>
              <a:rPr lang="en-US" sz="2400" dirty="0" smtClean="0"/>
              <a:t>the covariance describes how </a:t>
            </a:r>
            <a:r>
              <a:rPr lang="en-US" sz="2400" dirty="0"/>
              <a:t>much the two variables </a:t>
            </a:r>
            <a:r>
              <a:rPr lang="en-US" sz="2400" b="1" i="1" dirty="0" smtClean="0">
                <a:solidFill>
                  <a:srgbClr val="FF0000"/>
                </a:solidFill>
              </a:rPr>
              <a:t>change together</a:t>
            </a:r>
            <a:r>
              <a:rPr lang="en-US" sz="2400" dirty="0" smtClean="0"/>
              <a:t> </a:t>
            </a:r>
            <a:r>
              <a:rPr lang="en-US" sz="2400" dirty="0"/>
              <a:t>(positive </a:t>
            </a:r>
            <a:r>
              <a:rPr lang="en-US" sz="2400" dirty="0" smtClean="0"/>
              <a:t>if they </a:t>
            </a:r>
            <a:r>
              <a:rPr lang="en-US" sz="2400" dirty="0"/>
              <a:t>change in the same way, negative if they change in </a:t>
            </a:r>
            <a:r>
              <a:rPr lang="en-US" sz="2400" dirty="0" smtClean="0"/>
              <a:t>opposite ways) around their means.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054591"/>
              </p:ext>
            </p:extLst>
          </p:nvPr>
        </p:nvGraphicFramePr>
        <p:xfrm>
          <a:off x="2320635" y="3263035"/>
          <a:ext cx="4681538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76" name="Equation" r:id="rId3" imgW="1688760" imgH="482400" progId="Equation.3">
                  <p:embed/>
                </p:oleObj>
              </mc:Choice>
              <mc:Fallback>
                <p:oleObj name="Equation" r:id="rId3" imgW="168876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635" y="3263035"/>
                        <a:ext cx="4681538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Uncorrelated</a:t>
            </a:r>
            <a:r>
              <a:rPr lang="en-US" b="1" dirty="0"/>
              <a:t> </a:t>
            </a:r>
            <a:r>
              <a:rPr lang="en-US" b="1" dirty="0" smtClean="0"/>
              <a:t>Random Variables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00600"/>
          </a:xfrm>
        </p:spPr>
        <p:txBody>
          <a:bodyPr>
            <a:normAutofit/>
          </a:bodyPr>
          <a:lstStyle/>
          <a:p>
            <a:r>
              <a:rPr lang="en-US" sz="2600" dirty="0"/>
              <a:t>Two random variables X and Y are </a:t>
            </a:r>
            <a:r>
              <a:rPr lang="en-US" sz="2600" dirty="0">
                <a:solidFill>
                  <a:srgbClr val="FF0000"/>
                </a:solidFill>
              </a:rPr>
              <a:t>uncorrelated</a:t>
            </a:r>
            <a:r>
              <a:rPr lang="en-US" sz="2600" dirty="0"/>
              <a:t> </a:t>
            </a:r>
            <a:r>
              <a:rPr lang="en-US" sz="2600" dirty="0" smtClean="0"/>
              <a:t>if their </a:t>
            </a:r>
            <a:r>
              <a:rPr lang="en-US" sz="2600" dirty="0" smtClean="0">
                <a:solidFill>
                  <a:srgbClr val="FF0000"/>
                </a:solidFill>
              </a:rPr>
              <a:t>covariance = 0</a:t>
            </a:r>
            <a:r>
              <a:rPr lang="en-US" sz="2600" dirty="0" smtClean="0"/>
              <a:t>, i.e. </a:t>
            </a:r>
            <a:endParaRPr lang="en-US" sz="2600" dirty="0"/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b="1" dirty="0" smtClean="0"/>
              <a:t>Examples: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The </a:t>
            </a:r>
            <a:r>
              <a:rPr lang="en-US" sz="2400" dirty="0"/>
              <a:t>education level of a person is correlated with their income.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/>
              <a:t>Hair </a:t>
            </a:r>
            <a:r>
              <a:rPr lang="en-US" sz="2400" dirty="0"/>
              <a:t>color may be uncorrelated with income (at least in an </a:t>
            </a:r>
            <a:r>
              <a:rPr lang="en-US" sz="2400" dirty="0" smtClean="0"/>
              <a:t>ideal world).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870731"/>
              </p:ext>
            </p:extLst>
          </p:nvPr>
        </p:nvGraphicFramePr>
        <p:xfrm>
          <a:off x="2468563" y="2549525"/>
          <a:ext cx="426085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22" name="Equation" r:id="rId3" imgW="1536480" imgH="482400" progId="Equation.3">
                  <p:embed/>
                </p:oleObj>
              </mc:Choice>
              <mc:Fallback>
                <p:oleObj name="Equation" r:id="rId3" imgW="153648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2549525"/>
                        <a:ext cx="4260850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7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Vector of Random Variables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96200" cy="47545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case </a:t>
            </a:r>
            <a:r>
              <a:rPr lang="en-US" sz="2400" dirty="0"/>
              <a:t>of two </a:t>
            </a:r>
            <a:r>
              <a:rPr lang="en-US" sz="2400" dirty="0" smtClean="0"/>
              <a:t>RVs can </a:t>
            </a:r>
            <a:r>
              <a:rPr lang="en-US" sz="2400" dirty="0"/>
              <a:t>be </a:t>
            </a:r>
            <a:r>
              <a:rPr lang="en-US" sz="2400" dirty="0" smtClean="0"/>
              <a:t>extended to </a:t>
            </a:r>
            <a:r>
              <a:rPr lang="en-US" sz="2400" dirty="0"/>
              <a:t>the vector case.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Let </a:t>
            </a:r>
            <a:r>
              <a:rPr lang="en-US" sz="2400" b="1" dirty="0"/>
              <a:t>X</a:t>
            </a:r>
            <a:r>
              <a:rPr lang="en-US" sz="2400" dirty="0"/>
              <a:t> be a vector with entries </a:t>
            </a:r>
            <a:r>
              <a:rPr lang="en-US" sz="2400" b="1" dirty="0" smtClean="0"/>
              <a:t>X</a:t>
            </a:r>
            <a:r>
              <a:rPr lang="en-US" sz="2400" b="1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for i = 1, 2, . . . , </a:t>
            </a:r>
            <a:r>
              <a:rPr lang="en-US" sz="2400" dirty="0" smtClean="0"/>
              <a:t>n that </a:t>
            </a:r>
            <a:r>
              <a:rPr lang="en-US" sz="2400" dirty="0"/>
              <a:t>jointly have a Gaussian distribution with </a:t>
            </a:r>
            <a:r>
              <a:rPr lang="en-US" sz="2400" dirty="0" smtClean="0"/>
              <a:t>mean: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922870"/>
              </p:ext>
            </p:extLst>
          </p:nvPr>
        </p:nvGraphicFramePr>
        <p:xfrm>
          <a:off x="2895600" y="3429000"/>
          <a:ext cx="3341063" cy="224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6" name="Equation" r:id="rId3" imgW="1384200" imgH="939600" progId="Equation.3">
                  <p:embed/>
                </p:oleObj>
              </mc:Choice>
              <mc:Fallback>
                <p:oleObj name="Equation" r:id="rId3" imgW="138420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3341063" cy="22410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12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Vector of Random Variables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And </a:t>
            </a:r>
            <a:r>
              <a:rPr lang="en-US" sz="2400" dirty="0"/>
              <a:t>the covariance matrix of </a:t>
            </a:r>
            <a:r>
              <a:rPr lang="en-US" sz="2400" b="1" dirty="0"/>
              <a:t>X</a:t>
            </a:r>
            <a:r>
              <a:rPr lang="en-US" sz="2400" dirty="0"/>
              <a:t> is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b="1" dirty="0" smtClean="0"/>
          </a:p>
          <a:p>
            <a:r>
              <a:rPr lang="en-US" sz="2400" b="1" dirty="0" smtClean="0"/>
              <a:t>Remarks: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088897"/>
              </p:ext>
            </p:extLst>
          </p:nvPr>
        </p:nvGraphicFramePr>
        <p:xfrm>
          <a:off x="852050" y="2259302"/>
          <a:ext cx="7710714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2" name="Equation" r:id="rId3" imgW="3822480" imgH="1180800" progId="Equation.3">
                  <p:embed/>
                </p:oleObj>
              </mc:Choice>
              <mc:Fallback>
                <p:oleObj name="Equation" r:id="rId3" imgW="382248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050" y="2259302"/>
                        <a:ext cx="7710714" cy="235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249804"/>
              </p:ext>
            </p:extLst>
          </p:nvPr>
        </p:nvGraphicFramePr>
        <p:xfrm>
          <a:off x="1389063" y="5257800"/>
          <a:ext cx="684688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23" name="Equation" r:id="rId5" imgW="3009600" imgH="457200" progId="Equation.3">
                  <p:embed/>
                </p:oleObj>
              </mc:Choice>
              <mc:Fallback>
                <p:oleObj name="Equation" r:id="rId5" imgW="300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5257800"/>
                        <a:ext cx="684688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46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Random </a:t>
            </a:r>
            <a:r>
              <a:rPr lang="en-US" b="1" dirty="0"/>
              <a:t>signals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22437"/>
            <a:ext cx="8153400" cy="48307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A random signal or a stochastic process </a:t>
            </a:r>
            <a:r>
              <a:rPr lang="en-US" sz="2600" b="1" i="1" dirty="0" smtClean="0"/>
              <a:t>x</a:t>
            </a:r>
            <a:r>
              <a:rPr lang="en-US" sz="2600" dirty="0" smtClean="0"/>
              <a:t> is a sequence of random variable </a:t>
            </a:r>
            <a:r>
              <a:rPr lang="en-US" sz="2600" b="1" dirty="0" smtClean="0"/>
              <a:t>x</a:t>
            </a:r>
            <a:r>
              <a:rPr lang="en-US" sz="2600" b="1" baseline="-25000" dirty="0" smtClean="0"/>
              <a:t>1</a:t>
            </a:r>
            <a:r>
              <a:rPr lang="en-US" sz="2600" b="1" dirty="0" smtClean="0"/>
              <a:t>, x</a:t>
            </a:r>
            <a:r>
              <a:rPr lang="en-US" sz="2600" b="1" baseline="-25000" dirty="0"/>
              <a:t>2</a:t>
            </a:r>
            <a:r>
              <a:rPr lang="en-US" sz="2600" b="1" dirty="0" smtClean="0"/>
              <a:t>,…, </a:t>
            </a:r>
            <a:r>
              <a:rPr lang="en-US" sz="2600" b="1" dirty="0" err="1" smtClean="0"/>
              <a:t>x</a:t>
            </a:r>
            <a:r>
              <a:rPr lang="en-US" sz="2600" b="1" baseline="-25000" dirty="0" err="1" smtClean="0"/>
              <a:t>N</a:t>
            </a:r>
            <a:r>
              <a:rPr lang="en-US" sz="2600" dirty="0"/>
              <a:t> </a:t>
            </a:r>
            <a:r>
              <a:rPr lang="en-US" sz="2600" dirty="0" smtClean="0"/>
              <a:t>with </a:t>
            </a:r>
            <a:r>
              <a:rPr lang="en-US" sz="2600" dirty="0"/>
              <a:t>the index </a:t>
            </a:r>
            <a:r>
              <a:rPr lang="en-US" sz="2600" dirty="0" smtClean="0"/>
              <a:t>has </a:t>
            </a:r>
            <a:r>
              <a:rPr lang="en-US" sz="2600" dirty="0"/>
              <a:t>the meaning of time step </a:t>
            </a:r>
            <a:r>
              <a:rPr lang="en-US" sz="2600" b="1" i="1" dirty="0"/>
              <a:t>k</a:t>
            </a:r>
            <a:r>
              <a:rPr lang="en-US" sz="26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Observing the process for a certain interval of time yields a sequence of numbers or a record that is called a </a:t>
            </a:r>
            <a:r>
              <a:rPr lang="en-US" sz="2600" i="1" dirty="0" smtClean="0">
                <a:solidFill>
                  <a:srgbClr val="FF0000"/>
                </a:solidFill>
              </a:rPr>
              <a:t>realization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/>
              <a:t>of </a:t>
            </a:r>
            <a:r>
              <a:rPr lang="en-US" sz="2600" dirty="0" smtClean="0"/>
              <a:t>the </a:t>
            </a:r>
            <a:r>
              <a:rPr lang="en-US" sz="2600" dirty="0"/>
              <a:t>stochastic process. </a:t>
            </a: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In </a:t>
            </a:r>
            <a:r>
              <a:rPr lang="en-US" sz="2600" dirty="0"/>
              <a:t>system identiﬁcation, </a:t>
            </a:r>
            <a:r>
              <a:rPr lang="en-US" sz="2600" dirty="0" smtClean="0"/>
              <a:t>input and output signals will </a:t>
            </a:r>
            <a:r>
              <a:rPr lang="en-US" sz="2600" dirty="0"/>
              <a:t>often </a:t>
            </a:r>
            <a:r>
              <a:rPr lang="en-US" sz="2600" dirty="0" smtClean="0"/>
              <a:t>be stochastic </a:t>
            </a:r>
            <a:r>
              <a:rPr lang="en-US" sz="2600" dirty="0"/>
              <a:t>processes evolving over discrete </a:t>
            </a:r>
            <a:r>
              <a:rPr lang="en-US" sz="2600" dirty="0" smtClean="0"/>
              <a:t>time.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ar-EG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Introduction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50292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every </a:t>
            </a:r>
            <a:r>
              <a:rPr lang="en-US" sz="2400" dirty="0"/>
              <a:t>measurement operation, </a:t>
            </a:r>
            <a:r>
              <a:rPr lang="en-US" sz="2400" dirty="0" smtClean="0"/>
              <a:t>random errors are always present. If we measure the same variable several times, the measured values will be different in each repeated trial.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randomness or unpredictability of the value of a certain variable in a modeling context arises generally from the limits of scientiﬁc knowledge or the desire to work with models of low complexity.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Random signal can not be </a:t>
            </a:r>
            <a:r>
              <a:rPr lang="en-US" sz="2400" dirty="0"/>
              <a:t>reproduced exactly in contrast </a:t>
            </a:r>
            <a:r>
              <a:rPr lang="en-US" sz="2400" dirty="0" smtClean="0"/>
              <a:t>to a </a:t>
            </a:r>
            <a:r>
              <a:rPr lang="en-US" sz="2400" dirty="0"/>
              <a:t>deterministic </a:t>
            </a:r>
            <a:r>
              <a:rPr lang="en-US" sz="2400" dirty="0" smtClean="0"/>
              <a:t>signal.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study of system identification requires good background on random variables and signals. </a:t>
            </a:r>
            <a:r>
              <a:rPr lang="en-US" sz="2400" dirty="0" smtClean="0"/>
              <a:t>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Stationary Process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953000"/>
          </a:xfrm>
        </p:spPr>
        <p:txBody>
          <a:bodyPr>
            <a:noAutofit/>
          </a:bodyPr>
          <a:lstStyle/>
          <a:p>
            <a:r>
              <a:rPr lang="en-US" sz="2400" dirty="0"/>
              <a:t>Signal values at different time steps can be correlated (e.g. </a:t>
            </a:r>
            <a:r>
              <a:rPr lang="en-US" sz="2400" dirty="0" smtClean="0"/>
              <a:t>when they </a:t>
            </a:r>
            <a:r>
              <a:rPr lang="en-US" sz="2400" dirty="0"/>
              <a:t>are the output of some dynamic system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Nevertheless</a:t>
            </a:r>
            <a:r>
              <a:rPr lang="en-US" sz="2400" dirty="0"/>
              <a:t>, </a:t>
            </a:r>
            <a:r>
              <a:rPr lang="en-US" sz="2400" dirty="0" smtClean="0"/>
              <a:t>signals are </a:t>
            </a:r>
            <a:r>
              <a:rPr lang="en-US" sz="2400" dirty="0"/>
              <a:t>usually required to be stationary, in the </a:t>
            </a:r>
            <a:r>
              <a:rPr lang="en-US" sz="2400" dirty="0" smtClean="0"/>
              <a:t>sense</a:t>
            </a:r>
            <a:r>
              <a:rPr lang="en-US" sz="2400" dirty="0"/>
              <a:t> </a:t>
            </a:r>
            <a:r>
              <a:rPr lang="en-US" sz="2400" dirty="0" smtClean="0"/>
              <a:t>that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That is, the </a:t>
            </a:r>
            <a:r>
              <a:rPr lang="en-US" sz="2400" dirty="0"/>
              <a:t>mean is </a:t>
            </a:r>
            <a:r>
              <a:rPr lang="en-US" sz="2400" dirty="0" smtClean="0"/>
              <a:t>constant with time, </a:t>
            </a:r>
            <a:r>
              <a:rPr lang="en-US" sz="2400" dirty="0"/>
              <a:t>whereas the </a:t>
            </a:r>
            <a:r>
              <a:rPr lang="en-US" sz="2400" dirty="0" smtClean="0"/>
              <a:t>covariance depends </a:t>
            </a:r>
            <a:r>
              <a:rPr lang="en-US" sz="2400" dirty="0"/>
              <a:t>on only the relative positions of time steps, not </a:t>
            </a:r>
            <a:r>
              <a:rPr lang="en-US" sz="2400" dirty="0" smtClean="0"/>
              <a:t>their absolute </a:t>
            </a:r>
            <a:r>
              <a:rPr lang="en-US" sz="2400" dirty="0"/>
              <a:t>positions. </a:t>
            </a:r>
            <a:endParaRPr lang="en-US" sz="2400" dirty="0" smtClean="0"/>
          </a:p>
          <a:p>
            <a:r>
              <a:rPr lang="en-US" sz="2400" dirty="0" err="1" smtClean="0"/>
              <a:t>Stationarity</a:t>
            </a:r>
            <a:r>
              <a:rPr lang="en-US" sz="2400" dirty="0" smtClean="0"/>
              <a:t> implies that the </a:t>
            </a:r>
            <a:r>
              <a:rPr lang="en-US" sz="2400" dirty="0"/>
              <a:t>dynamics of the </a:t>
            </a:r>
            <a:r>
              <a:rPr lang="en-US" sz="2400" dirty="0" smtClean="0"/>
              <a:t>system generating </a:t>
            </a:r>
            <a:r>
              <a:rPr lang="en-US" sz="2400" dirty="0"/>
              <a:t>the signal are </a:t>
            </a:r>
            <a:r>
              <a:rPr lang="en-US" sz="2400" dirty="0">
                <a:solidFill>
                  <a:srgbClr val="FF0000"/>
                </a:solidFill>
              </a:rPr>
              <a:t>invariant in time</a:t>
            </a:r>
            <a:r>
              <a:rPr lang="en-US" sz="2400" dirty="0"/>
              <a:t>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412398"/>
              </p:ext>
            </p:extLst>
          </p:nvPr>
        </p:nvGraphicFramePr>
        <p:xfrm>
          <a:off x="1905000" y="2926897"/>
          <a:ext cx="5486400" cy="1035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50" name="Equation" r:id="rId3" imgW="2463480" imgH="457200" progId="Equation.3">
                  <p:embed/>
                </p:oleObj>
              </mc:Choice>
              <mc:Fallback>
                <p:oleObj name="Equation" r:id="rId3" imgW="246348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926897"/>
                        <a:ext cx="5486400" cy="1035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3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err="1" smtClean="0"/>
              <a:t>Ergodicity</a:t>
            </a:r>
            <a:r>
              <a:rPr lang="en-US" b="1" dirty="0" smtClean="0"/>
              <a:t>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err="1"/>
              <a:t>Ergodicity</a:t>
            </a:r>
            <a:r>
              <a:rPr lang="en-US" sz="2400" dirty="0"/>
              <a:t> oﬀers an empirical tool with which to derive an </a:t>
            </a:r>
            <a:r>
              <a:rPr lang="en-US" sz="2400" dirty="0" smtClean="0"/>
              <a:t>estimates </a:t>
            </a:r>
            <a:r>
              <a:rPr lang="en-US" sz="2400" dirty="0"/>
              <a:t>of the </a:t>
            </a:r>
            <a:r>
              <a:rPr lang="en-US" sz="2400" dirty="0" smtClean="0"/>
              <a:t>expected values of </a:t>
            </a:r>
            <a:r>
              <a:rPr lang="en-US" sz="2400" dirty="0"/>
              <a:t>a random signal, that in practice can be observed only via (a single) realization.</a:t>
            </a:r>
          </a:p>
          <a:p>
            <a:endParaRPr lang="en-US" sz="2400" dirty="0" smtClean="0"/>
          </a:p>
          <a:p>
            <a:r>
              <a:rPr lang="en-US" sz="2400" dirty="0" smtClean="0"/>
              <a:t>For </a:t>
            </a:r>
            <a:r>
              <a:rPr lang="en-US" sz="2400" dirty="0"/>
              <a:t>a stationary </a:t>
            </a:r>
            <a:r>
              <a:rPr lang="en-US" sz="2400" dirty="0" smtClean="0"/>
              <a:t>random signal {x(k)} = {x(1), x(2), …, x(N)}, the </a:t>
            </a:r>
            <a:r>
              <a:rPr lang="en-US" sz="2400" dirty="0"/>
              <a:t>time average </a:t>
            </a:r>
            <a:r>
              <a:rPr lang="en-US" sz="2400" dirty="0" smtClean="0"/>
              <a:t>converges </a:t>
            </a:r>
            <a:r>
              <a:rPr lang="en-US" sz="2400" dirty="0"/>
              <a:t>with probability </a:t>
            </a:r>
            <a:r>
              <a:rPr lang="en-US" sz="2400" dirty="0" smtClean="0"/>
              <a:t>one to </a:t>
            </a:r>
            <a:r>
              <a:rPr lang="en-US" sz="2400" dirty="0"/>
              <a:t>the mean value µ</a:t>
            </a:r>
            <a:r>
              <a:rPr lang="en-US" sz="2400" baseline="-25000" dirty="0"/>
              <a:t>x 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provided </a:t>
            </a:r>
            <a:r>
              <a:rPr lang="en-US" sz="2400" dirty="0"/>
              <a:t>that the number of observations </a:t>
            </a:r>
            <a:r>
              <a:rPr lang="en-US" sz="2400" b="1" i="1" dirty="0"/>
              <a:t>N</a:t>
            </a:r>
            <a:r>
              <a:rPr lang="en-US" sz="2400" dirty="0"/>
              <a:t> goes to inﬁnity. </a:t>
            </a:r>
            <a:endParaRPr lang="ar-EG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7956"/>
              </p:ext>
            </p:extLst>
          </p:nvPr>
        </p:nvGraphicFramePr>
        <p:xfrm>
          <a:off x="3109912" y="4748212"/>
          <a:ext cx="3214688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60" name="Equation" r:id="rId3" imgW="1231560" imgH="431640" progId="Equation.3">
                  <p:embed/>
                </p:oleObj>
              </mc:Choice>
              <mc:Fallback>
                <p:oleObj name="Equation" r:id="rId3" imgW="12315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12" y="4748212"/>
                        <a:ext cx="3214688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Auto-covariance &amp; Cross-covariance 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auto-covariance matrix of {</a:t>
            </a:r>
            <a:r>
              <a:rPr lang="en-US" sz="2400" i="1" dirty="0" smtClean="0"/>
              <a:t>x</a:t>
            </a:r>
            <a:r>
              <a:rPr lang="en-US" sz="2400" dirty="0" smtClean="0"/>
              <a:t>(k)} is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Similarly, </a:t>
            </a:r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cross-covariance matrix of two discrete vector signals {</a:t>
            </a:r>
            <a:r>
              <a:rPr lang="en-US" sz="2400" i="1" dirty="0"/>
              <a:t>x</a:t>
            </a:r>
            <a:r>
              <a:rPr lang="en-US" sz="2400" dirty="0"/>
              <a:t>(k)} and {</a:t>
            </a:r>
            <a:r>
              <a:rPr lang="en-US" sz="2400" i="1" dirty="0"/>
              <a:t>y</a:t>
            </a:r>
            <a:r>
              <a:rPr lang="en-US" sz="2400" dirty="0"/>
              <a:t>(k)} is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ar-EG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330295"/>
              </p:ext>
            </p:extLst>
          </p:nvPr>
        </p:nvGraphicFramePr>
        <p:xfrm>
          <a:off x="1600200" y="2161310"/>
          <a:ext cx="61501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6" name="Equation" r:id="rId3" imgW="2616120" imgH="685800" progId="Equation.3">
                  <p:embed/>
                </p:oleObj>
              </mc:Choice>
              <mc:Fallback>
                <p:oleObj name="Equation" r:id="rId3" imgW="261612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61310"/>
                        <a:ext cx="61501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85338"/>
              </p:ext>
            </p:extLst>
          </p:nvPr>
        </p:nvGraphicFramePr>
        <p:xfrm>
          <a:off x="1600200" y="4721795"/>
          <a:ext cx="60452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7" name="Equation" r:id="rId5" imgW="2781000" imgH="711000" progId="Equation.3">
                  <p:embed/>
                </p:oleObj>
              </mc:Choice>
              <mc:Fallback>
                <p:oleObj name="Equation" r:id="rId5" imgW="278100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21795"/>
                        <a:ext cx="60452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58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03"/>
            <a:ext cx="9144000" cy="9445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 smtClean="0"/>
              <a:t>Auto-correlation </a:t>
            </a:r>
            <a:r>
              <a:rPr lang="en-US" sz="3600" b="1" dirty="0"/>
              <a:t>&amp; Cross-correlation </a:t>
            </a:r>
            <a:r>
              <a:rPr lang="en-US" sz="3600" b="1" dirty="0" smtClean="0"/>
              <a:t>functions</a:t>
            </a:r>
            <a:endParaRPr lang="ar-EG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5029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autocorrelation </a:t>
            </a:r>
            <a:r>
              <a:rPr lang="en-US" sz="2400" dirty="0"/>
              <a:t>function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uu</a:t>
            </a:r>
            <a:r>
              <a:rPr lang="en-US" sz="2400" dirty="0" smtClean="0"/>
              <a:t>(</a:t>
            </a:r>
            <a:r>
              <a:rPr lang="en-US" sz="2400" i="1" dirty="0"/>
              <a:t>τ</a:t>
            </a:r>
            <a:r>
              <a:rPr lang="en-US" sz="2400" dirty="0" smtClean="0"/>
              <a:t>) </a:t>
            </a:r>
            <a:r>
              <a:rPr lang="en-US" sz="2400" dirty="0"/>
              <a:t>of </a:t>
            </a:r>
            <a:r>
              <a:rPr lang="en-US" sz="2400" dirty="0" smtClean="0"/>
              <a:t>a stationary signal </a:t>
            </a:r>
            <a:r>
              <a:rPr lang="en-US" sz="2400" b="1" dirty="0" smtClean="0"/>
              <a:t>{u(k)} </a:t>
            </a:r>
            <a:r>
              <a:rPr lang="en-US" sz="2400" dirty="0" smtClean="0"/>
              <a:t>can be estimated as 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Where τ </a:t>
            </a:r>
            <a:r>
              <a:rPr lang="en-US" sz="2400" dirty="0"/>
              <a:t>is the lag </a:t>
            </a:r>
            <a:r>
              <a:rPr lang="en-US" sz="2400" dirty="0" smtClean="0"/>
              <a:t>time.</a:t>
            </a:r>
          </a:p>
          <a:p>
            <a:r>
              <a:rPr lang="en-US" sz="2400" dirty="0" smtClean="0"/>
              <a:t>Similarly, the </a:t>
            </a:r>
            <a:r>
              <a:rPr lang="en-US" sz="2400" dirty="0"/>
              <a:t>cross-correlation function </a:t>
            </a:r>
            <a:r>
              <a:rPr lang="en-US" sz="2400" b="1" dirty="0" err="1"/>
              <a:t>r</a:t>
            </a:r>
            <a:r>
              <a:rPr lang="en-US" sz="2400" b="1" baseline="-25000" dirty="0" err="1"/>
              <a:t>uy</a:t>
            </a:r>
            <a:r>
              <a:rPr lang="en-US" sz="2400" b="1" dirty="0"/>
              <a:t>(τ)</a:t>
            </a:r>
            <a:r>
              <a:rPr lang="en-US" sz="2400" dirty="0"/>
              <a:t> between two </a:t>
            </a:r>
            <a:r>
              <a:rPr lang="en-US" sz="2400" dirty="0" smtClean="0"/>
              <a:t>signals </a:t>
            </a:r>
            <a:r>
              <a:rPr lang="en-US" sz="2400" b="1" dirty="0"/>
              <a:t>{u(k)}</a:t>
            </a:r>
            <a:r>
              <a:rPr lang="en-US" sz="2400" dirty="0"/>
              <a:t> and </a:t>
            </a:r>
            <a:r>
              <a:rPr lang="en-US" sz="2400" b="1" dirty="0"/>
              <a:t>{y(k)}</a:t>
            </a:r>
            <a:r>
              <a:rPr lang="en-US" sz="2400" dirty="0"/>
              <a:t> is defined as</a:t>
            </a:r>
            <a:endParaRPr lang="ar-EG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MATLAB function </a:t>
            </a:r>
            <a:r>
              <a:rPr lang="en-US" sz="2400" b="1" dirty="0" err="1" smtClean="0"/>
              <a:t>xcorr</a:t>
            </a:r>
            <a:r>
              <a:rPr lang="en-US" sz="2400" dirty="0"/>
              <a:t> </a:t>
            </a:r>
            <a:r>
              <a:rPr lang="en-US" sz="2400" dirty="0" smtClean="0"/>
              <a:t>can be used to calculate </a:t>
            </a:r>
            <a:r>
              <a:rPr lang="en-US" sz="2400" dirty="0"/>
              <a:t>the </a:t>
            </a:r>
            <a:r>
              <a:rPr lang="en-US" sz="2400" dirty="0" smtClean="0"/>
              <a:t>sample auto and cross-correlation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949378"/>
              </p:ext>
            </p:extLst>
          </p:nvPr>
        </p:nvGraphicFramePr>
        <p:xfrm>
          <a:off x="2590800" y="1847443"/>
          <a:ext cx="4800600" cy="97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62" name="Equation" r:id="rId3" imgW="1815840" imgH="431640" progId="Equation.3">
                  <p:embed/>
                </p:oleObj>
              </mc:Choice>
              <mc:Fallback>
                <p:oleObj name="Equation" r:id="rId3" imgW="1815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47443"/>
                        <a:ext cx="4800600" cy="9719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478056"/>
              </p:ext>
            </p:extLst>
          </p:nvPr>
        </p:nvGraphicFramePr>
        <p:xfrm>
          <a:off x="2590800" y="4267200"/>
          <a:ext cx="4191000" cy="954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63" name="Equation" r:id="rId5" imgW="1828800" imgH="431640" progId="Equation.3">
                  <p:embed/>
                </p:oleObj>
              </mc:Choice>
              <mc:Fallback>
                <p:oleObj name="Equation" r:id="rId5" imgW="18288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67200"/>
                        <a:ext cx="4191000" cy="954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26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183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Zero-mean white </a:t>
            </a:r>
            <a:r>
              <a:rPr lang="en-US" b="1" dirty="0"/>
              <a:t>noise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0037"/>
            <a:ext cx="7924800" cy="5059363"/>
          </a:xfrm>
        </p:spPr>
        <p:txBody>
          <a:bodyPr>
            <a:normAutofit/>
          </a:bodyPr>
          <a:lstStyle/>
          <a:p>
            <a:r>
              <a:rPr lang="en-US" sz="2400" dirty="0"/>
              <a:t>Let the stochastic process {e(k)} be a scalar sequence {e(1), e(2), ...}.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sequence {e(k)} is zero-mean white noise </a:t>
            </a:r>
            <a:r>
              <a:rPr lang="en-US" sz="2400" dirty="0" smtClean="0"/>
              <a:t>if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White </a:t>
            </a:r>
            <a:r>
              <a:rPr lang="en-US" sz="2400" b="1" dirty="0"/>
              <a:t>noise is </a:t>
            </a:r>
            <a:r>
              <a:rPr lang="en-US" sz="2400" b="1" dirty="0" smtClean="0"/>
              <a:t>a very important signal </a:t>
            </a:r>
            <a:r>
              <a:rPr lang="en-US" sz="2400" b="1" dirty="0"/>
              <a:t>in system identification.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10692"/>
              </p:ext>
            </p:extLst>
          </p:nvPr>
        </p:nvGraphicFramePr>
        <p:xfrm>
          <a:off x="685800" y="3505200"/>
          <a:ext cx="34496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37" name="Equation" r:id="rId3" imgW="1523880" imgH="711000" progId="Equation.3">
                  <p:embed/>
                </p:oleObj>
              </mc:Choice>
              <mc:Fallback>
                <p:oleObj name="Equation" r:id="rId3" imgW="15238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44963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25256" y="4386942"/>
            <a:ext cx="457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Values at different time steps are uncorrelated</a:t>
            </a:r>
            <a:endParaRPr lang="ar-EG" dirty="0"/>
          </a:p>
        </p:txBody>
      </p:sp>
      <p:sp>
        <p:nvSpPr>
          <p:cNvPr id="7" name="TextBox 6"/>
          <p:cNvSpPr txBox="1"/>
          <p:nvPr/>
        </p:nvSpPr>
        <p:spPr>
          <a:xfrm>
            <a:off x="4339770" y="3548742"/>
            <a:ext cx="124027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en-US" dirty="0" smtClean="0"/>
              <a:t>Zero mean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52445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Example: White noise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6850"/>
            <a:ext cx="4943475" cy="508635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uniformly distributed white noise </a:t>
            </a:r>
            <a:r>
              <a:rPr lang="en-US" sz="2400" dirty="0" smtClean="0"/>
              <a:t>sequence </a:t>
            </a:r>
            <a:r>
              <a:rPr lang="en-US" sz="2400" b="1" dirty="0" smtClean="0"/>
              <a:t>u</a:t>
            </a:r>
            <a:r>
              <a:rPr lang="en-US" sz="2400" dirty="0" smtClean="0"/>
              <a:t>, generated with </a:t>
            </a:r>
            <a:r>
              <a:rPr lang="en-US" sz="2400" dirty="0"/>
              <a:t>the MATLAB function </a:t>
            </a:r>
            <a:r>
              <a:rPr lang="en-US" sz="2400" b="1" dirty="0"/>
              <a:t>rand</a:t>
            </a:r>
            <a:r>
              <a:rPr lang="en-US" sz="2400" dirty="0"/>
              <a:t>, is </a:t>
            </a:r>
            <a:r>
              <a:rPr lang="en-US" sz="2400" dirty="0" smtClean="0"/>
              <a:t>shown.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b="1" dirty="0" smtClean="0"/>
              <a:t>	u = -0.5 + rand(125,1);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Also shown is the </a:t>
            </a:r>
            <a:r>
              <a:rPr lang="en-US" sz="2400" dirty="0"/>
              <a:t>associated normalized </a:t>
            </a:r>
            <a:r>
              <a:rPr lang="en-US" sz="2400" dirty="0" smtClean="0"/>
              <a:t>autocorrelation </a:t>
            </a:r>
            <a:r>
              <a:rPr lang="en-US" sz="2400" dirty="0"/>
              <a:t>function, that is,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uu</a:t>
            </a:r>
            <a:r>
              <a:rPr lang="en-US" sz="2400" dirty="0" smtClean="0"/>
              <a:t>(</a:t>
            </a:r>
            <a:r>
              <a:rPr lang="el-GR" sz="2400" dirty="0" smtClean="0"/>
              <a:t>τ</a:t>
            </a:r>
            <a:r>
              <a:rPr lang="en-US" sz="2400" dirty="0" smtClean="0"/>
              <a:t>)/</a:t>
            </a:r>
            <a:r>
              <a:rPr lang="en-US" sz="2400" dirty="0" err="1"/>
              <a:t>r</a:t>
            </a:r>
            <a:r>
              <a:rPr lang="en-US" sz="2400" baseline="-25000" dirty="0" err="1"/>
              <a:t>uu</a:t>
            </a:r>
            <a:r>
              <a:rPr lang="en-US" sz="2400" dirty="0"/>
              <a:t>(0) </a:t>
            </a:r>
            <a:r>
              <a:rPr lang="en-US" sz="2400" dirty="0" smtClean="0"/>
              <a:t>for </a:t>
            </a:r>
            <a:r>
              <a:rPr lang="el-GR" sz="2400" dirty="0" smtClean="0"/>
              <a:t>τ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0,1,2,… calculated using </a:t>
            </a:r>
            <a:r>
              <a:rPr lang="en-US" sz="2400" b="1" dirty="0" err="1" smtClean="0"/>
              <a:t>xcorr</a:t>
            </a:r>
            <a:r>
              <a:rPr lang="en-US" sz="2400" b="1" dirty="0" smtClean="0"/>
              <a:t>(u)</a:t>
            </a:r>
            <a:r>
              <a:rPr lang="en-US" sz="24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autocorrelation function indicates </a:t>
            </a:r>
            <a:r>
              <a:rPr lang="en-US" sz="2400" dirty="0"/>
              <a:t>that only at zero lag </a:t>
            </a:r>
            <a:r>
              <a:rPr lang="en-US" sz="2400" dirty="0" smtClean="0"/>
              <a:t>the autocorrelation </a:t>
            </a:r>
            <a:r>
              <a:rPr lang="en-US" sz="2400" dirty="0"/>
              <a:t>is </a:t>
            </a:r>
            <a:r>
              <a:rPr lang="en-US" sz="2400" dirty="0" smtClean="0"/>
              <a:t>significant.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75" y="1466850"/>
            <a:ext cx="328612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b="1" dirty="0"/>
              <a:t>Example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876800" cy="2926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Consider </a:t>
            </a:r>
            <a:r>
              <a:rPr lang="en-US" sz="2400" dirty="0"/>
              <a:t>two random sequences </a:t>
            </a:r>
            <a:r>
              <a:rPr lang="en-US" sz="2400" dirty="0" smtClean="0"/>
              <a:t>S(k</a:t>
            </a:r>
            <a:r>
              <a:rPr lang="en-US" sz="2400" dirty="0"/>
              <a:t>) and </a:t>
            </a:r>
            <a:r>
              <a:rPr lang="en-US" sz="2400" dirty="0" smtClean="0"/>
              <a:t>R(k), k=1,…,1000 generated using </a:t>
            </a:r>
            <a:r>
              <a:rPr lang="en-US" sz="2400" dirty="0" err="1" smtClean="0"/>
              <a:t>Matlab</a:t>
            </a:r>
            <a:r>
              <a:rPr lang="en-US" sz="2400" dirty="0" smtClean="0"/>
              <a:t> commands: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 </a:t>
            </a:r>
            <a:r>
              <a:rPr lang="en-US" sz="2400" dirty="0"/>
              <a:t>= </a:t>
            </a:r>
            <a:r>
              <a:rPr lang="en-US" sz="2400" dirty="0" smtClean="0"/>
              <a:t>3*</a:t>
            </a:r>
            <a:r>
              <a:rPr lang="en-US" sz="2400" dirty="0" err="1" smtClean="0"/>
              <a:t>randn</a:t>
            </a:r>
            <a:r>
              <a:rPr lang="en-US" sz="2400" dirty="0" smtClean="0"/>
              <a:t>(1000, 1) + 10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smtClean="0"/>
              <a:t>R </a:t>
            </a:r>
            <a:r>
              <a:rPr lang="en-US" sz="2400" dirty="0"/>
              <a:t>= </a:t>
            </a:r>
            <a:r>
              <a:rPr lang="en-US" sz="2400" dirty="0" smtClean="0"/>
              <a:t>6*</a:t>
            </a:r>
            <a:r>
              <a:rPr lang="en-US" sz="2400" dirty="0" err="1" smtClean="0"/>
              <a:t>randn</a:t>
            </a:r>
            <a:r>
              <a:rPr lang="en-US" sz="2400" dirty="0" smtClean="0"/>
              <a:t>(1000, 1) + 20;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219200"/>
            <a:ext cx="3622964" cy="2849961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114800"/>
            <a:ext cx="8077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1. What is the approximate mean value of each signal?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2. What is the empirical variance of each signal?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3. What is the empirical covariance matrix of a vector sequence </a:t>
            </a:r>
            <a:endParaRPr lang="ar-EG" sz="2400" dirty="0" smtClean="0"/>
          </a:p>
          <a:p>
            <a:pPr marL="0" indent="0">
              <a:buFont typeface="Arial" pitchFamily="34" charset="0"/>
              <a:buNone/>
            </a:pPr>
            <a:endParaRPr lang="ar-EG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118434"/>
              </p:ext>
            </p:extLst>
          </p:nvPr>
        </p:nvGraphicFramePr>
        <p:xfrm>
          <a:off x="2768600" y="5562600"/>
          <a:ext cx="3860800" cy="914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5" name="Equation" r:id="rId4" imgW="1917360" imgH="457200" progId="Equation.3">
                  <p:embed/>
                </p:oleObj>
              </mc:Choice>
              <mc:Fallback>
                <p:oleObj name="Equation" r:id="rId4" imgW="191736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00" y="5562600"/>
                        <a:ext cx="3860800" cy="914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0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Using </a:t>
            </a:r>
            <a:r>
              <a:rPr lang="en-US" sz="2400" dirty="0" err="1"/>
              <a:t>Matlab</a:t>
            </a:r>
            <a:r>
              <a:rPr lang="en-US" sz="2400" dirty="0"/>
              <a:t>, we can calculate the empirical </a:t>
            </a:r>
            <a:r>
              <a:rPr lang="en-US" sz="2400" dirty="0" smtClean="0"/>
              <a:t>(sample) mean values </a:t>
            </a:r>
            <a:r>
              <a:rPr lang="en-US" sz="2400" dirty="0"/>
              <a:t>and </a:t>
            </a:r>
            <a:r>
              <a:rPr lang="en-US" sz="2400" dirty="0" err="1"/>
              <a:t>covariances</a:t>
            </a:r>
            <a:r>
              <a:rPr lang="en-US" sz="2400" dirty="0"/>
              <a:t> of the signals: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Note: </a:t>
            </a:r>
            <a:r>
              <a:rPr lang="en-US" sz="2400" dirty="0" smtClean="0">
                <a:solidFill>
                  <a:srgbClr val="FF0000"/>
                </a:solidFill>
              </a:rPr>
              <a:t>it </a:t>
            </a:r>
            <a:r>
              <a:rPr lang="en-US" sz="2400" dirty="0">
                <a:solidFill>
                  <a:srgbClr val="FF0000"/>
                </a:solidFill>
              </a:rPr>
              <a:t>is highly recommended to write your own code to calculate the variance, covariance and correlation functions instead of using only MATLAB built-in functions.</a:t>
            </a:r>
            <a:endParaRPr lang="ar-EG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00600" y="2286000"/>
            <a:ext cx="3581400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marL="0" lvl="2" indent="0">
              <a:buNone/>
            </a:pPr>
            <a:r>
              <a:rPr lang="en-US" sz="2000" dirty="0" err="1" smtClean="0"/>
              <a:t>mS</a:t>
            </a:r>
            <a:r>
              <a:rPr lang="en-US" sz="2000" dirty="0" smtClean="0"/>
              <a:t>  </a:t>
            </a:r>
            <a:r>
              <a:rPr lang="en-US" sz="2000" dirty="0"/>
              <a:t>=   9.9021    </a:t>
            </a:r>
          </a:p>
          <a:p>
            <a:pPr marL="0" lvl="2" indent="0">
              <a:buNone/>
            </a:pPr>
            <a:r>
              <a:rPr lang="en-US" sz="2000" dirty="0" err="1" smtClean="0"/>
              <a:t>mR</a:t>
            </a:r>
            <a:r>
              <a:rPr lang="en-US" sz="2000" dirty="0" smtClean="0"/>
              <a:t>  </a:t>
            </a:r>
            <a:r>
              <a:rPr lang="en-US" sz="2000" dirty="0"/>
              <a:t>=  20.2296 </a:t>
            </a:r>
            <a:endParaRPr lang="en-US" sz="2000" dirty="0" smtClean="0"/>
          </a:p>
          <a:p>
            <a:pPr marL="0" lvl="2" indent="0">
              <a:buNone/>
            </a:pPr>
            <a:endParaRPr lang="en-US" sz="2000" dirty="0" smtClean="0"/>
          </a:p>
          <a:p>
            <a:pPr marL="0" lvl="2" indent="0">
              <a:buNone/>
            </a:pPr>
            <a:r>
              <a:rPr lang="en-US" sz="2000" dirty="0" err="1" smtClean="0"/>
              <a:t>covS</a:t>
            </a:r>
            <a:r>
              <a:rPr lang="en-US" sz="2000" dirty="0" smtClean="0"/>
              <a:t>  </a:t>
            </a:r>
            <a:r>
              <a:rPr lang="en-US" sz="2000" dirty="0"/>
              <a:t>=  8.9814 </a:t>
            </a:r>
            <a:endParaRPr lang="en-US" sz="2000" dirty="0" smtClean="0"/>
          </a:p>
          <a:p>
            <a:pPr marL="0" lvl="2" indent="0">
              <a:buNone/>
            </a:pPr>
            <a:r>
              <a:rPr lang="en-US" sz="2000" dirty="0" err="1" smtClean="0"/>
              <a:t>covR</a:t>
            </a:r>
            <a:r>
              <a:rPr lang="en-US" sz="2000" dirty="0" smtClean="0"/>
              <a:t>  </a:t>
            </a:r>
            <a:r>
              <a:rPr lang="en-US" sz="2000" dirty="0"/>
              <a:t>= 36.3954 </a:t>
            </a:r>
            <a:endParaRPr lang="en-US" sz="2000" dirty="0" smtClean="0"/>
          </a:p>
          <a:p>
            <a:pPr marL="0" lvl="2" indent="0">
              <a:buNone/>
            </a:pPr>
            <a:endParaRPr lang="en-US" sz="2000" dirty="0" smtClean="0"/>
          </a:p>
          <a:p>
            <a:pPr marL="0" lvl="2" indent="0">
              <a:buNone/>
            </a:pPr>
            <a:r>
              <a:rPr lang="en-US" sz="2000" dirty="0" err="1" smtClean="0"/>
              <a:t>covZ</a:t>
            </a:r>
            <a:r>
              <a:rPr lang="en-US" sz="2000" dirty="0" smtClean="0"/>
              <a:t>  </a:t>
            </a:r>
            <a:r>
              <a:rPr lang="en-US" sz="2000" dirty="0"/>
              <a:t>=  [ 8.9814    0.5103 </a:t>
            </a:r>
          </a:p>
          <a:p>
            <a:pPr lvl="2"/>
            <a:r>
              <a:rPr lang="en-US" sz="2000" dirty="0" smtClean="0"/>
              <a:t>   0.5103 </a:t>
            </a:r>
            <a:r>
              <a:rPr lang="en-US" sz="2000" dirty="0"/>
              <a:t>36.3954</a:t>
            </a:r>
            <a:r>
              <a:rPr lang="en-US" sz="2000" dirty="0" smtClean="0"/>
              <a:t>]</a:t>
            </a:r>
            <a:endParaRPr lang="ar-EG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3048000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indent="-114300"/>
            <a:r>
              <a:rPr lang="en-US" sz="2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mS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=  mean(S) </a:t>
            </a:r>
          </a:p>
          <a:p>
            <a:pPr indent="-114300"/>
            <a:r>
              <a:rPr lang="en-US" sz="2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mR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=  mean(R) </a:t>
            </a:r>
          </a:p>
          <a:p>
            <a:pPr indent="-114300"/>
            <a:endParaRPr lang="en-US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14300"/>
            <a:r>
              <a:rPr lang="en-US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covS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(S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</a:p>
          <a:p>
            <a:pPr indent="-114300"/>
            <a:r>
              <a:rPr lang="en-US" sz="2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covR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= 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cov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</a:p>
          <a:p>
            <a:pPr indent="-114300"/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14300"/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  =  [</a:t>
            </a: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 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R]; </a:t>
            </a:r>
          </a:p>
          <a:p>
            <a:pPr indent="-114300"/>
            <a:r>
              <a:rPr lang="en-US" sz="2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covZ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=  </a:t>
            </a:r>
            <a:r>
              <a:rPr lang="en-US" sz="2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cov</a:t>
            </a:r>
            <a:r>
              <a:rPr lang="en-US" sz="2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(Z)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643086" y="3337143"/>
            <a:ext cx="1143000" cy="762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808038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US" b="1" dirty="0" smtClean="0"/>
              <a:t>Answer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0081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4497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Random </a:t>
            </a:r>
            <a:r>
              <a:rPr lang="en-CA" sz="2400" dirty="0" smtClean="0"/>
              <a:t>sequences are </a:t>
            </a:r>
            <a:r>
              <a:rPr lang="en-CA" sz="2400" dirty="0" smtClean="0"/>
              <a:t>frequently </a:t>
            </a:r>
            <a:r>
              <a:rPr lang="en-CA" sz="2400" dirty="0" smtClean="0"/>
              <a:t>used </a:t>
            </a:r>
            <a:r>
              <a:rPr lang="en-CA" sz="2400" dirty="0" smtClean="0"/>
              <a:t>as input signals in system identification.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Input signals have </a:t>
            </a:r>
            <a:r>
              <a:rPr lang="en-CA" sz="2400" dirty="0"/>
              <a:t>a significant influence </a:t>
            </a:r>
            <a:r>
              <a:rPr lang="en-CA" sz="2400" dirty="0" smtClean="0"/>
              <a:t>on the </a:t>
            </a:r>
            <a:r>
              <a:rPr lang="en-CA" sz="2400" dirty="0"/>
              <a:t>resulting parameter </a:t>
            </a:r>
            <a:r>
              <a:rPr lang="en-CA" sz="2400" dirty="0" smtClean="0"/>
              <a:t>estimates.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As </a:t>
            </a:r>
            <a:r>
              <a:rPr lang="en-CA" sz="2400" dirty="0"/>
              <a:t>a trivial illustration, we may think </a:t>
            </a:r>
            <a:r>
              <a:rPr lang="en-CA" sz="2400" dirty="0" smtClean="0"/>
              <a:t>of an </a:t>
            </a:r>
            <a:r>
              <a:rPr lang="en-CA" sz="2400" dirty="0"/>
              <a:t>input that is identically zero. Such an </a:t>
            </a:r>
            <a:r>
              <a:rPr lang="en-CA" sz="2400" dirty="0" smtClean="0"/>
              <a:t>input will </a:t>
            </a:r>
            <a:r>
              <a:rPr lang="en-CA" sz="2400" dirty="0"/>
              <a:t>not </a:t>
            </a:r>
            <a:r>
              <a:rPr lang="en-CA" sz="2400" dirty="0" smtClean="0"/>
              <a:t>yield </a:t>
            </a:r>
            <a:r>
              <a:rPr lang="en-CA" sz="2400" dirty="0"/>
              <a:t>full information </a:t>
            </a:r>
            <a:r>
              <a:rPr lang="en-CA" sz="2400" dirty="0" smtClean="0"/>
              <a:t>about the </a:t>
            </a:r>
            <a:r>
              <a:rPr lang="en-CA" sz="2400" dirty="0"/>
              <a:t>input/output relationship of the system</a:t>
            </a:r>
            <a:r>
              <a:rPr lang="en-CA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434975"/>
            <a:ext cx="7772400" cy="7080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Input Signals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23557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10200"/>
          </a:xfrm>
        </p:spPr>
        <p:txBody>
          <a:bodyPr>
            <a:noAutofit/>
          </a:bodyPr>
          <a:lstStyle/>
          <a:p>
            <a:r>
              <a:rPr lang="en-CA" sz="2400" dirty="0" smtClean="0"/>
              <a:t>The </a:t>
            </a:r>
            <a:r>
              <a:rPr lang="en-CA" sz="2400" dirty="0"/>
              <a:t>input should excite the typical modes </a:t>
            </a:r>
            <a:r>
              <a:rPr lang="en-CA" sz="2400" dirty="0" smtClean="0"/>
              <a:t>of the </a:t>
            </a:r>
            <a:r>
              <a:rPr lang="en-CA" sz="2400" dirty="0"/>
              <a:t>system, and this is called persistent </a:t>
            </a:r>
            <a:r>
              <a:rPr lang="en-CA" sz="2400" dirty="0" smtClean="0"/>
              <a:t>exciting. In mathematical </a:t>
            </a:r>
            <a:r>
              <a:rPr lang="en-CA" sz="2400" dirty="0"/>
              <a:t>term this is related </a:t>
            </a:r>
            <a:r>
              <a:rPr lang="en-CA" sz="2400" dirty="0" smtClean="0"/>
              <a:t>to the </a:t>
            </a:r>
            <a:r>
              <a:rPr lang="en-CA" sz="2400" dirty="0"/>
              <a:t>full rank condition </a:t>
            </a:r>
            <a:r>
              <a:rPr lang="en-CA" sz="2400" dirty="0" smtClean="0"/>
              <a:t>of </a:t>
            </a:r>
            <a:r>
              <a:rPr lang="en-CA" sz="2400" dirty="0" smtClean="0"/>
              <a:t>the matrix:</a:t>
            </a:r>
            <a:endParaRPr lang="en-CA" sz="2400" dirty="0" smtClean="0"/>
          </a:p>
          <a:p>
            <a:endParaRPr lang="en-CA" sz="2400" dirty="0"/>
          </a:p>
          <a:p>
            <a:endParaRPr lang="en-CA" sz="2400" dirty="0" smtClean="0"/>
          </a:p>
          <a:p>
            <a:r>
              <a:rPr lang="en-CA" sz="2400" dirty="0" smtClean="0"/>
              <a:t>One of the simplest input signal is </a:t>
            </a:r>
            <a:r>
              <a:rPr lang="en-CA" sz="2400" b="1" dirty="0" smtClean="0"/>
              <a:t>the step </a:t>
            </a:r>
            <a:r>
              <a:rPr lang="en-CA" sz="2400" b="1" dirty="0"/>
              <a:t>function </a:t>
            </a:r>
            <a:r>
              <a:rPr lang="en-CA" sz="2400" dirty="0"/>
              <a:t>(</a:t>
            </a:r>
            <a:r>
              <a:rPr lang="en-CA" sz="2400" dirty="0" err="1">
                <a:solidFill>
                  <a:srgbClr val="FF0000"/>
                </a:solidFill>
              </a:rPr>
              <a:t>ones.m</a:t>
            </a:r>
            <a:r>
              <a:rPr lang="en-CA" sz="2400" dirty="0"/>
              <a:t>)</a:t>
            </a:r>
            <a:r>
              <a:rPr lang="en-CA" sz="2400" dirty="0" smtClean="0"/>
              <a:t>:</a:t>
            </a:r>
            <a:endParaRPr lang="en-CA" sz="2400" dirty="0"/>
          </a:p>
          <a:p>
            <a:endParaRPr lang="en-CA" sz="2400" dirty="0"/>
          </a:p>
          <a:p>
            <a:endParaRPr lang="en-CA" sz="2400" dirty="0"/>
          </a:p>
          <a:p>
            <a:r>
              <a:rPr lang="en-CA" sz="2400" dirty="0" smtClean="0"/>
              <a:t>For </a:t>
            </a:r>
            <a:r>
              <a:rPr lang="en-CA" sz="2400" dirty="0"/>
              <a:t>systems with a large signal-to-noise ratio, </a:t>
            </a:r>
            <a:r>
              <a:rPr lang="en-CA" sz="2400" dirty="0" smtClean="0"/>
              <a:t>step </a:t>
            </a:r>
            <a:r>
              <a:rPr lang="en-CA" sz="2400" dirty="0"/>
              <a:t>input can </a:t>
            </a:r>
            <a:r>
              <a:rPr lang="en-CA" sz="2400" dirty="0" smtClean="0"/>
              <a:t>give </a:t>
            </a:r>
            <a:r>
              <a:rPr lang="en-CA" sz="2400" dirty="0"/>
              <a:t>information about the </a:t>
            </a:r>
            <a:r>
              <a:rPr lang="en-CA" sz="2400" dirty="0" smtClean="0"/>
              <a:t>dynamics such as dominant time constant, rise </a:t>
            </a:r>
            <a:r>
              <a:rPr lang="en-CA" sz="2400" dirty="0"/>
              <a:t>time, overshoot and static </a:t>
            </a:r>
            <a:r>
              <a:rPr lang="en-CA" sz="2400" dirty="0" smtClean="0"/>
              <a:t>gain. However, step input does not give sufficient changes to cover high frequency ranges.</a:t>
            </a:r>
            <a:endParaRPr lang="ar-EG" sz="2400" dirty="0"/>
          </a:p>
          <a:p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13372"/>
              </p:ext>
            </p:extLst>
          </p:nvPr>
        </p:nvGraphicFramePr>
        <p:xfrm>
          <a:off x="4191000" y="1932710"/>
          <a:ext cx="7429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6" name="Equation" r:id="rId3" imgW="419040" imgH="419040" progId="Equation.3">
                  <p:embed/>
                </p:oleObj>
              </mc:Choice>
              <mc:Fallback>
                <p:oleObj name="Equation" r:id="rId3" imgW="419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932710"/>
                        <a:ext cx="742950" cy="760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682961"/>
              </p:ext>
            </p:extLst>
          </p:nvPr>
        </p:nvGraphicFramePr>
        <p:xfrm>
          <a:off x="3352800" y="3188820"/>
          <a:ext cx="1965325" cy="967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7" name="Equation" r:id="rId5" imgW="1002960" imgH="482400" progId="Equation.3">
                  <p:embed/>
                </p:oleObj>
              </mc:Choice>
              <mc:Fallback>
                <p:oleObj name="Equation" r:id="rId5" imgW="10029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188820"/>
                        <a:ext cx="1965325" cy="96754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37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5"/>
            <a:ext cx="8229600" cy="80803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random signal </a:t>
            </a:r>
            <a:r>
              <a:rPr lang="en-US" dirty="0" smtClean="0"/>
              <a:t>example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9310"/>
            <a:ext cx="8001000" cy="50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An </a:t>
            </a:r>
            <a:r>
              <a:rPr lang="en-US" sz="2400" dirty="0"/>
              <a:t>example of an unpredictable signal is the </a:t>
            </a:r>
            <a:r>
              <a:rPr lang="en-US" sz="2400" dirty="0" smtClean="0"/>
              <a:t>acceleration </a:t>
            </a:r>
            <a:r>
              <a:rPr lang="en-US" sz="2400" dirty="0"/>
              <a:t>measured on the </a:t>
            </a:r>
            <a:r>
              <a:rPr lang="en-US" sz="2400" dirty="0" smtClean="0"/>
              <a:t>rear wheel </a:t>
            </a:r>
            <a:r>
              <a:rPr lang="en-US" sz="2400" dirty="0"/>
              <a:t>axis of a </a:t>
            </a:r>
            <a:r>
              <a:rPr lang="en-US" sz="2400" dirty="0" smtClean="0"/>
              <a:t>car during </a:t>
            </a:r>
            <a:r>
              <a:rPr lang="en-US" sz="2400" dirty="0"/>
              <a:t>a particular </a:t>
            </a:r>
            <a:r>
              <a:rPr lang="en-US" sz="2400" dirty="0" smtClean="0"/>
              <a:t>time interval </a:t>
            </a:r>
            <a:r>
              <a:rPr lang="en-US" sz="2400" dirty="0"/>
              <a:t>when </a:t>
            </a:r>
            <a:r>
              <a:rPr lang="en-US" sz="2400" dirty="0" smtClean="0"/>
              <a:t>it is driving on highway.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signal is nondeterministic: no </a:t>
            </a:r>
            <a:r>
              <a:rPr lang="en-US" sz="2400" dirty="0"/>
              <a:t>prescribed formula to generate such a time record synthetically.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recording </a:t>
            </a:r>
            <a:r>
              <a:rPr lang="en-US" sz="2400" dirty="0"/>
              <a:t>of the acceleration will be diﬀerent when it is measured for a diﬀerent period in time with </a:t>
            </a:r>
            <a:r>
              <a:rPr lang="en-US" sz="2400" dirty="0" smtClean="0"/>
              <a:t>the </a:t>
            </a:r>
            <a:r>
              <a:rPr lang="en-US" sz="2400" dirty="0"/>
              <a:t>car </a:t>
            </a:r>
            <a:r>
              <a:rPr lang="en-US" sz="2400" dirty="0" smtClean="0"/>
              <a:t>driving </a:t>
            </a:r>
            <a:r>
              <a:rPr lang="en-US" sz="2400" dirty="0"/>
              <a:t>at the same speed over the same road segment.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618510"/>
            <a:ext cx="54864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7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924800" cy="6019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Another input signal is the </a:t>
            </a:r>
            <a:r>
              <a:rPr lang="en-CA" sz="2400" b="1" dirty="0" smtClean="0"/>
              <a:t>sum of sinusoids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400" dirty="0" smtClean="0"/>
              <a:t>With </a:t>
            </a:r>
            <a:r>
              <a:rPr lang="en-CA" sz="2400" i="1" dirty="0" smtClean="0"/>
              <a:t>m</a:t>
            </a:r>
            <a:r>
              <a:rPr lang="en-CA" sz="2400" dirty="0" smtClean="0"/>
              <a:t> frequency </a:t>
            </a:r>
            <a:r>
              <a:rPr lang="en-CA" sz="2400" dirty="0" err="1" smtClean="0"/>
              <a:t>w</a:t>
            </a:r>
            <a:r>
              <a:rPr lang="en-CA" sz="2400" baseline="-25000" dirty="0" err="1" smtClean="0"/>
              <a:t>j</a:t>
            </a:r>
            <a:r>
              <a:rPr lang="en-CA" sz="2400" dirty="0" smtClean="0"/>
              <a:t>, 0 </a:t>
            </a:r>
            <a:r>
              <a:rPr lang="en-CA" sz="2400" dirty="0"/>
              <a:t>≤ </a:t>
            </a:r>
            <a:r>
              <a:rPr lang="en-CA" sz="2400" dirty="0" smtClean="0"/>
              <a:t>w</a:t>
            </a:r>
            <a:r>
              <a:rPr lang="en-CA" sz="2400" baseline="-25000" dirty="0" smtClean="0"/>
              <a:t>1</a:t>
            </a:r>
            <a:r>
              <a:rPr lang="en-CA" sz="2400" dirty="0" smtClean="0"/>
              <a:t> </a:t>
            </a:r>
            <a:r>
              <a:rPr lang="en-CA" sz="2400" dirty="0"/>
              <a:t>&lt; </a:t>
            </a:r>
            <a:r>
              <a:rPr lang="en-CA" sz="2400" dirty="0" smtClean="0"/>
              <a:t>w</a:t>
            </a:r>
            <a:r>
              <a:rPr lang="en-CA" sz="2400" baseline="-25000" dirty="0" smtClean="0"/>
              <a:t>2</a:t>
            </a:r>
            <a:r>
              <a:rPr lang="en-CA" sz="2400" dirty="0" smtClean="0"/>
              <a:t> </a:t>
            </a:r>
            <a:r>
              <a:rPr lang="en-CA" sz="2400" dirty="0"/>
              <a:t>&lt; ... &lt; </a:t>
            </a:r>
            <a:r>
              <a:rPr lang="en-CA" sz="2400" dirty="0" err="1" smtClean="0"/>
              <a:t>w</a:t>
            </a:r>
            <a:r>
              <a:rPr lang="en-CA" sz="2400" baseline="-25000" dirty="0" err="1" smtClean="0"/>
              <a:t>m</a:t>
            </a:r>
            <a:r>
              <a:rPr lang="en-CA" sz="2400" dirty="0" smtClean="0"/>
              <a:t> </a:t>
            </a:r>
            <a:r>
              <a:rPr lang="en-CA" sz="2400" dirty="0"/>
              <a:t>≤ </a:t>
            </a:r>
            <a:r>
              <a:rPr lang="el-GR" sz="2400" dirty="0" smtClean="0"/>
              <a:t>π</a:t>
            </a:r>
            <a:r>
              <a:rPr lang="en-CA" sz="24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b="1" dirty="0" smtClean="0"/>
              <a:t>Gaussian white noise </a:t>
            </a:r>
            <a:r>
              <a:rPr lang="en-CA" sz="2400" dirty="0" smtClean="0"/>
              <a:t>(</a:t>
            </a:r>
            <a:r>
              <a:rPr lang="en-CA" sz="2400" dirty="0" err="1" smtClean="0">
                <a:solidFill>
                  <a:srgbClr val="FF0000"/>
                </a:solidFill>
              </a:rPr>
              <a:t>randn.m</a:t>
            </a:r>
            <a:r>
              <a:rPr lang="en-CA" sz="2400" dirty="0" smtClean="0"/>
              <a:t>):  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they excite all frequencies. 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very </a:t>
            </a:r>
            <a:r>
              <a:rPr lang="en-US" sz="2400" dirty="0"/>
              <a:t>large </a:t>
            </a:r>
            <a:r>
              <a:rPr lang="en-US" sz="2400" dirty="0" smtClean="0"/>
              <a:t>values </a:t>
            </a:r>
            <a:r>
              <a:rPr lang="en-US" sz="2400" dirty="0"/>
              <a:t>may </a:t>
            </a:r>
            <a:r>
              <a:rPr lang="en-US" sz="2400" dirty="0" smtClean="0"/>
              <a:t>occur which exceed physical </a:t>
            </a:r>
            <a:r>
              <a:rPr lang="en-US" sz="2400"/>
              <a:t>process </a:t>
            </a:r>
            <a:r>
              <a:rPr lang="en-US" sz="2400" smtClean="0"/>
              <a:t>limits → </a:t>
            </a:r>
            <a:r>
              <a:rPr lang="en-US" sz="2400" dirty="0"/>
              <a:t>not practical.  </a:t>
            </a:r>
            <a:endParaRPr lang="en-U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Amplitude </a:t>
            </a:r>
            <a:r>
              <a:rPr lang="en-US" sz="2400" dirty="0"/>
              <a:t>constrained signals such as a </a:t>
            </a:r>
            <a:r>
              <a:rPr lang="en-US" sz="2400" b="1" dirty="0"/>
              <a:t>uniformly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distributed </a:t>
            </a:r>
            <a:r>
              <a:rPr lang="en-US" sz="2400" b="1" dirty="0" smtClean="0"/>
              <a:t>r</a:t>
            </a:r>
            <a:r>
              <a:rPr lang="en-CA" sz="2400" b="1" dirty="0" err="1" smtClean="0"/>
              <a:t>andom</a:t>
            </a:r>
            <a:r>
              <a:rPr lang="en-CA" sz="2400" b="1" dirty="0" smtClean="0"/>
              <a:t> </a:t>
            </a:r>
            <a:r>
              <a:rPr lang="en-CA" sz="2400" dirty="0" smtClean="0"/>
              <a:t>sequence </a:t>
            </a:r>
            <a:r>
              <a:rPr lang="en-US" sz="2400" dirty="0" smtClean="0"/>
              <a:t>(</a:t>
            </a:r>
            <a:r>
              <a:rPr lang="en-CA" sz="2400" dirty="0" err="1" smtClean="0">
                <a:solidFill>
                  <a:srgbClr val="FF0000"/>
                </a:solidFill>
              </a:rPr>
              <a:t>rand.m</a:t>
            </a:r>
            <a:r>
              <a:rPr lang="en-CA" sz="2400" dirty="0" smtClean="0"/>
              <a:t>)</a:t>
            </a:r>
            <a:r>
              <a:rPr lang="en-CA" sz="2400" i="1" dirty="0"/>
              <a:t> </a:t>
            </a:r>
            <a:r>
              <a:rPr lang="en-CA" sz="2400" dirty="0" smtClean="0"/>
              <a:t>or</a:t>
            </a:r>
            <a:r>
              <a:rPr lang="en-CA" sz="2400" i="1" dirty="0" smtClean="0"/>
              <a:t> </a:t>
            </a:r>
            <a:r>
              <a:rPr lang="en-CA" sz="2400" dirty="0" smtClean="0"/>
              <a:t>the </a:t>
            </a:r>
            <a:r>
              <a:rPr lang="en-US" sz="2400" b="1" dirty="0" smtClean="0"/>
              <a:t>Pseudo </a:t>
            </a:r>
            <a:r>
              <a:rPr lang="en-US" sz="2400" b="1" dirty="0"/>
              <a:t>Random Binary sequence (PRBS</a:t>
            </a:r>
            <a:r>
              <a:rPr lang="en-US" sz="2400" b="1" dirty="0" smtClean="0"/>
              <a:t>)</a:t>
            </a:r>
            <a:r>
              <a:rPr lang="en-US" sz="2400" dirty="0" smtClean="0"/>
              <a:t> are preferred. </a:t>
            </a: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386352"/>
              </p:ext>
            </p:extLst>
          </p:nvPr>
        </p:nvGraphicFramePr>
        <p:xfrm>
          <a:off x="2971800" y="838201"/>
          <a:ext cx="3276600" cy="1040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6" name="Equation" r:id="rId3" imgW="1536480" imgH="444240" progId="Equation.3">
                  <p:embed/>
                </p:oleObj>
              </mc:Choice>
              <mc:Fallback>
                <p:oleObj name="Equation" r:id="rId3" imgW="1536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838201"/>
                        <a:ext cx="3276600" cy="104062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86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60" y="457200"/>
            <a:ext cx="5140040" cy="563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PRBS switches </a:t>
            </a:r>
            <a:r>
              <a:rPr lang="en-US" sz="2800" dirty="0"/>
              <a:t>between two </a:t>
            </a:r>
            <a:r>
              <a:rPr lang="en-US" sz="2800" dirty="0" smtClean="0"/>
              <a:t>values and is generated using some speciﬁc algorithm such that its autocorrelation function approximates that of the white noise.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MATLAB </a:t>
            </a:r>
            <a:r>
              <a:rPr lang="en-US" sz="2800" dirty="0"/>
              <a:t>command</a:t>
            </a:r>
            <a:r>
              <a:rPr lang="en-US" sz="2800" dirty="0" smtClean="0"/>
              <a:t>: </a:t>
            </a:r>
            <a:endParaRPr lang="en-US" sz="2800" dirty="0" smtClean="0"/>
          </a:p>
          <a:p>
            <a:pPr marL="400050" lvl="1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u </a:t>
            </a:r>
            <a:r>
              <a:rPr lang="en-US" sz="2400" b="1" dirty="0" smtClean="0">
                <a:solidFill>
                  <a:srgbClr val="FF0000"/>
                </a:solidFill>
              </a:rPr>
              <a:t>= </a:t>
            </a:r>
            <a:r>
              <a:rPr lang="en-US" sz="2400" b="1" dirty="0" err="1" smtClean="0">
                <a:solidFill>
                  <a:srgbClr val="FF0000"/>
                </a:solidFill>
              </a:rPr>
              <a:t>idinput</a:t>
            </a:r>
            <a:r>
              <a:rPr lang="en-US" sz="2400" b="1" dirty="0" smtClean="0">
                <a:solidFill>
                  <a:srgbClr val="FF0000"/>
                </a:solidFill>
              </a:rPr>
              <a:t>(N,</a:t>
            </a:r>
            <a:r>
              <a:rPr lang="en-US" sz="2400" b="1" dirty="0">
                <a:solidFill>
                  <a:srgbClr val="FF0000"/>
                </a:solidFill>
              </a:rPr>
              <a:t>'</a:t>
            </a:r>
            <a:r>
              <a:rPr lang="en-US" sz="2400" b="1" dirty="0" err="1">
                <a:solidFill>
                  <a:srgbClr val="FF0000"/>
                </a:solidFill>
              </a:rPr>
              <a:t>prbs</a:t>
            </a:r>
            <a:r>
              <a:rPr lang="en-US" sz="2400" b="1" dirty="0" smtClean="0">
                <a:solidFill>
                  <a:srgbClr val="FF0000"/>
                </a:solidFill>
              </a:rPr>
              <a:t>')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914400"/>
            <a:ext cx="3048000" cy="482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Generation of random signals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54102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Artiﬁcial </a:t>
            </a:r>
            <a:r>
              <a:rPr lang="en-US" sz="2400" dirty="0"/>
              <a:t>generation of random signals </a:t>
            </a:r>
            <a:r>
              <a:rPr lang="en-US" sz="2400" dirty="0" smtClean="0"/>
              <a:t>is of </a:t>
            </a:r>
            <a:r>
              <a:rPr lang="en-US" sz="2400" dirty="0"/>
              <a:t>interest in </a:t>
            </a:r>
            <a:r>
              <a:rPr lang="en-US" sz="2400" dirty="0" smtClean="0">
                <a:solidFill>
                  <a:srgbClr val="FF0000"/>
                </a:solidFill>
              </a:rPr>
              <a:t>simulation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prediction</a:t>
            </a:r>
            <a:r>
              <a:rPr lang="en-US" sz="2400" dirty="0" smtClean="0"/>
              <a:t> purposes.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Since </a:t>
            </a:r>
            <a:r>
              <a:rPr lang="en-US" sz="2400" dirty="0"/>
              <a:t>these signals are nondeterministic, reproducing them </a:t>
            </a:r>
            <a:r>
              <a:rPr lang="en-US" sz="2400" dirty="0">
                <a:solidFill>
                  <a:srgbClr val="FF0000"/>
                </a:solidFill>
              </a:rPr>
              <a:t>exactly</a:t>
            </a:r>
            <a:r>
              <a:rPr lang="en-US" sz="2400" dirty="0"/>
              <a:t> is not possible. </a:t>
            </a:r>
            <a:r>
              <a:rPr lang="en-US" sz="2400" dirty="0" smtClean="0"/>
              <a:t>A valid </a:t>
            </a:r>
            <a:r>
              <a:rPr lang="en-US" sz="2400" dirty="0"/>
              <a:t>alternative is </a:t>
            </a:r>
            <a:r>
              <a:rPr lang="en-US" sz="2400" dirty="0" smtClean="0"/>
              <a:t>to generate </a:t>
            </a:r>
            <a:r>
              <a:rPr lang="en-US" sz="2400" dirty="0"/>
              <a:t>a time sequence that has </a:t>
            </a:r>
            <a:r>
              <a:rPr lang="en-US" sz="2400" dirty="0" smtClean="0">
                <a:solidFill>
                  <a:srgbClr val="FF0000"/>
                </a:solidFill>
              </a:rPr>
              <a:t>similar features</a:t>
            </a:r>
            <a:r>
              <a:rPr lang="en-US" sz="2400" dirty="0" smtClean="0"/>
              <a:t> </a:t>
            </a:r>
            <a:r>
              <a:rPr lang="en-US" sz="2400" dirty="0"/>
              <a:t>to the original random signal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An example of such a feature is the sample mean of all the 2000 samples of </a:t>
            </a:r>
            <a:r>
              <a:rPr lang="en-US" sz="2400" dirty="0" smtClean="0"/>
              <a:t>the time </a:t>
            </a:r>
            <a:r>
              <a:rPr lang="en-US" sz="2400" dirty="0"/>
              <a:t>record in the previous </a:t>
            </a:r>
            <a:r>
              <a:rPr lang="en-US" sz="2400" dirty="0" smtClean="0"/>
              <a:t>Figure: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Where </a:t>
            </a:r>
            <a:r>
              <a:rPr lang="en-US" sz="2400" i="1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k</a:t>
            </a:r>
            <a:r>
              <a:rPr lang="en-US" sz="2400" dirty="0" smtClean="0"/>
              <a:t>) is the acceleration at time instant </a:t>
            </a:r>
            <a:r>
              <a:rPr lang="en-US" sz="2400" i="1" dirty="0" smtClean="0"/>
              <a:t>k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There are other </a:t>
            </a:r>
            <a:r>
              <a:rPr lang="en-US" sz="2400" dirty="0"/>
              <a:t>features </a:t>
            </a:r>
            <a:r>
              <a:rPr lang="en-US" sz="2400" dirty="0" smtClean="0"/>
              <a:t>to </a:t>
            </a:r>
            <a:r>
              <a:rPr lang="en-US" sz="2400" dirty="0"/>
              <a:t>describe random variables and signals as we will see next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958539"/>
              </p:ext>
            </p:extLst>
          </p:nvPr>
        </p:nvGraphicFramePr>
        <p:xfrm>
          <a:off x="2895600" y="4419600"/>
          <a:ext cx="31607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44" name="Equation" r:id="rId3" imgW="1168200" imgH="431640" progId="Equation.3">
                  <p:embed/>
                </p:oleObj>
              </mc:Choice>
              <mc:Fallback>
                <p:oleObj name="Equation" r:id="rId3" imgW="11682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31607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91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Cumulative </a:t>
            </a:r>
            <a:r>
              <a:rPr lang="en-US" b="1" dirty="0"/>
              <a:t>distribution </a:t>
            </a:r>
            <a:r>
              <a:rPr lang="en-US" b="1" dirty="0" smtClean="0"/>
              <a:t>function (CDF)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CDF function F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dirty="0"/>
              <a:t>of a random variable X </a:t>
            </a:r>
            <a:r>
              <a:rPr lang="en-US" sz="2400" dirty="0" smtClean="0"/>
              <a:t>gives the probability </a:t>
            </a:r>
            <a:r>
              <a:rPr lang="en-US" sz="2400" dirty="0"/>
              <a:t>of the event </a:t>
            </a:r>
            <a:r>
              <a:rPr lang="en-US" sz="2400" dirty="0" smtClean="0"/>
              <a:t>{X </a:t>
            </a:r>
            <a:r>
              <a:rPr lang="en-US" sz="2400" dirty="0"/>
              <a:t>≤ </a:t>
            </a:r>
            <a:r>
              <a:rPr lang="en-US" sz="2400" i="1" dirty="0" smtClean="0"/>
              <a:t>x</a:t>
            </a:r>
            <a:r>
              <a:rPr lang="en-US" sz="2400" dirty="0" smtClean="0"/>
              <a:t>}, </a:t>
            </a:r>
            <a:r>
              <a:rPr lang="en-US" sz="2400" dirty="0"/>
              <a:t>which is denoted </a:t>
            </a:r>
            <a:r>
              <a:rPr lang="en-US" sz="2400" dirty="0" smtClean="0"/>
              <a:t>by</a:t>
            </a: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302246"/>
              </p:ext>
            </p:extLst>
          </p:nvPr>
        </p:nvGraphicFramePr>
        <p:xfrm>
          <a:off x="1296983" y="2514600"/>
          <a:ext cx="64928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32" name="Equation" r:id="rId3" imgW="2400120" imgH="215640" progId="Equation.3">
                  <p:embed/>
                </p:oleObj>
              </mc:Choice>
              <mc:Fallback>
                <p:oleObj name="Equation" r:id="rId3" imgW="2400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3" y="2514600"/>
                        <a:ext cx="64928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3352800"/>
            <a:ext cx="5048250" cy="323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7922"/>
            <a:ext cx="8229600" cy="4835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From axioms </a:t>
            </a:r>
            <a:r>
              <a:rPr lang="en-US" sz="2400" dirty="0"/>
              <a:t>of </a:t>
            </a:r>
            <a:r>
              <a:rPr lang="en-US" sz="2400" dirty="0" smtClean="0"/>
              <a:t>probability, the </a:t>
            </a:r>
            <a:r>
              <a:rPr lang="en-US" sz="2400" dirty="0"/>
              <a:t>CDF has the following </a:t>
            </a:r>
            <a:r>
              <a:rPr lang="en-US" sz="2400" dirty="0" smtClean="0"/>
              <a:t>properties: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683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Cumulative </a:t>
            </a:r>
            <a:r>
              <a:rPr lang="en-US" b="1" dirty="0"/>
              <a:t>distribution </a:t>
            </a:r>
            <a:r>
              <a:rPr lang="en-US" b="1" dirty="0" smtClean="0"/>
              <a:t>function (CDF)</a:t>
            </a:r>
            <a:endParaRPr lang="ar-EG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612100"/>
              </p:ext>
            </p:extLst>
          </p:nvPr>
        </p:nvGraphicFramePr>
        <p:xfrm>
          <a:off x="1600200" y="2743200"/>
          <a:ext cx="5562599" cy="286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90" name="Equation" r:id="rId3" imgW="2425680" imgH="1473120" progId="Equation.3">
                  <p:embed/>
                </p:oleObj>
              </mc:Choice>
              <mc:Fallback>
                <p:oleObj name="Equation" r:id="rId3" imgW="2425680" imgH="1473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43200"/>
                        <a:ext cx="5562599" cy="286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17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Probability </a:t>
            </a:r>
            <a:r>
              <a:rPr lang="en-US" b="1" dirty="0"/>
              <a:t>density </a:t>
            </a:r>
            <a:r>
              <a:rPr lang="en-US" b="1" dirty="0" smtClean="0"/>
              <a:t>function (PDF)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92380"/>
            <a:ext cx="7924800" cy="4800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More frequently used </a:t>
            </a:r>
            <a:r>
              <a:rPr lang="en-US" sz="2400" dirty="0"/>
              <a:t>characterization of a random variable is the </a:t>
            </a:r>
            <a:r>
              <a:rPr lang="en-US" sz="2400" b="1" dirty="0" smtClean="0"/>
              <a:t>PDF</a:t>
            </a:r>
            <a:r>
              <a:rPr lang="en-US" sz="2400" dirty="0" smtClean="0"/>
              <a:t>. The PDF is the </a:t>
            </a:r>
            <a:r>
              <a:rPr lang="en-US" sz="2400" dirty="0"/>
              <a:t>derivative of the </a:t>
            </a:r>
            <a:r>
              <a:rPr lang="en-US" sz="2400" dirty="0" smtClean="0"/>
              <a:t>CDF function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PDF </a:t>
            </a:r>
            <a:r>
              <a:rPr lang="en-US" sz="2400" dirty="0" smtClean="0"/>
              <a:t>has the property: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a</a:t>
            </a:r>
            <a:r>
              <a:rPr lang="en-US" sz="2400" dirty="0" smtClean="0"/>
              <a:t>nd the </a:t>
            </a:r>
            <a:r>
              <a:rPr lang="en-US" sz="2400" dirty="0"/>
              <a:t>probability of the event </a:t>
            </a:r>
            <a:r>
              <a:rPr lang="en-US" sz="2400" dirty="0" smtClean="0"/>
              <a:t>{a &lt; </a:t>
            </a:r>
            <a:r>
              <a:rPr lang="en-US" sz="2400" dirty="0"/>
              <a:t>X ≤ </a:t>
            </a:r>
            <a:r>
              <a:rPr lang="en-US" sz="2400" dirty="0" smtClean="0"/>
              <a:t>b} is given by</a:t>
            </a:r>
            <a:endParaRPr lang="ar-EG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830786"/>
              </p:ext>
            </p:extLst>
          </p:nvPr>
        </p:nvGraphicFramePr>
        <p:xfrm>
          <a:off x="3290455" y="2175160"/>
          <a:ext cx="256222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4" name="Equation" r:id="rId3" imgW="1257120" imgH="888840" progId="Equation.3">
                  <p:embed/>
                </p:oleObj>
              </mc:Choice>
              <mc:Fallback>
                <p:oleObj name="Equation" r:id="rId3" imgW="125712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455" y="2175160"/>
                        <a:ext cx="256222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898802"/>
              </p:ext>
            </p:extLst>
          </p:nvPr>
        </p:nvGraphicFramePr>
        <p:xfrm>
          <a:off x="3124200" y="4371110"/>
          <a:ext cx="2457450" cy="886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5" name="Equation" r:id="rId5" imgW="876240" imgH="469800" progId="Equation.3">
                  <p:embed/>
                </p:oleObj>
              </mc:Choice>
              <mc:Fallback>
                <p:oleObj name="Equation" r:id="rId5" imgW="87624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371110"/>
                        <a:ext cx="2457450" cy="886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457766"/>
              </p:ext>
            </p:extLst>
          </p:nvPr>
        </p:nvGraphicFramePr>
        <p:xfrm>
          <a:off x="2971800" y="5638800"/>
          <a:ext cx="32035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6" name="Equation" r:id="rId7" imgW="1638000" imgH="482400" progId="Equation.3">
                  <p:embed/>
                </p:oleObj>
              </mc:Choice>
              <mc:Fallback>
                <p:oleObj name="Equation" r:id="rId7" imgW="16380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38800"/>
                        <a:ext cx="32035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61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838"/>
            <a:ext cx="9144000" cy="10969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/>
              <a:t>The </a:t>
            </a:r>
            <a:r>
              <a:rPr lang="en-US" sz="4000" b="1" dirty="0"/>
              <a:t>expected value of a random </a:t>
            </a:r>
            <a:r>
              <a:rPr lang="en-US" sz="4000" b="1" dirty="0" smtClean="0"/>
              <a:t>variable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CDF and PDF fully specify the behavior of a random variable </a:t>
            </a:r>
            <a:r>
              <a:rPr lang="en-US" sz="2400" dirty="0" smtClean="0"/>
              <a:t>in the </a:t>
            </a:r>
            <a:r>
              <a:rPr lang="en-US" sz="2400" dirty="0"/>
              <a:t>sense that they determine the probabilities of events </a:t>
            </a:r>
            <a:r>
              <a:rPr lang="en-US" sz="2400" dirty="0" smtClean="0"/>
              <a:t>corresponding to </a:t>
            </a:r>
            <a:r>
              <a:rPr lang="en-US" sz="2400" dirty="0"/>
              <a:t>that random variable. </a:t>
            </a:r>
            <a:r>
              <a:rPr lang="en-US" sz="2400" dirty="0" smtClean="0"/>
              <a:t>However, these </a:t>
            </a:r>
            <a:r>
              <a:rPr lang="en-US" sz="2400" dirty="0"/>
              <a:t>functions cannot be </a:t>
            </a:r>
            <a:r>
              <a:rPr lang="en-US" sz="2400" dirty="0" smtClean="0"/>
              <a:t>determined experimentally </a:t>
            </a:r>
            <a:r>
              <a:rPr lang="en-US" sz="2400" dirty="0"/>
              <a:t>in a trivial </a:t>
            </a:r>
            <a:r>
              <a:rPr lang="en-US" sz="2400" dirty="0" smtClean="0"/>
              <a:t>way</a:t>
            </a:r>
          </a:p>
          <a:p>
            <a:endParaRPr lang="en-US" sz="2400" dirty="0" smtClean="0"/>
          </a:p>
          <a:p>
            <a:r>
              <a:rPr lang="en-US" sz="2400" dirty="0" smtClean="0"/>
              <a:t>Fortunately, in </a:t>
            </a:r>
            <a:r>
              <a:rPr lang="en-US" sz="2400" dirty="0"/>
              <a:t>many </a:t>
            </a:r>
            <a:r>
              <a:rPr lang="en-US" sz="2400" dirty="0" smtClean="0"/>
              <a:t>problems, it is sufficient to specify the </a:t>
            </a:r>
            <a:r>
              <a:rPr lang="en-US" sz="2400" dirty="0"/>
              <a:t>behavior of a random variable </a:t>
            </a:r>
            <a:r>
              <a:rPr lang="en-US" sz="2400" dirty="0" smtClean="0"/>
              <a:t>in terms of certain </a:t>
            </a:r>
            <a:r>
              <a:rPr lang="en-US" sz="2400" i="1" dirty="0" smtClean="0">
                <a:solidFill>
                  <a:srgbClr val="FF0000"/>
                </a:solidFill>
              </a:rPr>
              <a:t>features</a:t>
            </a:r>
            <a:r>
              <a:rPr lang="en-US" sz="2400" dirty="0" smtClean="0"/>
              <a:t> such as the </a:t>
            </a:r>
            <a:r>
              <a:rPr lang="en-US" sz="2400" b="1" dirty="0" smtClean="0"/>
              <a:t>expected</a:t>
            </a:r>
            <a:r>
              <a:rPr lang="en-US" sz="2400" dirty="0" smtClean="0"/>
              <a:t> value and </a:t>
            </a:r>
            <a:r>
              <a:rPr lang="en-US" sz="2400" b="1" dirty="0" smtClean="0"/>
              <a:t>variance</a:t>
            </a:r>
            <a:r>
              <a:rPr lang="en-US" sz="2400" dirty="0" smtClean="0"/>
              <a:t> of </a:t>
            </a:r>
            <a:r>
              <a:rPr lang="en-US" sz="2400" dirty="0"/>
              <a:t>this random </a:t>
            </a:r>
            <a:r>
              <a:rPr lang="en-US" sz="2400" dirty="0" smtClean="0"/>
              <a:t>variable.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Expected value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expected </a:t>
            </a:r>
            <a:r>
              <a:rPr lang="en-US" sz="2400" dirty="0" smtClean="0"/>
              <a:t>value, also </a:t>
            </a:r>
            <a:r>
              <a:rPr lang="en-US" sz="2400" dirty="0"/>
              <a:t>called </a:t>
            </a:r>
            <a:r>
              <a:rPr lang="en-US" sz="2400" dirty="0" smtClean="0"/>
              <a:t>mean, of a random variable </a:t>
            </a:r>
            <a:r>
              <a:rPr lang="en-US" sz="2400" dirty="0"/>
              <a:t>X is given </a:t>
            </a:r>
            <a:r>
              <a:rPr lang="en-US" sz="2400" dirty="0" smtClean="0"/>
              <a:t>by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expected value is the </a:t>
            </a:r>
            <a:r>
              <a:rPr lang="en-US" sz="2400" dirty="0"/>
              <a:t>average of all values, weighted by their </a:t>
            </a:r>
            <a:r>
              <a:rPr lang="en-US" sz="2400" dirty="0" smtClean="0"/>
              <a:t>probability. It is the </a:t>
            </a:r>
            <a:r>
              <a:rPr lang="en-US" sz="2400" dirty="0"/>
              <a:t>value “expected” beforehand given the probability distribution.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expected value is often called </a:t>
            </a:r>
            <a:r>
              <a:rPr lang="en-US" sz="2400" dirty="0" smtClean="0"/>
              <a:t>the </a:t>
            </a:r>
            <a:r>
              <a:rPr lang="en-US" sz="2400" dirty="0"/>
              <a:t>ﬁrst-order </a:t>
            </a:r>
            <a:r>
              <a:rPr lang="en-US" sz="2400" dirty="0" smtClean="0"/>
              <a:t>moment.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nth-order moment </a:t>
            </a:r>
            <a:r>
              <a:rPr lang="en-US" sz="2400" dirty="0" smtClean="0"/>
              <a:t>is given as</a:t>
            </a:r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14517"/>
              </p:ext>
            </p:extLst>
          </p:nvPr>
        </p:nvGraphicFramePr>
        <p:xfrm>
          <a:off x="2895600" y="2057400"/>
          <a:ext cx="3328987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0" name="Equation" r:id="rId3" imgW="1257120" imgH="482400" progId="Equation.3">
                  <p:embed/>
                </p:oleObj>
              </mc:Choice>
              <mc:Fallback>
                <p:oleObj name="Equation" r:id="rId3" imgW="125712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057400"/>
                        <a:ext cx="3328987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618565"/>
              </p:ext>
            </p:extLst>
          </p:nvPr>
        </p:nvGraphicFramePr>
        <p:xfrm>
          <a:off x="3101975" y="5410200"/>
          <a:ext cx="3527425" cy="1187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1" name="Equation" r:id="rId5" imgW="1422360" imgH="482400" progId="Equation.3">
                  <p:embed/>
                </p:oleObj>
              </mc:Choice>
              <mc:Fallback>
                <p:oleObj name="Equation" r:id="rId5" imgW="142236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1975" y="5410200"/>
                        <a:ext cx="3527425" cy="11877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03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1777</Words>
  <Application>Microsoft Office PowerPoint</Application>
  <PresentationFormat>On-screen Show (4:3)</PresentationFormat>
  <Paragraphs>275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(4)  Random Variables</vt:lpstr>
      <vt:lpstr>Introduction </vt:lpstr>
      <vt:lpstr>A random signal example</vt:lpstr>
      <vt:lpstr>Generation of random signals</vt:lpstr>
      <vt:lpstr>Cumulative distribution function (CDF)</vt:lpstr>
      <vt:lpstr>Cumulative distribution function (CDF)</vt:lpstr>
      <vt:lpstr>Probability density function (PDF)</vt:lpstr>
      <vt:lpstr>The expected value of a random variable</vt:lpstr>
      <vt:lpstr>Expected value</vt:lpstr>
      <vt:lpstr>Variance</vt:lpstr>
      <vt:lpstr>Gaussian random variable (normal)</vt:lpstr>
      <vt:lpstr>Uniform Distribution</vt:lpstr>
      <vt:lpstr>Multiple random variables</vt:lpstr>
      <vt:lpstr>Correlation </vt:lpstr>
      <vt:lpstr>Covariance </vt:lpstr>
      <vt:lpstr>Uncorrelated Random Variables </vt:lpstr>
      <vt:lpstr>Vector of Random Variables</vt:lpstr>
      <vt:lpstr>Vector of Random Variables</vt:lpstr>
      <vt:lpstr>Random signals</vt:lpstr>
      <vt:lpstr>Stationary Process</vt:lpstr>
      <vt:lpstr>Ergodicity </vt:lpstr>
      <vt:lpstr>Auto-covariance &amp; Cross-covariance  </vt:lpstr>
      <vt:lpstr>Auto-correlation &amp; Cross-correlation functions</vt:lpstr>
      <vt:lpstr>Zero-mean white noise</vt:lpstr>
      <vt:lpstr>Example: White noise </vt:lpstr>
      <vt:lpstr>Example</vt:lpstr>
      <vt:lpstr>Answer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Variables</dc:title>
  <dc:creator>Ahmed</dc:creator>
  <cp:lastModifiedBy>Ahmed</cp:lastModifiedBy>
  <cp:revision>637</cp:revision>
  <dcterms:created xsi:type="dcterms:W3CDTF">2006-08-16T00:00:00Z</dcterms:created>
  <dcterms:modified xsi:type="dcterms:W3CDTF">2018-03-14T19:36:01Z</dcterms:modified>
</cp:coreProperties>
</file>