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256" r:id="rId2"/>
    <p:sldId id="825" r:id="rId3"/>
    <p:sldId id="826" r:id="rId4"/>
    <p:sldId id="827" r:id="rId5"/>
    <p:sldId id="828" r:id="rId6"/>
    <p:sldId id="829" r:id="rId7"/>
    <p:sldId id="838" r:id="rId8"/>
    <p:sldId id="830" r:id="rId9"/>
    <p:sldId id="839" r:id="rId10"/>
    <p:sldId id="834" r:id="rId11"/>
    <p:sldId id="835" r:id="rId12"/>
    <p:sldId id="840" r:id="rId13"/>
    <p:sldId id="841" r:id="rId14"/>
    <p:sldId id="836" r:id="rId15"/>
    <p:sldId id="83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1993" autoAdjust="0"/>
  </p:normalViewPr>
  <p:slideViewPr>
    <p:cSldViewPr>
      <p:cViewPr>
        <p:scale>
          <a:sx n="60" d="100"/>
          <a:sy n="60" d="100"/>
        </p:scale>
        <p:origin x="-1536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9.jp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10.jpg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38" y="533400"/>
            <a:ext cx="7721600" cy="1905000"/>
          </a:xfrm>
        </p:spPr>
        <p:txBody>
          <a:bodyPr/>
          <a:lstStyle/>
          <a:p>
            <a:pPr marL="109728" indent="0"/>
            <a:r>
              <a:rPr lang="en-US" sz="4400" b="1" dirty="0" smtClean="0"/>
              <a:t>Discrete Approximation of Continuous Systems</a:t>
            </a:r>
            <a:endParaRPr lang="en-US" altLang="zh-CN" sz="4400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SimSun" pitchFamily="2" charset="-122"/>
              </a:rPr>
              <a:t>CSE 421 </a:t>
            </a:r>
            <a:r>
              <a:rPr lang="en-US" sz="240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A159A-BE53-49BF-8BEC-22626492F41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902" y="674668"/>
            <a:ext cx="8003232" cy="57606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Example 1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98" y="1361242"/>
            <a:ext cx="8563302" cy="5328592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With </a:t>
            </a:r>
            <a:r>
              <a:rPr lang="en-US" sz="2400" dirty="0" smtClean="0"/>
              <a:t>MATLAB, </a:t>
            </a:r>
            <a:r>
              <a:rPr lang="en-US" sz="2400" dirty="0"/>
              <a:t>find the discrete approximation of the following continuous system. </a:t>
            </a:r>
            <a:r>
              <a:rPr lang="en-US" sz="2400" dirty="0" smtClean="0"/>
              <a:t>Use </a:t>
            </a:r>
            <a:r>
              <a:rPr lang="en-US" sz="2400" dirty="0"/>
              <a:t>trapezoidal rule approximation and a sample period T = 0.05.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marL="114300" indent="0">
              <a:spcBef>
                <a:spcPts val="1200"/>
              </a:spcBef>
              <a:buNone/>
            </a:pPr>
            <a:r>
              <a:rPr lang="en-US" sz="20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numc</a:t>
            </a:r>
            <a:r>
              <a:rPr lang="en-US" sz="2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= [0 10]; </a:t>
            </a:r>
            <a:r>
              <a:rPr lang="en-US" sz="2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   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% numerator &amp; denominator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ea typeface="Verdana" pitchFamily="34" charset="0"/>
              <a:cs typeface="Courier New" pitchFamily="49" charset="0"/>
            </a:endParaRPr>
          </a:p>
          <a:p>
            <a:pPr marL="114300" indent="0">
              <a:spcBef>
                <a:spcPts val="1200"/>
              </a:spcBef>
              <a:buNone/>
            </a:pPr>
            <a:r>
              <a:rPr lang="en-US" sz="20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denc</a:t>
            </a:r>
            <a:r>
              <a:rPr lang="en-US" sz="2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= [1 10]; </a:t>
            </a:r>
            <a:r>
              <a:rPr lang="en-US" sz="2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	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ea typeface="Verdana" pitchFamily="34" charset="0"/>
              <a:cs typeface="Courier New" pitchFamily="49" charset="0"/>
            </a:endParaRPr>
          </a:p>
          <a:p>
            <a:pPr marL="114300" indent="0">
              <a:spcBef>
                <a:spcPts val="1200"/>
              </a:spcBef>
              <a:buNone/>
            </a:pPr>
            <a:r>
              <a:rPr lang="en-US" sz="20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sysc</a:t>
            </a:r>
            <a:r>
              <a:rPr lang="en-US" sz="2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= </a:t>
            </a:r>
            <a:r>
              <a:rPr lang="en-US" sz="2000" b="1" dirty="0" err="1">
                <a:latin typeface="Courier New" pitchFamily="49" charset="0"/>
                <a:ea typeface="Verdana" pitchFamily="34" charset="0"/>
                <a:cs typeface="Courier New" pitchFamily="49" charset="0"/>
              </a:rPr>
              <a:t>tf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ea typeface="Verdana" pitchFamily="34" charset="0"/>
                <a:cs typeface="Courier New" pitchFamily="49" charset="0"/>
              </a:rPr>
              <a:t>numc,denc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);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%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Create continuous LTI system</a:t>
            </a:r>
          </a:p>
          <a:p>
            <a:pPr marL="114300" indent="0">
              <a:spcBef>
                <a:spcPts val="1200"/>
              </a:spcBef>
              <a:buNone/>
            </a:pPr>
            <a:r>
              <a:rPr lang="en-US" sz="2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T 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= 0.05; </a:t>
            </a:r>
            <a:r>
              <a:rPr lang="en-US" sz="2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% Sampling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period</a:t>
            </a:r>
          </a:p>
          <a:p>
            <a:pPr marL="114300" indent="0">
              <a:spcBef>
                <a:spcPts val="1200"/>
              </a:spcBef>
              <a:buNone/>
            </a:pPr>
            <a:r>
              <a:rPr lang="en-US" sz="2000" b="1" dirty="0" err="1">
                <a:latin typeface="Courier New" pitchFamily="49" charset="0"/>
                <a:ea typeface="Verdana" pitchFamily="34" charset="0"/>
                <a:cs typeface="Courier New" pitchFamily="49" charset="0"/>
              </a:rPr>
              <a:t>sysd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 = c2d(sysc,T,’</a:t>
            </a:r>
            <a:r>
              <a:rPr lang="en-US" sz="2000" b="1" dirty="0" err="1">
                <a:latin typeface="Courier New" pitchFamily="49" charset="0"/>
                <a:ea typeface="Verdana" pitchFamily="34" charset="0"/>
                <a:cs typeface="Courier New" pitchFamily="49" charset="0"/>
              </a:rPr>
              <a:t>tustin</a:t>
            </a:r>
            <a:r>
              <a:rPr lang="en-US" sz="20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’)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% Discretize using trapezoidal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rule; Rectangular rules are not supported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ea typeface="Verdana" pitchFamily="34" charset="0"/>
              <a:cs typeface="Courier New" pitchFamily="49" charset="0"/>
            </a:endParaRPr>
          </a:p>
          <a:p>
            <a:pPr marL="11430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Transfer function: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33047"/>
              </p:ext>
            </p:extLst>
          </p:nvPr>
        </p:nvGraphicFramePr>
        <p:xfrm>
          <a:off x="3594536" y="2559268"/>
          <a:ext cx="167640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6" name="Equation" r:id="rId3" imgW="876240" imgH="393480" progId="Equation.3">
                  <p:embed/>
                </p:oleObj>
              </mc:Choice>
              <mc:Fallback>
                <p:oleObj name="Equation" r:id="rId3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536" y="2559268"/>
                        <a:ext cx="1676400" cy="75723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422560"/>
              </p:ext>
            </p:extLst>
          </p:nvPr>
        </p:nvGraphicFramePr>
        <p:xfrm>
          <a:off x="3505200" y="5948362"/>
          <a:ext cx="2162175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7" name="Equation" r:id="rId5" imgW="1130040" imgH="393480" progId="Equation.3">
                  <p:embed/>
                </p:oleObj>
              </mc:Choice>
              <mc:Fallback>
                <p:oleObj name="Equation" r:id="rId5" imgW="11300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948362"/>
                        <a:ext cx="2162175" cy="75723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324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Example 1, continued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178800" cy="4686300"/>
          </a:xfrm>
        </p:spPr>
        <p:txBody>
          <a:bodyPr>
            <a:noAutofit/>
          </a:bodyPr>
          <a:lstStyle/>
          <a:p>
            <a:r>
              <a:rPr lang="en-US" sz="2600" dirty="0" smtClean="0"/>
              <a:t>Sometimes </a:t>
            </a:r>
            <a:r>
              <a:rPr lang="en-US" sz="2600" dirty="0"/>
              <a:t>you </a:t>
            </a:r>
            <a:r>
              <a:rPr lang="en-US" sz="2600" dirty="0" smtClean="0"/>
              <a:t>need </a:t>
            </a:r>
            <a:r>
              <a:rPr lang="en-US" sz="2600" dirty="0"/>
              <a:t>to extract the numerator and denominator from the LTI description </a:t>
            </a:r>
            <a:r>
              <a:rPr lang="en-US" sz="2600" dirty="0" smtClean="0"/>
              <a:t>of the </a:t>
            </a:r>
            <a:r>
              <a:rPr lang="en-US" sz="2600" dirty="0"/>
              <a:t>system. </a:t>
            </a:r>
            <a:endParaRPr lang="en-US" sz="2600" dirty="0" smtClean="0"/>
          </a:p>
          <a:p>
            <a:r>
              <a:rPr lang="en-US" sz="2600" dirty="0" smtClean="0"/>
              <a:t>Using the result </a:t>
            </a:r>
            <a:r>
              <a:rPr lang="en-US" sz="2600" dirty="0"/>
              <a:t>obtained above, here’s how to use </a:t>
            </a:r>
            <a:r>
              <a:rPr lang="en-US" sz="2600" b="1" dirty="0" err="1"/>
              <a:t>tfdata</a:t>
            </a:r>
            <a:r>
              <a:rPr lang="en-US" sz="2600" dirty="0"/>
              <a:t>:</a:t>
            </a:r>
          </a:p>
          <a:p>
            <a:endParaRPr lang="en-US" sz="2600" dirty="0" smtClean="0"/>
          </a:p>
          <a:p>
            <a:pPr marL="914400" lvl="2" indent="0">
              <a:buNone/>
            </a:pPr>
            <a:r>
              <a:rPr lang="en-US" sz="26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[</a:t>
            </a:r>
            <a:r>
              <a:rPr lang="en-US" sz="2600" b="1" dirty="0" err="1">
                <a:latin typeface="Courier New" pitchFamily="49" charset="0"/>
                <a:ea typeface="Verdana" pitchFamily="34" charset="0"/>
                <a:cs typeface="Courier New" pitchFamily="49" charset="0"/>
              </a:rPr>
              <a:t>numd,dend</a:t>
            </a:r>
            <a:r>
              <a:rPr lang="en-US" sz="26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] = </a:t>
            </a:r>
            <a:r>
              <a:rPr lang="en-US" sz="26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tfdata</a:t>
            </a:r>
            <a:r>
              <a:rPr lang="en-US" sz="26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sysd</a:t>
            </a:r>
            <a:r>
              <a:rPr lang="en-US" sz="26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,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’v</a:t>
            </a: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’</a:t>
            </a:r>
            <a:r>
              <a:rPr lang="en-US" sz="26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)</a:t>
            </a:r>
          </a:p>
          <a:p>
            <a:pPr marL="914400" lvl="2" indent="0">
              <a:buNone/>
            </a:pPr>
            <a:r>
              <a:rPr lang="en-US" sz="26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numd</a:t>
            </a:r>
            <a:r>
              <a:rPr lang="en-US" sz="26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= 0.2 0.2</a:t>
            </a:r>
          </a:p>
          <a:p>
            <a:pPr marL="914400" lvl="2" indent="0">
              <a:buNone/>
            </a:pPr>
            <a:r>
              <a:rPr lang="en-US" sz="26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dend</a:t>
            </a:r>
            <a:r>
              <a:rPr lang="en-US" sz="26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ea typeface="Verdana" pitchFamily="34" charset="0"/>
                <a:cs typeface="Courier New" pitchFamily="49" charset="0"/>
              </a:rPr>
              <a:t>=  1.0 -0.6</a:t>
            </a:r>
          </a:p>
          <a:p>
            <a:endParaRPr lang="en-US" sz="2600" dirty="0" smtClean="0"/>
          </a:p>
          <a:p>
            <a:r>
              <a:rPr lang="en-US" sz="2600" dirty="0" smtClean="0">
                <a:solidFill>
                  <a:srgbClr val="FF0000"/>
                </a:solidFill>
              </a:rPr>
              <a:t>NOTE</a:t>
            </a:r>
            <a:r>
              <a:rPr lang="en-US" sz="2600" dirty="0">
                <a:solidFill>
                  <a:srgbClr val="FF0000"/>
                </a:solidFill>
              </a:rPr>
              <a:t>: Don’t forget the ’v’ or you’ll be in for grief!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71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38" y="1371600"/>
            <a:ext cx="8339962" cy="46863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600" dirty="0"/>
              <a:t>The continuous-time PID controller has the transfer function</a:t>
            </a:r>
          </a:p>
          <a:p>
            <a:pPr>
              <a:spcAft>
                <a:spcPts val="600"/>
              </a:spcAft>
            </a:pPr>
            <a:endParaRPr lang="en-US" sz="26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600" dirty="0"/>
              <a:t> 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600" dirty="0"/>
              <a:t> </a:t>
            </a:r>
          </a:p>
          <a:p>
            <a:pPr lvl="0">
              <a:spcAft>
                <a:spcPts val="600"/>
              </a:spcAft>
            </a:pPr>
            <a:r>
              <a:rPr lang="en-US" sz="2600" dirty="0" smtClean="0"/>
              <a:t>Where the gain </a:t>
            </a:r>
            <a:r>
              <a:rPr lang="en-US" sz="2600" i="1" dirty="0" err="1">
                <a:solidFill>
                  <a:srgbClr val="FF0000"/>
                </a:solidFill>
                <a:latin typeface="Consolas" pitchFamily="49" charset="0"/>
              </a:rPr>
              <a:t>K</a:t>
            </a:r>
            <a:r>
              <a:rPr lang="en-US" sz="2600" i="1" baseline="-25000" dirty="0" err="1">
                <a:solidFill>
                  <a:srgbClr val="FF0000"/>
                </a:solidFill>
                <a:latin typeface="Consolas" pitchFamily="49" charset="0"/>
              </a:rPr>
              <a:t>c</a:t>
            </a:r>
            <a:r>
              <a:rPr lang="en-US" sz="2600" dirty="0" smtClean="0">
                <a:latin typeface="Consolas" pitchFamily="49" charset="0"/>
              </a:rPr>
              <a:t>,</a:t>
            </a:r>
            <a:r>
              <a:rPr lang="en-US" sz="2600" dirty="0" smtClean="0"/>
              <a:t> the integral time </a:t>
            </a:r>
            <a:r>
              <a:rPr lang="en-US" sz="2600" i="1" dirty="0">
                <a:solidFill>
                  <a:srgbClr val="FF0000"/>
                </a:solidFill>
                <a:latin typeface="Consolas" pitchFamily="49" charset="0"/>
              </a:rPr>
              <a:t>T</a:t>
            </a:r>
            <a:r>
              <a:rPr lang="en-US" sz="2600" i="1" baseline="-25000" dirty="0">
                <a:solidFill>
                  <a:srgbClr val="FF0000"/>
                </a:solidFill>
                <a:latin typeface="Consolas" pitchFamily="49" charset="0"/>
              </a:rPr>
              <a:t>i</a:t>
            </a:r>
            <a:r>
              <a:rPr lang="en-US" sz="2600" i="1" dirty="0">
                <a:solidFill>
                  <a:srgbClr val="FF0000"/>
                </a:solidFill>
                <a:latin typeface="Consolas" pitchFamily="49" charset="0"/>
              </a:rPr>
              <a:t>,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 and the derivative time </a:t>
            </a:r>
            <a:r>
              <a:rPr lang="en-US" sz="2600" i="1" dirty="0" smtClean="0">
                <a:solidFill>
                  <a:srgbClr val="FF0000"/>
                </a:solidFill>
                <a:latin typeface="Consolas" pitchFamily="49" charset="0"/>
              </a:rPr>
              <a:t>T</a:t>
            </a:r>
            <a:r>
              <a:rPr lang="en-US" sz="2600" i="1" baseline="-25000" dirty="0" smtClean="0">
                <a:solidFill>
                  <a:srgbClr val="FF0000"/>
                </a:solidFill>
                <a:latin typeface="Consolas" pitchFamily="49" charset="0"/>
              </a:rPr>
              <a:t>d</a:t>
            </a:r>
            <a:r>
              <a:rPr lang="en-US" sz="2600" dirty="0" smtClean="0"/>
              <a:t> </a:t>
            </a:r>
            <a:r>
              <a:rPr lang="en-US" sz="2600" dirty="0"/>
              <a:t>are the controller parameters.</a:t>
            </a:r>
          </a:p>
          <a:p>
            <a:pPr lvl="0">
              <a:spcAft>
                <a:spcPts val="600"/>
              </a:spcAft>
            </a:pPr>
            <a:r>
              <a:rPr lang="en-US" sz="2600" dirty="0" smtClean="0"/>
              <a:t>Derive </a:t>
            </a:r>
            <a:r>
              <a:rPr lang="en-US" sz="2600" dirty="0"/>
              <a:t>the equivalent discrete-time controller transfer function using the </a:t>
            </a:r>
            <a:r>
              <a:rPr lang="en-US" sz="2600" u="sng" dirty="0">
                <a:solidFill>
                  <a:srgbClr val="0070C0"/>
                </a:solidFill>
              </a:rPr>
              <a:t>backward Euler approximation</a:t>
            </a:r>
            <a:r>
              <a:rPr lang="en-US" sz="2600" dirty="0"/>
              <a:t>.</a:t>
            </a:r>
          </a:p>
          <a:p>
            <a:pPr>
              <a:spcAft>
                <a:spcPts val="600"/>
              </a:spcAft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679415"/>
              </p:ext>
            </p:extLst>
          </p:nvPr>
        </p:nvGraphicFramePr>
        <p:xfrm>
          <a:off x="2757488" y="2286000"/>
          <a:ext cx="34210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Equation" r:id="rId3" imgW="1549080" imgH="482400" progId="Equation.3">
                  <p:embed/>
                </p:oleObj>
              </mc:Choice>
              <mc:Fallback>
                <p:oleObj name="Equation" r:id="rId3" imgW="154908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2286000"/>
                        <a:ext cx="3421062" cy="1066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9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First, we use the substitution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The </a:t>
            </a:r>
            <a:r>
              <a:rPr lang="en-US" sz="2600" dirty="0"/>
              <a:t>discrete PID controller is given by the following transfer function:</a:t>
            </a: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703830"/>
              </p:ext>
            </p:extLst>
          </p:nvPr>
        </p:nvGraphicFramePr>
        <p:xfrm>
          <a:off x="1316038" y="4800600"/>
          <a:ext cx="66770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3" imgW="3429000" imgH="939600" progId="Equation.3">
                  <p:embed/>
                </p:oleObj>
              </mc:Choice>
              <mc:Fallback>
                <p:oleObj name="Equation" r:id="rId3" imgW="3429000" imgH="93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4800600"/>
                        <a:ext cx="6677025" cy="1828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490058"/>
              </p:ext>
            </p:extLst>
          </p:nvPr>
        </p:nvGraphicFramePr>
        <p:xfrm>
          <a:off x="568325" y="1905000"/>
          <a:ext cx="8005763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Equation" r:id="rId5" imgW="4254480" imgH="965160" progId="Equation.3">
                  <p:embed/>
                </p:oleObj>
              </mc:Choice>
              <mc:Fallback>
                <p:oleObj name="Equation" r:id="rId5" imgW="4254480" imgH="965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1905000"/>
                        <a:ext cx="8005763" cy="18192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251722"/>
              </p:ext>
            </p:extLst>
          </p:nvPr>
        </p:nvGraphicFramePr>
        <p:xfrm>
          <a:off x="5257800" y="1066800"/>
          <a:ext cx="1101014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" name="Equation" r:id="rId7" imgW="545760" imgH="393480" progId="Equation.3">
                  <p:embed/>
                </p:oleObj>
              </mc:Choice>
              <mc:Fallback>
                <p:oleObj name="Equation" r:id="rId7" imgW="5457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066800"/>
                        <a:ext cx="1101014" cy="7953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165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48072"/>
          </a:xfrm>
        </p:spPr>
        <p:txBody>
          <a:bodyPr>
            <a:noAutofit/>
          </a:bodyPr>
          <a:lstStyle/>
          <a:p>
            <a:r>
              <a:rPr lang="en-US" b="1" dirty="0" smtClean="0"/>
              <a:t>Implementation </a:t>
            </a:r>
            <a:r>
              <a:rPr lang="en-US" b="1" dirty="0"/>
              <a:t>of </a:t>
            </a:r>
            <a:r>
              <a:rPr lang="en-US" b="1" dirty="0" smtClean="0"/>
              <a:t>Difference </a:t>
            </a:r>
            <a:r>
              <a:rPr lang="en-US" b="1" dirty="0"/>
              <a:t>Equations in Real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26932"/>
            <a:ext cx="8229600" cy="5184576"/>
          </a:xfrm>
        </p:spPr>
        <p:txBody>
          <a:bodyPr>
            <a:noAutofit/>
          </a:bodyPr>
          <a:lstStyle/>
          <a:p>
            <a:r>
              <a:rPr lang="en-US" sz="2500" dirty="0"/>
              <a:t>It is time to consider how to construct computer programs that will realize the </a:t>
            </a:r>
            <a:r>
              <a:rPr lang="en-US" sz="2500" dirty="0" smtClean="0"/>
              <a:t>difference equations we </a:t>
            </a:r>
            <a:r>
              <a:rPr lang="en-US" sz="2500" dirty="0"/>
              <a:t>obtain. </a:t>
            </a:r>
            <a:endParaRPr lang="en-US" sz="2500" dirty="0" smtClean="0"/>
          </a:p>
          <a:p>
            <a:r>
              <a:rPr lang="en-US" sz="2500" dirty="0" smtClean="0"/>
              <a:t>Consider the second-order </a:t>
            </a:r>
            <a:r>
              <a:rPr lang="en-US" sz="2500" dirty="0"/>
              <a:t>discrete transfer </a:t>
            </a:r>
            <a:r>
              <a:rPr lang="en-US" sz="2500" dirty="0" smtClean="0"/>
              <a:t>function:</a:t>
            </a:r>
          </a:p>
          <a:p>
            <a:endParaRPr lang="en-US" sz="2500" dirty="0" smtClean="0"/>
          </a:p>
          <a:p>
            <a:endParaRPr lang="en-US" sz="2500" dirty="0"/>
          </a:p>
          <a:p>
            <a:r>
              <a:rPr lang="en-US" sz="2500" dirty="0" smtClean="0"/>
              <a:t>with </a:t>
            </a:r>
            <a:r>
              <a:rPr lang="en-US" sz="2500" dirty="0"/>
              <a:t>corresponding </a:t>
            </a:r>
            <a:r>
              <a:rPr lang="en-US" sz="2500" dirty="0" smtClean="0"/>
              <a:t>difference equation</a:t>
            </a:r>
          </a:p>
          <a:p>
            <a:endParaRPr lang="en-US" sz="2500" dirty="0" smtClean="0"/>
          </a:p>
          <a:p>
            <a:endParaRPr lang="en-US" sz="2500" dirty="0"/>
          </a:p>
          <a:p>
            <a:r>
              <a:rPr lang="en-US" sz="2500" dirty="0" smtClean="0"/>
              <a:t>We </a:t>
            </a:r>
            <a:r>
              <a:rPr lang="en-US" sz="2500" dirty="0"/>
              <a:t>assume </a:t>
            </a:r>
            <a:r>
              <a:rPr lang="en-US" sz="2500" dirty="0" smtClean="0"/>
              <a:t>that there is an </a:t>
            </a:r>
            <a:r>
              <a:rPr lang="en-US" sz="2500" dirty="0"/>
              <a:t>interrupt </a:t>
            </a:r>
            <a:r>
              <a:rPr lang="en-US" sz="2500" dirty="0" err="1" smtClean="0"/>
              <a:t>occuring</a:t>
            </a:r>
            <a:r>
              <a:rPr lang="en-US" sz="2500" dirty="0" smtClean="0"/>
              <a:t> </a:t>
            </a:r>
            <a:r>
              <a:rPr lang="en-US" sz="2500" dirty="0"/>
              <a:t>every </a:t>
            </a:r>
            <a:r>
              <a:rPr lang="en-US" sz="2500" i="1" dirty="0">
                <a:solidFill>
                  <a:srgbClr val="FF0000"/>
                </a:solidFill>
              </a:rPr>
              <a:t>T</a:t>
            </a:r>
            <a:r>
              <a:rPr lang="en-US" sz="2500" dirty="0"/>
              <a:t> </a:t>
            </a:r>
            <a:r>
              <a:rPr lang="en-US" sz="2500" dirty="0" smtClean="0"/>
              <a:t>seconds. </a:t>
            </a:r>
            <a:r>
              <a:rPr lang="en-US" sz="2500" dirty="0"/>
              <a:t>When </a:t>
            </a:r>
            <a:r>
              <a:rPr lang="en-US" sz="2500" dirty="0" smtClean="0"/>
              <a:t>an interrupt </a:t>
            </a:r>
            <a:r>
              <a:rPr lang="en-US" sz="2500" dirty="0"/>
              <a:t>occurs, variable </a:t>
            </a:r>
            <a:r>
              <a:rPr lang="en-US" sz="2500" b="1" dirty="0">
                <a:solidFill>
                  <a:srgbClr val="FF0000"/>
                </a:solidFill>
              </a:rPr>
              <a:t>FLAG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/>
              <a:t>is set to </a:t>
            </a:r>
            <a:r>
              <a:rPr lang="en-US" sz="2500" i="1" dirty="0">
                <a:solidFill>
                  <a:srgbClr val="FF0000"/>
                </a:solidFill>
              </a:rPr>
              <a:t>one</a:t>
            </a:r>
            <a:r>
              <a:rPr lang="en-US" sz="2500" dirty="0"/>
              <a:t>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862619"/>
              </p:ext>
            </p:extLst>
          </p:nvPr>
        </p:nvGraphicFramePr>
        <p:xfrm>
          <a:off x="2748062" y="3048000"/>
          <a:ext cx="3840162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0" name="Equation" r:id="rId3" imgW="2006280" imgH="457200" progId="Equation.3">
                  <p:embed/>
                </p:oleObj>
              </mc:Choice>
              <mc:Fallback>
                <p:oleObj name="Equation" r:id="rId3" imgW="2006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8062" y="3048000"/>
                        <a:ext cx="3840162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589399"/>
              </p:ext>
            </p:extLst>
          </p:nvPr>
        </p:nvGraphicFramePr>
        <p:xfrm>
          <a:off x="1676400" y="4572001"/>
          <a:ext cx="577690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1" name="Equation" r:id="rId5" imgW="2489040" imgH="228600" progId="Equation.3">
                  <p:embed/>
                </p:oleObj>
              </mc:Choice>
              <mc:Fallback>
                <p:oleObj name="Equation" r:id="rId5" imgW="2489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572001"/>
                        <a:ext cx="577690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8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008" y="1350574"/>
            <a:ext cx="8733928" cy="5355026"/>
          </a:xfrm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1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0  while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(FLAG == 0) wait;</a:t>
            </a:r>
          </a:p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2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0  e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= </a:t>
            </a:r>
            <a:r>
              <a:rPr lang="en-US" sz="2000" b="1" dirty="0" err="1">
                <a:latin typeface="Consolas" pitchFamily="49" charset="0"/>
                <a:ea typeface="Verdana" pitchFamily="34" charset="0"/>
                <a:cs typeface="Consolas" pitchFamily="49" charset="0"/>
              </a:rPr>
              <a:t>adc_in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();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% Read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error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e</a:t>
            </a:r>
            <a:r>
              <a:rPr lang="en-US" sz="2000" b="1" baseline="-25000" dirty="0" err="1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k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3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0  u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=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a1*u1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+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a2*u2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+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b0*e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+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b1*e1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+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b2*e2;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% compute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u</a:t>
            </a:r>
            <a:r>
              <a:rPr lang="en-US" sz="2000" b="1" baseline="-25000" dirty="0" err="1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k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4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0  </a:t>
            </a:r>
            <a:r>
              <a:rPr lang="en-US" sz="20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dac_out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(u);  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%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Write output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u(k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) to D/A converter.</a:t>
            </a:r>
          </a:p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5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0  e2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=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e1;     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% </a:t>
            </a:r>
            <a:r>
              <a:rPr lang="en-US" sz="18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Propagate variables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backwards </a:t>
            </a:r>
            <a:r>
              <a:rPr lang="en-US" sz="18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for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next sample</a:t>
            </a:r>
            <a:endParaRPr lang="en-US" sz="1800" b="1" dirty="0">
              <a:solidFill>
                <a:srgbClr val="FF0000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6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0  e1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=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e; 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70  u2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=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u1;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</a:p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80  u1 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=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u; 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  <a:p>
            <a:pPr marL="1143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90  </a:t>
            </a:r>
            <a:r>
              <a:rPr lang="en-US" sz="20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Goto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10</a:t>
            </a:r>
            <a:r>
              <a: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; </a:t>
            </a:r>
            <a:r>
              <a:rPr lang="en-US" sz="20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   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%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Execute continuously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.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79770" y="609600"/>
            <a:ext cx="8229600" cy="648072"/>
          </a:xfrm>
        </p:spPr>
        <p:txBody>
          <a:bodyPr>
            <a:noAutofit/>
          </a:bodyPr>
          <a:lstStyle/>
          <a:p>
            <a:r>
              <a:rPr lang="en-US" b="1" dirty="0" smtClean="0"/>
              <a:t>Implementation </a:t>
            </a:r>
            <a:r>
              <a:rPr lang="en-US" b="1" dirty="0"/>
              <a:t>of </a:t>
            </a:r>
            <a:r>
              <a:rPr lang="en-US" b="1" dirty="0" smtClean="0"/>
              <a:t>Difference </a:t>
            </a:r>
            <a:r>
              <a:rPr lang="en-US" b="1" dirty="0"/>
              <a:t>Equations in Real 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08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875787"/>
            <a:ext cx="2719650" cy="28298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02" y="474410"/>
            <a:ext cx="8581698" cy="792088"/>
          </a:xfrm>
        </p:spPr>
        <p:txBody>
          <a:bodyPr/>
          <a:lstStyle/>
          <a:p>
            <a:r>
              <a:rPr lang="en-US" sz="4400" dirty="0" smtClean="0"/>
              <a:t>Introduction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4" y="1353204"/>
            <a:ext cx="8184932" cy="48237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One approach for </a:t>
            </a:r>
            <a:r>
              <a:rPr lang="en-US" sz="2600" dirty="0" smtClean="0">
                <a:solidFill>
                  <a:srgbClr val="0070C0"/>
                </a:solidFill>
              </a:rPr>
              <a:t>Digital Controller Design </a:t>
            </a:r>
            <a:r>
              <a:rPr lang="en-US" sz="2600" dirty="0" smtClean="0"/>
              <a:t>is an </a:t>
            </a:r>
            <a:r>
              <a:rPr lang="en-US" sz="2600" i="1" dirty="0" smtClean="0">
                <a:solidFill>
                  <a:srgbClr val="0070C0"/>
                </a:solidFill>
              </a:rPr>
              <a:t>indirect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one. The procedure is as follows: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600" dirty="0" smtClean="0"/>
              <a:t>Design </a:t>
            </a:r>
            <a:r>
              <a:rPr lang="en-US" sz="2600" dirty="0"/>
              <a:t>a continuous-time controller </a:t>
            </a:r>
            <a:r>
              <a:rPr lang="en-US" sz="2600" dirty="0">
                <a:solidFill>
                  <a:srgbClr val="FF0000"/>
                </a:solidFill>
              </a:rPr>
              <a:t>H(s</a:t>
            </a:r>
            <a:r>
              <a:rPr lang="en-US" sz="2600" dirty="0" smtClean="0">
                <a:solidFill>
                  <a:srgbClr val="FF0000"/>
                </a:solidFill>
              </a:rPr>
              <a:t>)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600" dirty="0" smtClean="0"/>
              <a:t>Find </a:t>
            </a:r>
            <a:r>
              <a:rPr lang="en-US" sz="2600" dirty="0"/>
              <a:t>a discrete system </a:t>
            </a:r>
            <a:r>
              <a:rPr lang="en-US" sz="2600" dirty="0">
                <a:solidFill>
                  <a:srgbClr val="FF0000"/>
                </a:solidFill>
              </a:rPr>
              <a:t>H(z)</a:t>
            </a:r>
            <a:r>
              <a:rPr lang="en-US" sz="2600" dirty="0"/>
              <a:t> </a:t>
            </a:r>
            <a:r>
              <a:rPr lang="en-US" sz="2600" dirty="0" smtClean="0"/>
              <a:t>approximating the </a:t>
            </a:r>
            <a:r>
              <a:rPr lang="en-US" sz="2600" dirty="0"/>
              <a:t>behavior of </a:t>
            </a:r>
            <a:r>
              <a:rPr lang="en-US" sz="2600" dirty="0">
                <a:solidFill>
                  <a:srgbClr val="FF0000"/>
                </a:solidFill>
              </a:rPr>
              <a:t>H(s</a:t>
            </a:r>
            <a:r>
              <a:rPr lang="en-US" sz="2600" dirty="0" smtClean="0">
                <a:solidFill>
                  <a:srgbClr val="FF0000"/>
                </a:solidFill>
              </a:rPr>
              <a:t>)</a:t>
            </a:r>
            <a:r>
              <a:rPr lang="en-US" sz="2600" dirty="0" smtClean="0"/>
              <a:t> using </a:t>
            </a:r>
            <a:r>
              <a:rPr lang="en-US" sz="2600" i="1" dirty="0" smtClean="0">
                <a:solidFill>
                  <a:srgbClr val="0070C0"/>
                </a:solidFill>
              </a:rPr>
              <a:t>numerical integration 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600" dirty="0" smtClean="0"/>
              <a:t>Realize </a:t>
            </a:r>
            <a:r>
              <a:rPr lang="en-US" sz="2600" dirty="0" smtClean="0">
                <a:solidFill>
                  <a:srgbClr val="FF0000"/>
                </a:solidFill>
              </a:rPr>
              <a:t>H(z</a:t>
            </a:r>
            <a:r>
              <a:rPr lang="en-US" sz="2600" dirty="0">
                <a:solidFill>
                  <a:srgbClr val="FF0000"/>
                </a:solidFill>
              </a:rPr>
              <a:t>)</a:t>
            </a:r>
            <a:r>
              <a:rPr lang="en-US" sz="2600" dirty="0"/>
              <a:t> </a:t>
            </a:r>
            <a:r>
              <a:rPr lang="en-US" sz="2600" dirty="0" smtClean="0"/>
              <a:t>on a </a:t>
            </a:r>
            <a:r>
              <a:rPr lang="en-US" sz="2600" dirty="0"/>
              <a:t>computer.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52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355834"/>
            <a:ext cx="8331200" cy="4686300"/>
          </a:xfrm>
        </p:spPr>
        <p:txBody>
          <a:bodyPr>
            <a:normAutofit/>
          </a:bodyPr>
          <a:lstStyle/>
          <a:p>
            <a:r>
              <a:rPr lang="en-US" sz="2600" dirty="0"/>
              <a:t>Given the ﬁrst-order </a:t>
            </a:r>
            <a:r>
              <a:rPr lang="en-US" sz="2600" dirty="0" smtClean="0"/>
              <a:t>system</a:t>
            </a:r>
          </a:p>
          <a:p>
            <a:endParaRPr lang="en-US" sz="2600" dirty="0"/>
          </a:p>
          <a:p>
            <a:endParaRPr lang="en-US" sz="2600" dirty="0" smtClean="0"/>
          </a:p>
          <a:p>
            <a:r>
              <a:rPr lang="en-US" sz="2600" dirty="0" smtClean="0"/>
              <a:t>Cross-multiplying and using inverse Laplace transform we get</a:t>
            </a:r>
          </a:p>
          <a:p>
            <a:endParaRPr lang="en-US" sz="2600" dirty="0"/>
          </a:p>
          <a:p>
            <a:endParaRPr lang="en-US" sz="2600" dirty="0" smtClean="0"/>
          </a:p>
          <a:p>
            <a:r>
              <a:rPr lang="en-US" sz="2600" dirty="0" smtClean="0"/>
              <a:t>We integrate to </a:t>
            </a:r>
            <a:r>
              <a:rPr lang="en-US" sz="2600" dirty="0"/>
              <a:t>obtain </a:t>
            </a:r>
            <a:r>
              <a:rPr lang="en-US" sz="2600" i="1" dirty="0" smtClean="0"/>
              <a:t>u</a:t>
            </a:r>
            <a:r>
              <a:rPr lang="en-US" sz="2600" dirty="0" smtClean="0"/>
              <a:t>(</a:t>
            </a:r>
            <a:r>
              <a:rPr lang="en-US" sz="2600" i="1" dirty="0" smtClean="0"/>
              <a:t>t</a:t>
            </a:r>
            <a:r>
              <a:rPr lang="en-US" sz="2600" dirty="0" smtClean="0"/>
              <a:t>),</a:t>
            </a:r>
            <a:endParaRPr lang="en-US" sz="26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929693"/>
              </p:ext>
            </p:extLst>
          </p:nvPr>
        </p:nvGraphicFramePr>
        <p:xfrm>
          <a:off x="3243436" y="1981200"/>
          <a:ext cx="25527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1" name="Equation" r:id="rId3" imgW="1333440" imgH="419040" progId="Equation.3">
                  <p:embed/>
                </p:oleObj>
              </mc:Choice>
              <mc:Fallback>
                <p:oleObj name="Equation" r:id="rId3" imgW="1333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436" y="1981200"/>
                        <a:ext cx="25527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297917"/>
              </p:ext>
            </p:extLst>
          </p:nvPr>
        </p:nvGraphicFramePr>
        <p:xfrm>
          <a:off x="3365673" y="3952875"/>
          <a:ext cx="24304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2" name="Equation" r:id="rId5" imgW="1269720" imgH="203040" progId="Equation.3">
                  <p:embed/>
                </p:oleObj>
              </mc:Choice>
              <mc:Fallback>
                <p:oleObj name="Equation" r:id="rId5" imgW="1269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673" y="3952875"/>
                        <a:ext cx="243046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651449"/>
              </p:ext>
            </p:extLst>
          </p:nvPr>
        </p:nvGraphicFramePr>
        <p:xfrm>
          <a:off x="3333725" y="5245100"/>
          <a:ext cx="30384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3" name="Equation" r:id="rId7" imgW="1587240" imgH="482400" progId="Equation.3">
                  <p:embed/>
                </p:oleObj>
              </mc:Choice>
              <mc:Fallback>
                <p:oleObj name="Equation" r:id="rId7" imgW="1587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25" y="5245100"/>
                        <a:ext cx="303847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68" y="1358464"/>
            <a:ext cx="8261132" cy="5433467"/>
          </a:xfrm>
        </p:spPr>
        <p:txBody>
          <a:bodyPr>
            <a:noAutofit/>
          </a:bodyPr>
          <a:lstStyle/>
          <a:p>
            <a:r>
              <a:rPr lang="en-US" sz="2400" dirty="0"/>
              <a:t>In discrete time, we can express this integral in two </a:t>
            </a:r>
            <a:r>
              <a:rPr lang="en-US" sz="2400" dirty="0" smtClean="0"/>
              <a:t>intervals: </a:t>
            </a:r>
            <a:r>
              <a:rPr lang="en-US" sz="2400" dirty="0" smtClean="0">
                <a:solidFill>
                  <a:srgbClr val="0070C0"/>
                </a:solidFill>
              </a:rPr>
              <a:t>[0, </a:t>
            </a:r>
            <a:r>
              <a:rPr lang="en-US" sz="2400" i="1" dirty="0" err="1" smtClean="0">
                <a:solidFill>
                  <a:srgbClr val="0070C0"/>
                </a:solidFill>
              </a:rPr>
              <a:t>kT</a:t>
            </a:r>
            <a:r>
              <a:rPr lang="en-US" sz="2400" dirty="0" smtClean="0">
                <a:solidFill>
                  <a:srgbClr val="0070C0"/>
                </a:solidFill>
              </a:rPr>
              <a:t>−</a:t>
            </a:r>
            <a:r>
              <a:rPr lang="en-US" sz="2400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]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i="1" dirty="0" err="1" smtClean="0">
                <a:solidFill>
                  <a:srgbClr val="0070C0"/>
                </a:solidFill>
              </a:rPr>
              <a:t>kT</a:t>
            </a:r>
            <a:r>
              <a:rPr lang="en-US" sz="2400" dirty="0" smtClean="0">
                <a:solidFill>
                  <a:srgbClr val="0070C0"/>
                </a:solidFill>
              </a:rPr>
              <a:t>−</a:t>
            </a:r>
            <a:r>
              <a:rPr lang="en-US" sz="2400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i="1" dirty="0" err="1" smtClean="0">
                <a:solidFill>
                  <a:srgbClr val="0070C0"/>
                </a:solidFill>
              </a:rPr>
              <a:t>kT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area may be approximated </a:t>
            </a:r>
            <a:r>
              <a:rPr lang="en-US" sz="2400" dirty="0" smtClean="0"/>
              <a:t>in three ways: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 smtClean="0"/>
              <a:t>	• </a:t>
            </a:r>
            <a:r>
              <a:rPr lang="en-US" sz="2400" dirty="0"/>
              <a:t>Forward rectangular</a:t>
            </a:r>
          </a:p>
          <a:p>
            <a:pPr marL="114300" indent="0">
              <a:buNone/>
            </a:pPr>
            <a:r>
              <a:rPr lang="en-US" sz="2400" dirty="0" smtClean="0"/>
              <a:t>	• </a:t>
            </a:r>
            <a:r>
              <a:rPr lang="en-US" sz="2400" dirty="0"/>
              <a:t>Backward rectangular</a:t>
            </a:r>
          </a:p>
          <a:p>
            <a:pPr marL="114300" indent="0">
              <a:buNone/>
            </a:pPr>
            <a:r>
              <a:rPr lang="en-US" sz="2400" dirty="0" smtClean="0"/>
              <a:t>	• Trapezoidal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96972"/>
              </p:ext>
            </p:extLst>
          </p:nvPr>
        </p:nvGraphicFramePr>
        <p:xfrm>
          <a:off x="1340024" y="2374900"/>
          <a:ext cx="6279976" cy="227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4" name="Equation" r:id="rId3" imgW="3162240" imgH="1143000" progId="Equation.3">
                  <p:embed/>
                </p:oleObj>
              </mc:Choice>
              <mc:Fallback>
                <p:oleObj name="Equation" r:id="rId3" imgW="316224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0024" y="2374900"/>
                        <a:ext cx="6279976" cy="227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98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630" y="3933056"/>
            <a:ext cx="3371850" cy="2724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52" y="328618"/>
            <a:ext cx="8495714" cy="922114"/>
          </a:xfrm>
        </p:spPr>
        <p:txBody>
          <a:bodyPr>
            <a:noAutofit/>
          </a:bodyPr>
          <a:lstStyle/>
          <a:p>
            <a:r>
              <a:rPr lang="en-US" sz="4000" dirty="0" smtClean="0"/>
              <a:t>Forward &amp; backward rules</a:t>
            </a:r>
            <a:endParaRPr lang="en-US" sz="4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371600"/>
            <a:ext cx="3189734" cy="2524447"/>
          </a:xfr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593037"/>
              </p:ext>
            </p:extLst>
          </p:nvPr>
        </p:nvGraphicFramePr>
        <p:xfrm>
          <a:off x="838200" y="1398588"/>
          <a:ext cx="3917731" cy="303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8" name="Equation" r:id="rId5" imgW="2044440" imgH="1574640" progId="Equation.3">
                  <p:embed/>
                </p:oleObj>
              </mc:Choice>
              <mc:Fallback>
                <p:oleObj name="Equation" r:id="rId5" imgW="204444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98588"/>
                        <a:ext cx="3917731" cy="30313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3390969" y="3333726"/>
            <a:ext cx="1317665" cy="107273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715570"/>
              </p:ext>
            </p:extLst>
          </p:nvPr>
        </p:nvGraphicFramePr>
        <p:xfrm>
          <a:off x="838200" y="4671848"/>
          <a:ext cx="4546600" cy="1881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9" name="Equation" r:id="rId7" imgW="2095200" imgH="863280" progId="Equation.3">
                  <p:embed/>
                </p:oleObj>
              </mc:Choice>
              <mc:Fallback>
                <p:oleObj name="Equation" r:id="rId7" imgW="209520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71848"/>
                        <a:ext cx="4546600" cy="188135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860340" y="5260538"/>
            <a:ext cx="1520958" cy="127952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408133"/>
              </p:ext>
            </p:extLst>
          </p:nvPr>
        </p:nvGraphicFramePr>
        <p:xfrm>
          <a:off x="8234362" y="304800"/>
          <a:ext cx="681038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0" name="Equation" r:id="rId9" imgW="355320" imgH="393480" progId="Equation.3">
                  <p:embed/>
                </p:oleObj>
              </mc:Choice>
              <mc:Fallback>
                <p:oleObj name="Equation" r:id="rId9" imgW="3553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4362" y="304800"/>
                        <a:ext cx="681038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13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093399"/>
              </p:ext>
            </p:extLst>
          </p:nvPr>
        </p:nvGraphicFramePr>
        <p:xfrm>
          <a:off x="1450429" y="1756994"/>
          <a:ext cx="6353503" cy="3729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3" name="Equation" r:id="rId3" imgW="2781000" imgH="1726920" progId="Equation.3">
                  <p:embed/>
                </p:oleObj>
              </mc:Choice>
              <mc:Fallback>
                <p:oleObj name="Equation" r:id="rId3" imgW="27810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429" y="1756994"/>
                        <a:ext cx="6353503" cy="372940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4642"/>
            <a:ext cx="8229600" cy="706090"/>
          </a:xfrm>
        </p:spPr>
        <p:txBody>
          <a:bodyPr/>
          <a:lstStyle/>
          <a:p>
            <a:r>
              <a:rPr lang="en-US" sz="4400" dirty="0" smtClean="0"/>
              <a:t>Trapezoidal </a:t>
            </a:r>
            <a:r>
              <a:rPr lang="en-US" sz="4400" dirty="0"/>
              <a:t>rule</a:t>
            </a:r>
          </a:p>
        </p:txBody>
      </p:sp>
      <p:sp>
        <p:nvSpPr>
          <p:cNvPr id="7" name="Rectangle 6"/>
          <p:cNvSpPr/>
          <p:nvPr/>
        </p:nvSpPr>
        <p:spPr>
          <a:xfrm>
            <a:off x="5849006" y="4191000"/>
            <a:ext cx="1999594" cy="134006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23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4642"/>
            <a:ext cx="8229600" cy="706090"/>
          </a:xfrm>
        </p:spPr>
        <p:txBody>
          <a:bodyPr/>
          <a:lstStyle/>
          <a:p>
            <a:r>
              <a:rPr lang="en-US" dirty="0" smtClean="0"/>
              <a:t>Mapping between s and z plane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0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Comparing </a:t>
            </a:r>
            <a:r>
              <a:rPr lang="en-US" dirty="0"/>
              <a:t>the original </a:t>
            </a:r>
            <a:r>
              <a:rPr lang="en-US" dirty="0" smtClean="0"/>
              <a:t>               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 smtClean="0"/>
              <a:t>with </a:t>
            </a:r>
            <a:r>
              <a:rPr lang="en-US" dirty="0"/>
              <a:t>the three </a:t>
            </a:r>
            <a:r>
              <a:rPr lang="en-US" dirty="0" smtClean="0"/>
              <a:t>H(z) we obtained, the following approximations </a:t>
            </a:r>
            <a:r>
              <a:rPr lang="en-US" dirty="0"/>
              <a:t>for </a:t>
            </a:r>
            <a:r>
              <a:rPr lang="en-US" i="1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are obtained.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This may </a:t>
            </a:r>
            <a:r>
              <a:rPr lang="en-US" dirty="0"/>
              <a:t>be viewed as </a:t>
            </a:r>
            <a:r>
              <a:rPr lang="en-US" i="1" dirty="0" smtClean="0">
                <a:solidFill>
                  <a:srgbClr val="FF0000"/>
                </a:solidFill>
              </a:rPr>
              <a:t>mapping</a:t>
            </a:r>
            <a:r>
              <a:rPr lang="en-US" dirty="0" smtClean="0"/>
              <a:t>  from </a:t>
            </a:r>
            <a:r>
              <a:rPr lang="en-US" dirty="0"/>
              <a:t>the s-plane to the z-plane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86100"/>
            <a:ext cx="5240846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519787"/>
              </p:ext>
            </p:extLst>
          </p:nvPr>
        </p:nvGraphicFramePr>
        <p:xfrm>
          <a:off x="4572000" y="1295400"/>
          <a:ext cx="16764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Equation" r:id="rId4" imgW="876240" imgH="393480" progId="Equation.3">
                  <p:embed/>
                </p:oleObj>
              </mc:Choice>
              <mc:Fallback>
                <p:oleObj name="Equation" r:id="rId4" imgW="8762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95400"/>
                        <a:ext cx="16764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34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47590"/>
            <a:ext cx="8245366" cy="34563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It </a:t>
            </a:r>
            <a:r>
              <a:rPr lang="en-US" dirty="0"/>
              <a:t>is instructive to see where in the z-plane these approximations transform the left-half s-plane (the region of stable </a:t>
            </a:r>
            <a:r>
              <a:rPr lang="en-US" dirty="0" smtClean="0"/>
              <a:t>s-plane poles</a:t>
            </a:r>
            <a:r>
              <a:rPr lang="en-US" dirty="0"/>
              <a:t>). 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To </a:t>
            </a:r>
            <a:r>
              <a:rPr lang="en-US" dirty="0"/>
              <a:t>this end, solve for the inverse mapping, </a:t>
            </a:r>
            <a:r>
              <a:rPr lang="en-US" dirty="0" smtClean="0"/>
              <a:t>then substitute for s </a:t>
            </a:r>
            <a:r>
              <a:rPr lang="en-US" dirty="0"/>
              <a:t>= </a:t>
            </a:r>
            <a:r>
              <a:rPr lang="en-US" dirty="0" err="1" smtClean="0"/>
              <a:t>jω</a:t>
            </a:r>
            <a:r>
              <a:rPr lang="en-US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78370" y="426442"/>
            <a:ext cx="8229600" cy="868958"/>
          </a:xfrm>
        </p:spPr>
        <p:txBody>
          <a:bodyPr/>
          <a:lstStyle/>
          <a:p>
            <a:r>
              <a:rPr lang="en-US" sz="3600" b="1" dirty="0"/>
              <a:t>Comparison of </a:t>
            </a:r>
            <a:r>
              <a:rPr lang="en-US" sz="3600" b="1" dirty="0" smtClean="0"/>
              <a:t>Integration </a:t>
            </a:r>
            <a:r>
              <a:rPr lang="en-US" sz="3600" b="1" dirty="0"/>
              <a:t>Rules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5" y="4320245"/>
            <a:ext cx="443865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364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63356"/>
            <a:ext cx="8245366" cy="3456384"/>
          </a:xfrm>
        </p:spPr>
        <p:txBody>
          <a:bodyPr>
            <a:normAutofit fontScale="925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600" dirty="0" smtClean="0"/>
              <a:t>The mapping of the left-half s-plane are as shown below.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600" dirty="0"/>
              <a:t>With </a:t>
            </a:r>
            <a:r>
              <a:rPr lang="en-US" sz="2600" dirty="0" smtClean="0"/>
              <a:t>forward </a:t>
            </a:r>
            <a:r>
              <a:rPr lang="en-US" sz="2600" dirty="0"/>
              <a:t>rectangular </a:t>
            </a:r>
            <a:r>
              <a:rPr lang="en-US" sz="2600" dirty="0" smtClean="0"/>
              <a:t>rule, there </a:t>
            </a:r>
            <a:r>
              <a:rPr lang="en-US" sz="2600" dirty="0"/>
              <a:t>is a possibility that a stable continuous system results in an unstable discrete approximation.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600" dirty="0" smtClean="0"/>
              <a:t>With trapezoidal rule, stable continuous </a:t>
            </a:r>
            <a:r>
              <a:rPr lang="en-US" sz="2600" dirty="0"/>
              <a:t>system </a:t>
            </a:r>
            <a:r>
              <a:rPr lang="en-US" sz="2600" dirty="0" smtClean="0"/>
              <a:t>H(s) will </a:t>
            </a:r>
            <a:r>
              <a:rPr lang="en-US" sz="2600" dirty="0"/>
              <a:t>result in  a </a:t>
            </a:r>
            <a:r>
              <a:rPr lang="en-US" sz="2600" dirty="0" smtClean="0"/>
              <a:t>stable discrete </a:t>
            </a:r>
            <a:r>
              <a:rPr lang="en-US" sz="2600" dirty="0"/>
              <a:t>system </a:t>
            </a:r>
            <a:r>
              <a:rPr lang="en-US" sz="2600" dirty="0" smtClean="0"/>
              <a:t>H(z) and vice </a:t>
            </a:r>
            <a:r>
              <a:rPr lang="en-US" sz="2600" dirty="0"/>
              <a:t>versa</a:t>
            </a:r>
            <a:r>
              <a:rPr lang="en-US" sz="2600" dirty="0" smtClean="0"/>
              <a:t>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600" dirty="0" smtClean="0">
                <a:solidFill>
                  <a:srgbClr val="FF0000"/>
                </a:solidFill>
              </a:rPr>
              <a:t>Among these three methods, only trapezoidal rule is used in MATLAB. It is called “Tustin” approximation.</a:t>
            </a:r>
            <a:endParaRPr lang="en-US" sz="2600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622274"/>
            <a:ext cx="4865284" cy="215952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78370" y="426442"/>
            <a:ext cx="8229600" cy="868958"/>
          </a:xfrm>
        </p:spPr>
        <p:txBody>
          <a:bodyPr/>
          <a:lstStyle/>
          <a:p>
            <a:r>
              <a:rPr lang="en-US" sz="3600" b="1" dirty="0"/>
              <a:t>Comparison of </a:t>
            </a:r>
            <a:r>
              <a:rPr lang="en-US" sz="3600" b="1" dirty="0" smtClean="0"/>
              <a:t>Integration </a:t>
            </a:r>
            <a:r>
              <a:rPr lang="en-US" sz="3600" b="1" dirty="0"/>
              <a:t>Rules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7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19268</TotalTime>
  <Words>581</Words>
  <Application>Microsoft Office PowerPoint</Application>
  <PresentationFormat>On-screen Show 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StallingsCNwIT</vt:lpstr>
      <vt:lpstr>Equation</vt:lpstr>
      <vt:lpstr>Microsoft Equation 3.0</vt:lpstr>
      <vt:lpstr>Discrete Approximation of Continuous Systems</vt:lpstr>
      <vt:lpstr>Introduction </vt:lpstr>
      <vt:lpstr>Example </vt:lpstr>
      <vt:lpstr>PowerPoint Presentation</vt:lpstr>
      <vt:lpstr>Forward &amp; backward rules</vt:lpstr>
      <vt:lpstr>Trapezoidal rule</vt:lpstr>
      <vt:lpstr>Mapping between s and z plane  </vt:lpstr>
      <vt:lpstr>Comparison of Integration Rules</vt:lpstr>
      <vt:lpstr>Comparison of Integration Rules</vt:lpstr>
      <vt:lpstr>Example 1 </vt:lpstr>
      <vt:lpstr>Example 1, continued</vt:lpstr>
      <vt:lpstr>Example 2</vt:lpstr>
      <vt:lpstr>Answer </vt:lpstr>
      <vt:lpstr>Implementation of Difference Equations in Real Time</vt:lpstr>
      <vt:lpstr>Implementation of Difference Equations in Real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1567</cp:revision>
  <cp:lastPrinted>1601-01-01T00:00:00Z</cp:lastPrinted>
  <dcterms:created xsi:type="dcterms:W3CDTF">2001-08-26T16:57:20Z</dcterms:created>
  <dcterms:modified xsi:type="dcterms:W3CDTF">2020-12-14T10:00:01Z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