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notesMasterIdLst>
    <p:notesMasterId r:id="rId25"/>
  </p:notesMasterIdLst>
  <p:handoutMasterIdLst>
    <p:handoutMasterId r:id="rId26"/>
  </p:handoutMasterIdLst>
  <p:sldIdLst>
    <p:sldId id="256" r:id="rId2"/>
    <p:sldId id="362" r:id="rId3"/>
    <p:sldId id="366" r:id="rId4"/>
    <p:sldId id="329" r:id="rId5"/>
    <p:sldId id="363" r:id="rId6"/>
    <p:sldId id="365" r:id="rId7"/>
    <p:sldId id="367" r:id="rId8"/>
    <p:sldId id="331" r:id="rId9"/>
    <p:sldId id="368" r:id="rId10"/>
    <p:sldId id="338" r:id="rId11"/>
    <p:sldId id="341" r:id="rId12"/>
    <p:sldId id="360" r:id="rId13"/>
    <p:sldId id="345" r:id="rId14"/>
    <p:sldId id="346" r:id="rId15"/>
    <p:sldId id="347" r:id="rId16"/>
    <p:sldId id="350" r:id="rId17"/>
    <p:sldId id="352" r:id="rId18"/>
    <p:sldId id="369" r:id="rId19"/>
    <p:sldId id="354" r:id="rId20"/>
    <p:sldId id="357" r:id="rId21"/>
    <p:sldId id="358" r:id="rId22"/>
    <p:sldId id="370" r:id="rId23"/>
    <p:sldId id="359" r:id="rId24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28197-CD8D-444B-9C55-9F977C85EA77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1D108-33EE-4799-AA42-0DD0CA895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84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1831D4D-C000-419C-AB81-E25802EBE66C}" type="datetimeFigureOut">
              <a:rPr lang="ar-EG" smtClean="0"/>
              <a:t>26/12/1438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0AB9A48-C7DA-4C72-BAB5-F5F084FE22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7860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3A22-0CBC-4FFC-A850-832379E1E372}" type="datetime1">
              <a:rPr lang="en-US" smtClean="0"/>
              <a:t>9/17/2017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2326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D189-F3D5-4D99-A219-8753B73DF599}" type="datetime1">
              <a:rPr lang="en-US" smtClean="0"/>
              <a:t>9/17/2017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081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6797A-BD4A-46D8-B660-7906102AF9CB}" type="datetime1">
              <a:rPr lang="en-US" smtClean="0"/>
              <a:t>9/17/2017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6678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5825-450C-4752-A709-EF7DB7484BB2}" type="datetime1">
              <a:rPr lang="en-US" smtClean="0"/>
              <a:t>9/17/2017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8645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6AEBB-AD9F-4AC9-82B0-DB3BCD120D47}" type="datetime1">
              <a:rPr lang="en-US" smtClean="0"/>
              <a:t>9/17/2017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0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2AC1-5119-420C-B9C2-249BA9CE64D1}" type="datetime1">
              <a:rPr lang="en-US" smtClean="0"/>
              <a:t>9/17/2017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8450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42EE-D276-4EA2-A7EF-A42972F60FD1}" type="datetime1">
              <a:rPr lang="en-US" smtClean="0"/>
              <a:t>9/17/2017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0236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EE428-C5C8-47BF-94AA-43279AAF31AD}" type="datetime1">
              <a:rPr lang="en-US" smtClean="0"/>
              <a:t>9/17/2017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2226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3BFF-DCA7-43D4-93CC-AF986AD1DAEA}" type="datetime1">
              <a:rPr lang="en-US" smtClean="0"/>
              <a:t>9/17/2017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98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3D9DC-4331-459D-BDCC-35A698B1FC87}" type="datetime1">
              <a:rPr lang="en-US" smtClean="0"/>
              <a:t>9/17/2017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8097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F4CF-9BDC-4E07-B7CA-378959D74D95}" type="datetime1">
              <a:rPr lang="en-US" smtClean="0"/>
              <a:t>9/17/2017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3519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2CE8A-6A7B-418B-8DF6-B31D6A4BAD27}" type="datetime1">
              <a:rPr lang="en-US" smtClean="0"/>
              <a:t>9/17/2017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C522C-A1E4-4254-BFF3-9729D494B76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8850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jpg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gif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gif"/><Relationship Id="rId5" Type="http://schemas.openxmlformats.org/officeDocument/2006/relationships/image" Target="../media/image17.wmf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23.pn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0.wmf"/><Relationship Id="rId10" Type="http://schemas.openxmlformats.org/officeDocument/2006/relationships/image" Target="../media/image24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elanany.faculty.zu.edu.eg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gineering.purdue.edu/ME365/textbook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24936" cy="3096344"/>
          </a:xfrm>
        </p:spPr>
        <p:txBody>
          <a:bodyPr>
            <a:normAutofit/>
          </a:bodyPr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Measurements </a:t>
            </a:r>
            <a:r>
              <a:rPr lang="en-US" sz="4800" dirty="0"/>
              <a:t>&amp;Testing (</a:t>
            </a:r>
            <a:r>
              <a:rPr lang="en-US" sz="4800" dirty="0" smtClean="0"/>
              <a:t>1)a</a:t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000" dirty="0"/>
              <a:t>CSE </a:t>
            </a:r>
            <a:r>
              <a:rPr lang="en-US" sz="4000" dirty="0" smtClean="0"/>
              <a:t>323a</a:t>
            </a:r>
            <a:endParaRPr lang="ar-EG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723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Capacitors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1"/>
            <a:ext cx="8079602" cy="230425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Capacitors are used in</a:t>
            </a:r>
            <a:r>
              <a:rPr lang="en-US" sz="2400" dirty="0" smtClean="0"/>
              <a:t>: dc blocking, level </a:t>
            </a:r>
            <a:r>
              <a:rPr lang="en-US" sz="2400" dirty="0"/>
              <a:t>shifting, </a:t>
            </a:r>
            <a:r>
              <a:rPr lang="en-US" sz="2400" dirty="0" smtClean="0"/>
              <a:t>integrating, differentiating, filters, delay </a:t>
            </a:r>
            <a:r>
              <a:rPr lang="en-US" sz="2400" dirty="0"/>
              <a:t>circuits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All capacitors have maximum voltage ratings.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Capacitors </a:t>
            </a:r>
            <a:r>
              <a:rPr lang="en-US" sz="2400" dirty="0"/>
              <a:t>range from 1 pF (10</a:t>
            </a:r>
            <a:r>
              <a:rPr lang="en-US" sz="2400" baseline="30000" dirty="0"/>
              <a:t>-12</a:t>
            </a:r>
            <a:r>
              <a:rPr lang="en-US" sz="2400" dirty="0"/>
              <a:t>) to </a:t>
            </a:r>
            <a:r>
              <a:rPr lang="en-US" sz="2400" dirty="0" smtClean="0"/>
              <a:t>0.1F. They have the same standard values as resistors. 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10</a:t>
            </a:fld>
            <a:endParaRPr lang="ar-EG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60" y="3212976"/>
            <a:ext cx="4486212" cy="3363905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091030"/>
              </p:ext>
            </p:extLst>
          </p:nvPr>
        </p:nvGraphicFramePr>
        <p:xfrm>
          <a:off x="5724128" y="4621958"/>
          <a:ext cx="1251644" cy="90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1" name="Equation" r:id="rId4" imgW="545760" imgH="393480" progId="Equation.3">
                  <p:embed/>
                </p:oleObj>
              </mc:Choice>
              <mc:Fallback>
                <p:oleObj name="Equation" r:id="rId4" imgW="545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621958"/>
                        <a:ext cx="1251644" cy="90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4449800"/>
            <a:ext cx="1022818" cy="117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89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404664"/>
            <a:ext cx="8229600" cy="864096"/>
          </a:xfrm>
        </p:spPr>
        <p:txBody>
          <a:bodyPr>
            <a:normAutofit/>
          </a:bodyPr>
          <a:lstStyle/>
          <a:p>
            <a:r>
              <a:rPr lang="en-CA" sz="3600" dirty="0"/>
              <a:t>How to read </a:t>
            </a:r>
            <a:r>
              <a:rPr lang="en-CA" sz="3600" dirty="0" smtClean="0"/>
              <a:t>puff capacitor codes?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8208912" cy="4680520"/>
          </a:xfrm>
        </p:spPr>
        <p:txBody>
          <a:bodyPr>
            <a:noAutofit/>
          </a:bodyPr>
          <a:lstStyle/>
          <a:p>
            <a:pPr marL="114300" indent="0" algn="l" rtl="0">
              <a:buNone/>
            </a:pPr>
            <a:r>
              <a:rPr lang="en-US" sz="2400" b="1" dirty="0" smtClean="0"/>
              <a:t>Example: </a:t>
            </a:r>
          </a:p>
          <a:p>
            <a:pPr marL="114300" indent="0" algn="l" rtl="0">
              <a:buNone/>
            </a:pPr>
            <a:endParaRPr lang="en-US" sz="2400" dirty="0" smtClean="0"/>
          </a:p>
          <a:p>
            <a:pPr marL="114300" indent="0" algn="l" rtl="0">
              <a:buNone/>
            </a:pPr>
            <a:endParaRPr lang="en-US" sz="2400" dirty="0" smtClean="0"/>
          </a:p>
          <a:p>
            <a:pPr marL="114300" indent="0" algn="l" rtl="0">
              <a:buNone/>
            </a:pPr>
            <a:r>
              <a:rPr lang="en-US" sz="2400" dirty="0" smtClean="0"/>
              <a:t>Capacitor </a:t>
            </a:r>
            <a:r>
              <a:rPr lang="en-US" sz="2400" dirty="0"/>
              <a:t>marking: 104 </a:t>
            </a:r>
            <a:endParaRPr lang="en-US" sz="2400" dirty="0" smtClean="0"/>
          </a:p>
          <a:p>
            <a:pPr marL="114300" indent="0" algn="l" rtl="0">
              <a:buNone/>
            </a:pPr>
            <a:r>
              <a:rPr lang="en-US" sz="2400" dirty="0" smtClean="0"/>
              <a:t>= </a:t>
            </a:r>
            <a:r>
              <a:rPr lang="en-US" sz="2400" dirty="0"/>
              <a:t>10 x 10</a:t>
            </a:r>
            <a:r>
              <a:rPr lang="en-US" sz="2400" baseline="30000" dirty="0"/>
              <a:t>4</a:t>
            </a:r>
            <a:r>
              <a:rPr lang="en-US" sz="2400" dirty="0"/>
              <a:t> pF </a:t>
            </a:r>
            <a:endParaRPr lang="en-US" sz="2400" dirty="0" smtClean="0"/>
          </a:p>
          <a:p>
            <a:pPr marL="114300" indent="0" algn="l" rtl="0">
              <a:buNone/>
            </a:pPr>
            <a:r>
              <a:rPr lang="en-US" sz="2400" dirty="0" smtClean="0"/>
              <a:t>= </a:t>
            </a:r>
            <a:r>
              <a:rPr lang="en-US" sz="2400" dirty="0"/>
              <a:t>10</a:t>
            </a:r>
            <a:r>
              <a:rPr lang="en-US" sz="2400" baseline="30000" dirty="0"/>
              <a:t>5  </a:t>
            </a:r>
            <a:r>
              <a:rPr lang="en-US" sz="2400" dirty="0"/>
              <a:t>x 10</a:t>
            </a:r>
            <a:r>
              <a:rPr lang="en-US" sz="2400" baseline="30000" dirty="0"/>
              <a:t>-12</a:t>
            </a:r>
            <a:r>
              <a:rPr lang="en-US" sz="2400" dirty="0"/>
              <a:t> F </a:t>
            </a:r>
            <a:endParaRPr lang="en-US" sz="2400" dirty="0" smtClean="0"/>
          </a:p>
          <a:p>
            <a:pPr marL="114300" indent="0" algn="l" rtl="0">
              <a:buNone/>
            </a:pPr>
            <a:r>
              <a:rPr lang="en-US" sz="2400" dirty="0" smtClean="0"/>
              <a:t>= </a:t>
            </a:r>
            <a:r>
              <a:rPr lang="en-US" sz="2400" dirty="0"/>
              <a:t>10</a:t>
            </a:r>
            <a:r>
              <a:rPr lang="en-US" sz="2400" baseline="30000" dirty="0"/>
              <a:t>-7 </a:t>
            </a:r>
            <a:r>
              <a:rPr lang="en-US" sz="2400" dirty="0"/>
              <a:t>F </a:t>
            </a:r>
            <a:endParaRPr lang="en-US" sz="2400" dirty="0" smtClean="0"/>
          </a:p>
          <a:p>
            <a:pPr marL="114300" indent="0" algn="l" rtl="0">
              <a:buNone/>
            </a:pPr>
            <a:r>
              <a:rPr lang="en-US" sz="2400" dirty="0" smtClean="0"/>
              <a:t>= </a:t>
            </a:r>
            <a:r>
              <a:rPr lang="en-US" sz="2400" dirty="0"/>
              <a:t>0.1</a:t>
            </a:r>
            <a:r>
              <a:rPr lang="el-GR" sz="2400" dirty="0"/>
              <a:t>μ</a:t>
            </a:r>
            <a:r>
              <a:rPr lang="en-US" sz="2400" dirty="0" smtClean="0"/>
              <a:t>F.</a:t>
            </a:r>
          </a:p>
          <a:p>
            <a:pPr marL="114300" indent="0" algn="l" rtl="0">
              <a:buNone/>
            </a:pPr>
            <a:endParaRPr lang="en-US" sz="2400" dirty="0"/>
          </a:p>
          <a:p>
            <a:pPr marL="114300" indent="0">
              <a:buNone/>
            </a:pPr>
            <a:r>
              <a:rPr lang="en-US" sz="2400" b="1" dirty="0" smtClean="0"/>
              <a:t>Note: </a:t>
            </a:r>
            <a:r>
              <a:rPr lang="en-US" sz="2400" dirty="0"/>
              <a:t>Typically, capacitors larger than 1 µF are polarized. </a:t>
            </a:r>
            <a:r>
              <a:rPr lang="en-US" sz="2400" dirty="0" smtClean="0"/>
              <a:t>puff capacitors are not polarized. </a:t>
            </a:r>
            <a:endParaRPr lang="ar-EG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11</a:t>
            </a:fld>
            <a:endParaRPr lang="ar-EG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556792"/>
            <a:ext cx="4608512" cy="3678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084" y="1556792"/>
            <a:ext cx="877812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83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17240" y="116632"/>
            <a:ext cx="7715200" cy="1066800"/>
          </a:xfrm>
        </p:spPr>
        <p:txBody>
          <a:bodyPr/>
          <a:lstStyle/>
          <a:p>
            <a:r>
              <a:rPr lang="en-US" dirty="0" smtClean="0"/>
              <a:t>Inductors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904" cy="5184576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U</a:t>
            </a:r>
            <a:r>
              <a:rPr lang="en-US" sz="2400" dirty="0" smtClean="0"/>
              <a:t>sed </a:t>
            </a:r>
            <a:r>
              <a:rPr lang="en-US" sz="2400" dirty="0"/>
              <a:t>as </a:t>
            </a:r>
            <a:r>
              <a:rPr lang="en-US" sz="2400" dirty="0" smtClean="0"/>
              <a:t>current </a:t>
            </a:r>
            <a:r>
              <a:rPr lang="en-US" sz="2400" dirty="0"/>
              <a:t>limiting devices. </a:t>
            </a:r>
          </a:p>
          <a:p>
            <a:pPr algn="l" rtl="0"/>
            <a:r>
              <a:rPr lang="en-US" sz="2400" dirty="0" smtClean="0"/>
              <a:t>Found in relays</a:t>
            </a:r>
            <a:r>
              <a:rPr lang="en-US" sz="2400" dirty="0"/>
              <a:t>, audio to electrical </a:t>
            </a:r>
            <a:r>
              <a:rPr lang="en-US" sz="2400" dirty="0" smtClean="0"/>
              <a:t>conversions, electromagnetic devices, light dimmers, and tuned circuits.</a:t>
            </a:r>
          </a:p>
          <a:p>
            <a:pPr algn="l" rtl="0"/>
            <a:r>
              <a:rPr lang="en-US" sz="2400" dirty="0" smtClean="0"/>
              <a:t>They </a:t>
            </a:r>
            <a:r>
              <a:rPr lang="en-US" sz="2400" dirty="0"/>
              <a:t>are also the basis for transformers and motors.</a:t>
            </a:r>
            <a:endParaRPr lang="ar-EG" sz="2400" dirty="0"/>
          </a:p>
          <a:p>
            <a:pPr algn="l" rtl="0"/>
            <a:endParaRPr lang="ar-EG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12</a:t>
            </a:fld>
            <a:endParaRPr lang="ar-EG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212976"/>
            <a:ext cx="4032448" cy="3027363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67544" y="5229200"/>
            <a:ext cx="41148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l" rtl="0">
              <a:buNone/>
            </a:pPr>
            <a:r>
              <a:rPr lang="en-US" sz="2400" dirty="0" smtClean="0"/>
              <a:t>Inductors vary from a few µH (etched on a </a:t>
            </a:r>
            <a:r>
              <a:rPr lang="en-US" sz="2400" dirty="0" err="1" smtClean="0"/>
              <a:t>pcb</a:t>
            </a:r>
            <a:r>
              <a:rPr lang="en-US" sz="2400" dirty="0" smtClean="0"/>
              <a:t>) to </a:t>
            </a:r>
            <a:r>
              <a:rPr lang="en-US" sz="2400" dirty="0" err="1"/>
              <a:t>H</a:t>
            </a:r>
            <a:r>
              <a:rPr lang="en-US" sz="2400" dirty="0" err="1" smtClean="0"/>
              <a:t>enries</a:t>
            </a:r>
            <a:r>
              <a:rPr lang="en-US" sz="2400" dirty="0" smtClean="0"/>
              <a:t>.</a:t>
            </a:r>
            <a:endParaRPr lang="ar-EG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280692"/>
              </p:ext>
            </p:extLst>
          </p:nvPr>
        </p:nvGraphicFramePr>
        <p:xfrm>
          <a:off x="1037109" y="3861048"/>
          <a:ext cx="15906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2" name="Equation" r:id="rId4" imgW="901440" imgH="393480" progId="Equation.3">
                  <p:embed/>
                </p:oleObj>
              </mc:Choice>
              <mc:Fallback>
                <p:oleObj name="Equation" r:id="rId4" imgW="9014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109" y="3861048"/>
                        <a:ext cx="159067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669621"/>
            <a:ext cx="13811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62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 fontScale="90000"/>
          </a:bodyPr>
          <a:lstStyle/>
          <a:p>
            <a:pPr rtl="0"/>
            <a:r>
              <a:rPr lang="en-US" sz="4200" b="1" dirty="0" smtClean="0"/>
              <a:t>RC circuit</a:t>
            </a:r>
            <a:endParaRPr lang="ar-EG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1600200"/>
            <a:ext cx="7725544" cy="452596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400" dirty="0" smtClean="0"/>
              <a:t>Let us apply a s</a:t>
            </a:r>
            <a:r>
              <a:rPr lang="en-US" sz="2400" dirty="0"/>
              <a:t>tep input voltage </a:t>
            </a:r>
            <a:r>
              <a:rPr lang="en-US" sz="2400" dirty="0" smtClean="0"/>
              <a:t>to the following RC circuit.</a:t>
            </a:r>
            <a:endParaRPr lang="ar-EG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13</a:t>
            </a:fld>
            <a:endParaRPr lang="ar-EG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60848"/>
            <a:ext cx="763284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41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692696"/>
            <a:ext cx="7632848" cy="5616624"/>
          </a:xfrm>
        </p:spPr>
        <p:txBody>
          <a:bodyPr>
            <a:noAutofit/>
          </a:bodyPr>
          <a:lstStyle/>
          <a:p>
            <a:pPr algn="l" rt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Both resistor current and voltage are maximum</a:t>
            </a:r>
            <a:r>
              <a:rPr lang="en-US" sz="2400" dirty="0"/>
              <a:t> </a:t>
            </a:r>
            <a:r>
              <a:rPr lang="en-US" sz="2400" dirty="0" smtClean="0"/>
              <a:t>at the same time. The </a:t>
            </a:r>
            <a:r>
              <a:rPr lang="en-US" sz="2400" dirty="0"/>
              <a:t>voltage is said </a:t>
            </a:r>
            <a:r>
              <a:rPr lang="en-US" sz="2400" dirty="0" smtClean="0"/>
              <a:t>to be </a:t>
            </a:r>
            <a:r>
              <a:rPr lang="en-US" sz="2400" u="sng" dirty="0">
                <a:solidFill>
                  <a:srgbClr val="FF0000"/>
                </a:solidFill>
              </a:rPr>
              <a:t>in phase </a:t>
            </a:r>
            <a:r>
              <a:rPr lang="en-US" sz="2400" dirty="0"/>
              <a:t>with the current. </a:t>
            </a:r>
            <a:endParaRPr lang="en-US" sz="2400" dirty="0" smtClean="0"/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In the capacitor</a:t>
            </a:r>
            <a:r>
              <a:rPr lang="en-US" sz="2400" dirty="0"/>
              <a:t>, the voltage is zero when </a:t>
            </a:r>
            <a:r>
              <a:rPr lang="en-US" sz="2400" dirty="0" smtClean="0"/>
              <a:t>the current is maximum. That is the </a:t>
            </a:r>
            <a:r>
              <a:rPr lang="en-US" sz="2400" u="sng" dirty="0"/>
              <a:t>voltage </a:t>
            </a:r>
            <a:r>
              <a:rPr lang="en-US" sz="2400" u="sng" dirty="0">
                <a:solidFill>
                  <a:srgbClr val="FF0000"/>
                </a:solidFill>
              </a:rPr>
              <a:t>lags</a:t>
            </a:r>
            <a:r>
              <a:rPr lang="en-US" sz="2400" u="sng" dirty="0"/>
              <a:t> the </a:t>
            </a:r>
            <a:r>
              <a:rPr lang="en-US" sz="2400" u="sng" dirty="0" smtClean="0"/>
              <a:t>current (by a </a:t>
            </a:r>
            <a:r>
              <a:rPr lang="en-US" sz="2400" u="sng" dirty="0"/>
              <a:t>phase shift </a:t>
            </a:r>
            <a:r>
              <a:rPr lang="en-US" sz="2400" u="sng" dirty="0" smtClean="0"/>
              <a:t>of 90°)</a:t>
            </a:r>
            <a:r>
              <a:rPr lang="en-US" sz="2400" dirty="0" smtClean="0"/>
              <a:t>. </a:t>
            </a:r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The </a:t>
            </a:r>
            <a:r>
              <a:rPr lang="en-US" sz="2400" dirty="0"/>
              <a:t>voltage across the capacitor builds up </a:t>
            </a:r>
            <a:r>
              <a:rPr lang="en-US" sz="2400" dirty="0" smtClean="0"/>
              <a:t>exponentially, at </a:t>
            </a:r>
            <a:r>
              <a:rPr lang="en-US" sz="2400" dirty="0"/>
              <a:t>a rate determined by the values of </a:t>
            </a:r>
            <a:r>
              <a:rPr lang="en-US" sz="2400" i="1" dirty="0" smtClean="0"/>
              <a:t>R</a:t>
            </a:r>
            <a:r>
              <a:rPr lang="en-US" sz="2400" dirty="0" smtClean="0"/>
              <a:t> and </a:t>
            </a:r>
            <a:r>
              <a:rPr lang="en-US" sz="2400" i="1" dirty="0" smtClean="0"/>
              <a:t>C</a:t>
            </a:r>
            <a:r>
              <a:rPr lang="en-US" sz="2400" dirty="0"/>
              <a:t>:</a:t>
            </a:r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endParaRPr lang="ar-EG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14</a:t>
            </a:fld>
            <a:endParaRPr lang="ar-EG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64045"/>
              </p:ext>
            </p:extLst>
          </p:nvPr>
        </p:nvGraphicFramePr>
        <p:xfrm>
          <a:off x="3393087" y="5733256"/>
          <a:ext cx="23812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3" imgW="1091880" imgH="241200" progId="Equation.3">
                  <p:embed/>
                </p:oleObj>
              </mc:Choice>
              <mc:Fallback>
                <p:oleObj name="Equation" r:id="rId3" imgW="109188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087" y="5733256"/>
                        <a:ext cx="238125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852936"/>
            <a:ext cx="3960440" cy="179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7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272808" cy="720408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RL circuit</a:t>
            </a:r>
            <a:endParaRPr lang="ar-EG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780928"/>
            <a:ext cx="3608084" cy="380965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15</a:t>
            </a:fld>
            <a:endParaRPr lang="ar-EG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244" y="1048968"/>
            <a:ext cx="1548172" cy="1790908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39552" y="1484784"/>
            <a:ext cx="4536504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Now, let </a:t>
            </a:r>
            <a:r>
              <a:rPr lang="en-US" sz="2400" dirty="0"/>
              <a:t>us apply a step input voltage to </a:t>
            </a:r>
            <a:r>
              <a:rPr lang="en-US" sz="2400" dirty="0" smtClean="0"/>
              <a:t>an RL </a:t>
            </a:r>
            <a:r>
              <a:rPr lang="en-US" sz="2400" dirty="0"/>
              <a:t>circuit.</a:t>
            </a:r>
            <a:endParaRPr lang="ar-EG" sz="24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V</a:t>
            </a:r>
            <a:r>
              <a:rPr lang="en-US" sz="2400" baseline="-25000" dirty="0" smtClean="0"/>
              <a:t>R</a:t>
            </a:r>
            <a:r>
              <a:rPr lang="en-US" sz="2400" dirty="0" smtClean="0"/>
              <a:t> and I</a:t>
            </a:r>
            <a:r>
              <a:rPr lang="en-US" sz="2400" baseline="-25000" dirty="0" smtClean="0"/>
              <a:t>R</a:t>
            </a:r>
            <a:r>
              <a:rPr lang="en-US" sz="2400" dirty="0" smtClean="0"/>
              <a:t> are in phase.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V</a:t>
            </a:r>
            <a:r>
              <a:rPr lang="en-US" sz="2400" baseline="-25000" dirty="0" smtClean="0"/>
              <a:t>L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leads</a:t>
            </a:r>
            <a:r>
              <a:rPr lang="en-US" sz="2400" dirty="0" smtClean="0"/>
              <a:t> I</a:t>
            </a:r>
            <a:r>
              <a:rPr lang="en-US" sz="2400" baseline="-25000" dirty="0" smtClean="0"/>
              <a:t>L</a:t>
            </a:r>
            <a:r>
              <a:rPr lang="en-US" sz="2400" dirty="0" smtClean="0"/>
              <a:t> by 90°.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V</a:t>
            </a:r>
            <a:r>
              <a:rPr lang="en-US" sz="2400" baseline="-25000" dirty="0" smtClean="0"/>
              <a:t>R</a:t>
            </a:r>
            <a:r>
              <a:rPr lang="en-US" sz="2400" dirty="0" smtClean="0"/>
              <a:t> increases exponentially at a rate determined by the value of </a:t>
            </a:r>
            <a:r>
              <a:rPr lang="en-US" sz="2400" i="1" dirty="0" smtClean="0"/>
              <a:t>L</a:t>
            </a:r>
            <a:r>
              <a:rPr lang="en-US" sz="2400" dirty="0" smtClean="0"/>
              <a:t> and </a:t>
            </a:r>
            <a:r>
              <a:rPr lang="en-US" sz="2400" i="1" dirty="0" smtClean="0"/>
              <a:t>R.</a:t>
            </a: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299887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80" y="476672"/>
            <a:ext cx="8311984" cy="68934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dirty="0"/>
              <a:t>Time constant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848" y="1494992"/>
            <a:ext cx="7920880" cy="475252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Time constant (</a:t>
            </a:r>
            <a:r>
              <a:rPr lang="el-GR" sz="2400" b="1" dirty="0"/>
              <a:t>τ</a:t>
            </a:r>
            <a:r>
              <a:rPr lang="en-US" sz="2400" b="1" dirty="0"/>
              <a:t>): </a:t>
            </a:r>
            <a:r>
              <a:rPr lang="en-US" sz="2400" dirty="0"/>
              <a:t>is the time taken by the response to reach 63.2% of its full change.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Time constant of RC circuit: </a:t>
            </a:r>
            <a:r>
              <a:rPr lang="el-GR" sz="2400" b="1" i="1" dirty="0" smtClean="0"/>
              <a:t>τ</a:t>
            </a:r>
            <a:r>
              <a:rPr lang="en-CA" sz="2400" b="1" dirty="0" smtClean="0"/>
              <a:t> = </a:t>
            </a:r>
            <a:r>
              <a:rPr lang="en-CA" sz="2400" b="1" i="1" dirty="0" smtClean="0"/>
              <a:t>RC</a:t>
            </a:r>
            <a:endParaRPr lang="en-US" sz="2400" i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Time constant of </a:t>
            </a:r>
            <a:r>
              <a:rPr lang="en-US" sz="2400" dirty="0" smtClean="0"/>
              <a:t>RL </a:t>
            </a:r>
            <a:r>
              <a:rPr lang="en-US" sz="2400" dirty="0"/>
              <a:t>circuit</a:t>
            </a:r>
            <a:r>
              <a:rPr lang="en-US" sz="2400" dirty="0" smtClean="0"/>
              <a:t>: </a:t>
            </a:r>
            <a:r>
              <a:rPr lang="el-GR" sz="2400" b="1" i="1" dirty="0"/>
              <a:t>τ</a:t>
            </a:r>
            <a:r>
              <a:rPr lang="en-CA" sz="2400" b="1" dirty="0"/>
              <a:t> = </a:t>
            </a:r>
            <a:r>
              <a:rPr lang="en-CA" sz="2400" b="1" i="1" dirty="0" smtClean="0"/>
              <a:t>R/L</a:t>
            </a:r>
            <a:endParaRPr lang="en-US" sz="2400" dirty="0"/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Practically, the response will complete its full change in 4 to 5 time constants.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The notion of time constant applies not only to electrical circuits, but also to sensor outputs.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When there is a change in the measured variable, sensor output changes exponentially, so there is a delay before the sensor output reaches its final value. </a:t>
            </a:r>
            <a:endParaRPr lang="ar-EG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5901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2000"/>
            <a:ext cx="8229600" cy="634752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>Series RLC: sine-wave inputs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496944" cy="518457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Now we consider sine-wave inputs to a series RLC circuit.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The same phase shift rules apply.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i="1" dirty="0" smtClean="0"/>
              <a:t>V</a:t>
            </a:r>
            <a:r>
              <a:rPr lang="en-US" sz="2400" i="1" baseline="-25000" dirty="0" smtClean="0"/>
              <a:t>C</a:t>
            </a:r>
            <a:r>
              <a:rPr lang="en-US" sz="2400" baseline="-25000" dirty="0" smtClean="0"/>
              <a:t> </a:t>
            </a:r>
            <a:r>
              <a:rPr lang="en-US" sz="2400" dirty="0"/>
              <a:t>and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L</a:t>
            </a:r>
            <a:r>
              <a:rPr lang="en-US" sz="2400" baseline="-25000" dirty="0" smtClean="0"/>
              <a:t> </a:t>
            </a:r>
            <a:r>
              <a:rPr lang="en-US" sz="2400" dirty="0"/>
              <a:t>are 180° out of </a:t>
            </a:r>
            <a:r>
              <a:rPr lang="en-US" sz="2400" dirty="0" smtClean="0"/>
              <a:t>phase (they have opposite signs).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17</a:t>
            </a:fld>
            <a:endParaRPr lang="ar-EG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212976"/>
            <a:ext cx="5512006" cy="335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6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34752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>Series RLC: sine-wave inputs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672" y="1562205"/>
            <a:ext cx="4618392" cy="474711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The overall circuit </a:t>
            </a:r>
            <a:r>
              <a:rPr lang="en-US" sz="2400" dirty="0"/>
              <a:t>is </a:t>
            </a:r>
            <a:r>
              <a:rPr lang="en-US" sz="2400" i="1" dirty="0" smtClean="0">
                <a:solidFill>
                  <a:srgbClr val="FF0000"/>
                </a:solidFill>
              </a:rPr>
              <a:t>capacitive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if 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In this case</a:t>
            </a:r>
            <a:r>
              <a:rPr lang="en-US" sz="2400" dirty="0"/>
              <a:t>, the </a:t>
            </a:r>
            <a:r>
              <a:rPr lang="en-US" sz="2400" dirty="0" smtClean="0"/>
              <a:t>current leads 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supply voltage </a:t>
            </a:r>
            <a:r>
              <a:rPr lang="en-US" sz="2400" dirty="0" smtClean="0"/>
              <a:t>by phase shift </a:t>
            </a:r>
            <a:r>
              <a:rPr lang="el-GR" sz="2400" dirty="0"/>
              <a:t>φ</a:t>
            </a:r>
            <a:r>
              <a:rPr lang="en-US" sz="2400" dirty="0" smtClean="0"/>
              <a:t>.</a:t>
            </a:r>
            <a:endParaRPr lang="en-US" sz="2400" dirty="0"/>
          </a:p>
          <a:p>
            <a:pPr algn="l" rtl="0"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Interesting note</a:t>
            </a:r>
            <a:r>
              <a:rPr lang="en-US" sz="2400" dirty="0" smtClean="0"/>
              <a:t>: all signals have the same frequency.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18</a:t>
            </a:fld>
            <a:endParaRPr lang="ar-EG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976" y="1446184"/>
            <a:ext cx="2748136" cy="2761038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395435"/>
              </p:ext>
            </p:extLst>
          </p:nvPr>
        </p:nvGraphicFramePr>
        <p:xfrm>
          <a:off x="1619672" y="2231237"/>
          <a:ext cx="1847483" cy="621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6" name="Equation" r:id="rId4" imgW="622080" imgH="228600" progId="Equation.3">
                  <p:embed/>
                </p:oleObj>
              </mc:Choice>
              <mc:Fallback>
                <p:oleObj name="Equation" r:id="rId4" imgW="62208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231237"/>
                        <a:ext cx="1847483" cy="6216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891" y="4365104"/>
            <a:ext cx="3266306" cy="189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31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Vector addition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04056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Since voltages </a:t>
            </a:r>
            <a:r>
              <a:rPr lang="en-US" sz="2400" dirty="0"/>
              <a:t>and currents in capacitors and inductors are not in </a:t>
            </a:r>
            <a:r>
              <a:rPr lang="en-US" sz="2400" dirty="0" smtClean="0"/>
              <a:t>phase, they have </a:t>
            </a:r>
            <a:r>
              <a:rPr lang="en-US" sz="2400" dirty="0">
                <a:solidFill>
                  <a:srgbClr val="FF0000"/>
                </a:solidFill>
              </a:rPr>
              <a:t>impedance</a:t>
            </a:r>
            <a:r>
              <a:rPr lang="en-US" sz="2400" dirty="0"/>
              <a:t> </a:t>
            </a:r>
            <a:r>
              <a:rPr lang="en-US" sz="2400" dirty="0" smtClean="0"/>
              <a:t>not resistance.</a:t>
            </a:r>
          </a:p>
          <a:p>
            <a:pPr algn="l" rtl="0"/>
            <a:r>
              <a:rPr lang="en-US" sz="2400" dirty="0" smtClean="0"/>
              <a:t>Impedance </a:t>
            </a:r>
            <a:r>
              <a:rPr lang="en-US" sz="2400" dirty="0"/>
              <a:t>and </a:t>
            </a:r>
            <a:r>
              <a:rPr lang="en-US" sz="2400" dirty="0" smtClean="0"/>
              <a:t>resistance cannot </a:t>
            </a:r>
            <a:r>
              <a:rPr lang="en-US" sz="2400" dirty="0"/>
              <a:t>be directly </a:t>
            </a:r>
            <a:r>
              <a:rPr lang="en-US" sz="2400" dirty="0" smtClean="0"/>
              <a:t>added. Instead, they </a:t>
            </a:r>
            <a:r>
              <a:rPr lang="en-US" sz="2400" dirty="0"/>
              <a:t>can be combined using </a:t>
            </a:r>
            <a:r>
              <a:rPr lang="en-US" sz="2400" dirty="0" smtClean="0"/>
              <a:t>vectors.</a:t>
            </a:r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Total input </a:t>
            </a:r>
            <a:r>
              <a:rPr lang="en-US" sz="2400" dirty="0"/>
              <a:t>impedance </a:t>
            </a:r>
            <a:r>
              <a:rPr lang="en-US" sz="2400" dirty="0" smtClean="0"/>
              <a:t>of RLC circuit: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The </a:t>
            </a:r>
            <a:r>
              <a:rPr lang="en-US" sz="2400" dirty="0"/>
              <a:t>current flowing in the circuit </a:t>
            </a:r>
            <a:r>
              <a:rPr lang="en-US" sz="2400" dirty="0" smtClean="0"/>
              <a:t>is: </a:t>
            </a:r>
            <a:endParaRPr lang="ar-EG" sz="2400" dirty="0"/>
          </a:p>
          <a:p>
            <a:pPr algn="l" rtl="0"/>
            <a:endParaRPr lang="ar-EG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19</a:t>
            </a:fld>
            <a:endParaRPr lang="ar-EG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296" y="2492896"/>
            <a:ext cx="2952329" cy="264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548367"/>
              </p:ext>
            </p:extLst>
          </p:nvPr>
        </p:nvGraphicFramePr>
        <p:xfrm>
          <a:off x="1847850" y="2755900"/>
          <a:ext cx="4392613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21" name="Equation" r:id="rId4" imgW="1815840" imgH="291960" progId="Equation.3">
                  <p:embed/>
                </p:oleObj>
              </mc:Choice>
              <mc:Fallback>
                <p:oleObj name="Equation" r:id="rId4" imgW="1815840" imgH="29196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755900"/>
                        <a:ext cx="4392613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14679"/>
              </p:ext>
            </p:extLst>
          </p:nvPr>
        </p:nvGraphicFramePr>
        <p:xfrm>
          <a:off x="1918429" y="4077072"/>
          <a:ext cx="3316610" cy="677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22" name="Equation" r:id="rId6" imgW="1434960" imgH="291960" progId="Equation.3">
                  <p:embed/>
                </p:oleObj>
              </mc:Choice>
              <mc:Fallback>
                <p:oleObj name="Equation" r:id="rId6" imgW="1434960" imgH="291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429" y="4077072"/>
                        <a:ext cx="3316610" cy="6773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013152"/>
              </p:ext>
            </p:extLst>
          </p:nvPr>
        </p:nvGraphicFramePr>
        <p:xfrm>
          <a:off x="2751467" y="5445224"/>
          <a:ext cx="1028445" cy="913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23" name="Equation" r:id="rId8" imgW="444240" imgH="393480" progId="Equation.3">
                  <p:embed/>
                </p:oleObj>
              </mc:Choice>
              <mc:Fallback>
                <p:oleObj name="Equation" r:id="rId8" imgW="4442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467" y="5445224"/>
                        <a:ext cx="1028445" cy="9132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832" y="4531613"/>
            <a:ext cx="1733792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00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720080" y="1052736"/>
            <a:ext cx="7092280" cy="69310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About the course …</a:t>
            </a:r>
            <a:endParaRPr lang="ar-EG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323011"/>
              </p:ext>
            </p:extLst>
          </p:nvPr>
        </p:nvGraphicFramePr>
        <p:xfrm>
          <a:off x="3810976" y="2594348"/>
          <a:ext cx="3275012" cy="148272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89087"/>
                <a:gridCol w="1785925"/>
              </a:tblGrid>
              <a:tr h="370681"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ar-EG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Semester work</a:t>
                      </a:r>
                      <a:endParaRPr lang="ar-EG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/>
                        <a:t>50</a:t>
                      </a:r>
                      <a:endParaRPr lang="ar-EG" sz="1800" dirty="0"/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/>
                        <a:t>Lab</a:t>
                      </a:r>
                      <a:endParaRPr lang="ar-EG" sz="1800" dirty="0"/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/>
                        <a:t>50</a:t>
                      </a:r>
                      <a:endParaRPr lang="ar-EG" sz="1800" dirty="0"/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dirty="0" smtClean="0"/>
                        <a:t>Final</a:t>
                      </a:r>
                      <a:endParaRPr lang="ar-EG" sz="1800" dirty="0"/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/>
                        <a:t>150</a:t>
                      </a:r>
                      <a:endParaRPr lang="ar-EG" sz="1800" b="1" dirty="0"/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smtClean="0"/>
                        <a:t>Total</a:t>
                      </a:r>
                      <a:endParaRPr lang="ar-EG" sz="1800" b="1" dirty="0"/>
                    </a:p>
                  </a:txBody>
                  <a:tcPr marL="91437" marR="91437" marT="45700" marB="45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092" name="Rectangle 8"/>
          <p:cNvSpPr>
            <a:spLocks noChangeArrowheads="1"/>
          </p:cNvSpPr>
          <p:nvPr/>
        </p:nvSpPr>
        <p:spPr bwMode="auto">
          <a:xfrm>
            <a:off x="671627" y="2470092"/>
            <a:ext cx="2748245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Grading </a:t>
            </a:r>
            <a:r>
              <a:rPr lang="en-US" sz="2800" b="1" dirty="0" smtClean="0"/>
              <a:t>Scheme:</a:t>
            </a:r>
            <a:endParaRPr lang="ar-EG" sz="2800" dirty="0"/>
          </a:p>
        </p:txBody>
      </p:sp>
      <p:sp>
        <p:nvSpPr>
          <p:cNvPr id="3093" name="Rectangle 6"/>
          <p:cNvSpPr>
            <a:spLocks noChangeArrowheads="1"/>
          </p:cNvSpPr>
          <p:nvPr/>
        </p:nvSpPr>
        <p:spPr bwMode="auto">
          <a:xfrm>
            <a:off x="627177" y="4838970"/>
            <a:ext cx="2792695" cy="95410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Course webpage:     </a:t>
            </a:r>
            <a:endParaRPr lang="en-US" sz="2800" b="1" dirty="0" smtClean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563888" y="4937400"/>
            <a:ext cx="47307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000" u="sng" dirty="0" smtClean="0">
                <a:hlinkClick r:id="rId2"/>
              </a:rPr>
              <a:t>http</a:t>
            </a:r>
            <a:r>
              <a:rPr lang="en-US" sz="2000" u="sng" dirty="0">
                <a:hlinkClick r:id="rId2"/>
              </a:rPr>
              <a:t>://</a:t>
            </a:r>
            <a:r>
              <a:rPr lang="en-US" sz="2000" u="sng" dirty="0" smtClean="0">
                <a:hlinkClick r:id="rId2"/>
              </a:rPr>
              <a:t>www.amelanany.faculty.zu.edu.eg/</a:t>
            </a:r>
            <a:endParaRPr lang="en-US" sz="2000" u="sng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EC566-D632-46FC-86C7-EFF4E7F81D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5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224" y="260648"/>
            <a:ext cx="7643192" cy="706760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>Resonance in RLC circuit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68152"/>
            <a:ext cx="8064896" cy="5429200"/>
          </a:xfrm>
        </p:spPr>
        <p:txBody>
          <a:bodyPr>
            <a:noAutofit/>
          </a:bodyPr>
          <a:lstStyle/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 smtClean="0"/>
              <a:t>X</a:t>
            </a:r>
            <a:r>
              <a:rPr lang="en-US" sz="2400" i="1" baseline="-25000" dirty="0" smtClean="0"/>
              <a:t>L</a:t>
            </a:r>
            <a:r>
              <a:rPr lang="en-US" sz="2400" baseline="-25000" dirty="0" smtClean="0"/>
              <a:t>  </a:t>
            </a:r>
            <a:r>
              <a:rPr lang="en-US" sz="2400" dirty="0" smtClean="0"/>
              <a:t>and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C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are frequency dependent:</a:t>
            </a:r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 smtClean="0"/>
              <a:t>X</a:t>
            </a:r>
            <a:r>
              <a:rPr lang="en-US" sz="2400" i="1" baseline="-25000" dirty="0" smtClean="0"/>
              <a:t>L  </a:t>
            </a:r>
            <a:r>
              <a:rPr lang="en-US" sz="2400" dirty="0" smtClean="0"/>
              <a:t>increases with frequency while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C</a:t>
            </a:r>
            <a:r>
              <a:rPr lang="en-US" sz="2400" dirty="0" smtClean="0"/>
              <a:t> decreases.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At certain </a:t>
            </a:r>
            <a:r>
              <a:rPr lang="en-US" sz="2400" dirty="0"/>
              <a:t>frequency called </a:t>
            </a:r>
            <a:r>
              <a:rPr lang="en-US" sz="2400" dirty="0" smtClean="0"/>
              <a:t> the </a:t>
            </a:r>
            <a:r>
              <a:rPr lang="en-US" sz="2400" i="1" dirty="0"/>
              <a:t>resonant </a:t>
            </a:r>
            <a:r>
              <a:rPr lang="en-US" sz="2400" dirty="0"/>
              <a:t>frequency of the </a:t>
            </a:r>
            <a:r>
              <a:rPr lang="en-US" sz="2400" dirty="0" smtClean="0"/>
              <a:t>circuit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L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=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C</a:t>
            </a:r>
            <a:r>
              <a:rPr lang="en-US" sz="2400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2400" dirty="0" smtClean="0"/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en-US" sz="2400" dirty="0" smtClean="0"/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en-US" sz="2400" dirty="0"/>
          </a:p>
          <a:p>
            <a:pPr marL="109728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dirty="0" smtClean="0"/>
              <a:t> </a:t>
            </a:r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ar-EG" sz="2400" i="1" dirty="0"/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ar-EG" sz="2400" i="1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20</a:t>
            </a:fld>
            <a:endParaRPr lang="ar-EG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573016"/>
            <a:ext cx="7011305" cy="2880320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929745"/>
              </p:ext>
            </p:extLst>
          </p:nvPr>
        </p:nvGraphicFramePr>
        <p:xfrm>
          <a:off x="5529263" y="1039813"/>
          <a:ext cx="335597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3" name="Equation" r:id="rId4" imgW="1739880" imgH="419040" progId="Equation.3">
                  <p:embed/>
                </p:oleObj>
              </mc:Choice>
              <mc:Fallback>
                <p:oleObj name="Equation" r:id="rId4" imgW="173988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1039813"/>
                        <a:ext cx="3355975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210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21</a:t>
            </a:fld>
            <a:endParaRPr lang="ar-EG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061606"/>
            <a:ext cx="3816424" cy="2720969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124744"/>
            <a:ext cx="8352928" cy="485740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At resonance: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i="1" dirty="0" err="1" smtClean="0"/>
              <a:t>v</a:t>
            </a:r>
            <a:r>
              <a:rPr lang="en-US" sz="2000" i="1" baseline="-25000" dirty="0" err="1" smtClean="0"/>
              <a:t>L</a:t>
            </a:r>
            <a:r>
              <a:rPr lang="en-US" sz="2000" dirty="0" smtClean="0"/>
              <a:t> and </a:t>
            </a:r>
            <a:r>
              <a:rPr lang="en-US" sz="2000" i="1" dirty="0" err="1" smtClean="0"/>
              <a:t>v</a:t>
            </a:r>
            <a:r>
              <a:rPr lang="en-US" sz="2000" i="1" baseline="-25000" dirty="0" err="1" smtClean="0"/>
              <a:t>C</a:t>
            </a:r>
            <a:r>
              <a:rPr lang="en-US" sz="2000" dirty="0" smtClean="0"/>
              <a:t> </a:t>
            </a:r>
            <a:r>
              <a:rPr lang="en-US" sz="2000" dirty="0"/>
              <a:t>become equal, opposite, and cancel,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 smtClean="0"/>
              <a:t>total impedance becomes </a:t>
            </a:r>
            <a:r>
              <a:rPr lang="en-US" sz="2000" i="1" dirty="0" smtClean="0">
                <a:solidFill>
                  <a:srgbClr val="FF0000"/>
                </a:solidFill>
              </a:rPr>
              <a:t>minimum</a:t>
            </a:r>
            <a:r>
              <a:rPr lang="en-US" sz="2000" dirty="0" smtClean="0"/>
              <a:t> and </a:t>
            </a:r>
            <a:r>
              <a:rPr lang="en-US" sz="2000" smtClean="0"/>
              <a:t>purely resistive </a:t>
            </a:r>
            <a:r>
              <a:rPr lang="en-US" sz="2000" i="1" dirty="0"/>
              <a:t>Z </a:t>
            </a:r>
            <a:r>
              <a:rPr lang="en-US" sz="2000" dirty="0"/>
              <a:t>=</a:t>
            </a:r>
            <a:r>
              <a:rPr lang="en-US" sz="2000" i="1" dirty="0"/>
              <a:t> R,</a:t>
            </a:r>
            <a:r>
              <a:rPr lang="en-US" sz="2000" dirty="0"/>
              <a:t>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dirty="0" smtClean="0"/>
              <a:t>current </a:t>
            </a:r>
            <a:r>
              <a:rPr lang="en-US" sz="2000" dirty="0"/>
              <a:t>becomes </a:t>
            </a:r>
            <a:r>
              <a:rPr lang="en-US" sz="2000" i="1" dirty="0">
                <a:solidFill>
                  <a:srgbClr val="FF0000"/>
                </a:solidFill>
              </a:rPr>
              <a:t>maximum</a:t>
            </a:r>
            <a:r>
              <a:rPr lang="en-US" sz="2000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If input </a:t>
            </a:r>
            <a:r>
              <a:rPr lang="en-US" sz="2400" dirty="0"/>
              <a:t>frequency is below </a:t>
            </a:r>
            <a:r>
              <a:rPr lang="en-US" sz="2400" dirty="0" smtClean="0"/>
              <a:t>resonant </a:t>
            </a:r>
            <a:r>
              <a:rPr lang="en-US" sz="2400" dirty="0"/>
              <a:t>frequency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C</a:t>
            </a:r>
            <a:r>
              <a:rPr lang="en-US" sz="2400" baseline="-25000" dirty="0" smtClean="0"/>
              <a:t> </a:t>
            </a:r>
            <a:r>
              <a:rPr lang="en-US" sz="2400" dirty="0"/>
              <a:t>&gt; </a:t>
            </a:r>
            <a:r>
              <a:rPr lang="en-US" sz="2400" i="1" dirty="0"/>
              <a:t>X</a:t>
            </a:r>
            <a:r>
              <a:rPr lang="en-US" sz="2400" i="1" baseline="-25000" dirty="0"/>
              <a:t>L</a:t>
            </a:r>
            <a:r>
              <a:rPr lang="en-US" sz="2400" dirty="0"/>
              <a:t>, the circuit is </a:t>
            </a:r>
            <a:r>
              <a:rPr lang="en-US" sz="2400" i="1" dirty="0" smtClean="0">
                <a:solidFill>
                  <a:srgbClr val="FF0000"/>
                </a:solidFill>
              </a:rPr>
              <a:t>capacitive</a:t>
            </a:r>
            <a:r>
              <a:rPr lang="en-US" sz="2400" dirty="0" smtClean="0"/>
              <a:t>, otherwise, it is </a:t>
            </a:r>
            <a:r>
              <a:rPr lang="en-US" sz="2400" i="1" dirty="0">
                <a:solidFill>
                  <a:srgbClr val="FF0000"/>
                </a:solidFill>
              </a:rPr>
              <a:t>inductive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CA" sz="24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73224" y="260648"/>
            <a:ext cx="7643192" cy="706760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>Resonance in RLC circuit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5643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64807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67941"/>
            <a:ext cx="7920880" cy="4425355"/>
          </a:xfrm>
        </p:spPr>
        <p:txBody>
          <a:bodyPr>
            <a:normAutofit/>
          </a:bodyPr>
          <a:lstStyle/>
          <a:p>
            <a:pPr marL="11430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dirty="0" smtClean="0"/>
              <a:t>For a series RLC circuit, </a:t>
            </a:r>
            <a:r>
              <a:rPr lang="en-US" sz="2400" i="1" dirty="0"/>
              <a:t>R</a:t>
            </a:r>
            <a:r>
              <a:rPr lang="en-US" sz="2400" dirty="0"/>
              <a:t> = 27 k</a:t>
            </a:r>
            <a:r>
              <a:rPr lang="el-GR" sz="2400" dirty="0"/>
              <a:t>Ω</a:t>
            </a:r>
            <a:r>
              <a:rPr lang="en-US" sz="2400" dirty="0"/>
              <a:t>, </a:t>
            </a:r>
            <a:r>
              <a:rPr lang="en-US" sz="2400" i="1" dirty="0"/>
              <a:t>C </a:t>
            </a:r>
            <a:r>
              <a:rPr lang="en-US" sz="2400" dirty="0"/>
              <a:t>= 2.2 </a:t>
            </a:r>
            <a:r>
              <a:rPr lang="en-US" sz="2400" dirty="0" err="1"/>
              <a:t>nF</a:t>
            </a:r>
            <a:r>
              <a:rPr lang="en-US" sz="2400" dirty="0"/>
              <a:t>, </a:t>
            </a:r>
            <a:r>
              <a:rPr lang="en-US" sz="2400" i="1" dirty="0"/>
              <a:t>L </a:t>
            </a:r>
            <a:r>
              <a:rPr lang="en-US" sz="2400" dirty="0"/>
              <a:t>= 33 </a:t>
            </a:r>
            <a:r>
              <a:rPr lang="en-US" sz="2400" dirty="0" err="1"/>
              <a:t>mH</a:t>
            </a:r>
            <a:r>
              <a:rPr lang="en-US" sz="2400" dirty="0"/>
              <a:t>, </a:t>
            </a:r>
            <a:r>
              <a:rPr lang="en-US" sz="2400" dirty="0" smtClean="0"/>
              <a:t>and the supply voltage is E </a:t>
            </a:r>
            <a:r>
              <a:rPr lang="en-US" sz="2400" dirty="0"/>
              <a:t>= </a:t>
            </a:r>
            <a:r>
              <a:rPr lang="en-US" sz="2400" dirty="0" smtClean="0"/>
              <a:t>20V.</a:t>
            </a:r>
          </a:p>
          <a:p>
            <a:pPr marL="5715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2400" dirty="0" smtClean="0"/>
              <a:t>What </a:t>
            </a:r>
            <a:r>
              <a:rPr lang="en-US" sz="2400" dirty="0"/>
              <a:t>is the </a:t>
            </a:r>
            <a:r>
              <a:rPr lang="en-US" sz="2400" dirty="0" smtClean="0"/>
              <a:t>current flowing in the circuit if the input frequency = 35 kHz?  </a:t>
            </a:r>
          </a:p>
          <a:p>
            <a:pPr marL="566928" indent="-457200"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2400" dirty="0"/>
              <a:t>What is the resonant frequency of </a:t>
            </a:r>
            <a:r>
              <a:rPr lang="en-US" sz="2400" dirty="0" smtClean="0"/>
              <a:t>the circuit? </a:t>
            </a:r>
          </a:p>
          <a:p>
            <a:pPr marL="566928" indent="-457200"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2400" dirty="0" smtClean="0"/>
              <a:t>What is </a:t>
            </a:r>
            <a:r>
              <a:rPr lang="en-US" sz="2400" dirty="0"/>
              <a:t>the current at </a:t>
            </a:r>
            <a:r>
              <a:rPr lang="en-US" sz="2400" dirty="0" smtClean="0"/>
              <a:t>resonance? </a:t>
            </a:r>
            <a:endParaRPr lang="en-US" sz="2400" dirty="0"/>
          </a:p>
          <a:p>
            <a:pPr marL="11430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lang="en-US" sz="2400" dirty="0"/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ar-EG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22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639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912" y="1060272"/>
            <a:ext cx="8003232" cy="4525963"/>
          </a:xfrm>
        </p:spPr>
        <p:txBody>
          <a:bodyPr>
            <a:normAutofit fontScale="92500" lnSpcReduction="20000"/>
          </a:bodyPr>
          <a:lstStyle/>
          <a:p>
            <a:pPr marL="109728" indent="0" algn="l" rtl="0">
              <a:spcBef>
                <a:spcPts val="1200"/>
              </a:spcBef>
              <a:buNone/>
            </a:pPr>
            <a:r>
              <a:rPr lang="en-US" sz="2400" b="1" dirty="0" smtClean="0"/>
              <a:t>(a) At frequency f = 35 kHz,</a:t>
            </a:r>
          </a:p>
          <a:p>
            <a:pPr marL="109728" indent="0" algn="l" rtl="0">
              <a:spcBef>
                <a:spcPts val="1200"/>
              </a:spcBef>
              <a:buNone/>
            </a:pPr>
            <a:endParaRPr lang="en-US" sz="2400" b="1" dirty="0"/>
          </a:p>
          <a:p>
            <a:pPr marL="109728" indent="0" algn="l" rtl="0">
              <a:buNone/>
            </a:pPr>
            <a:endParaRPr lang="en-US" sz="2400" b="1" dirty="0" smtClean="0"/>
          </a:p>
          <a:p>
            <a:pPr marL="109728" indent="0" algn="l" rtl="0">
              <a:buNone/>
            </a:pPr>
            <a:endParaRPr lang="en-US" sz="2400" b="1" dirty="0"/>
          </a:p>
          <a:p>
            <a:pPr marL="109728" indent="0" algn="l" rtl="0">
              <a:buNone/>
            </a:pPr>
            <a:endParaRPr lang="en-US" sz="2400" b="1" dirty="0" smtClean="0"/>
          </a:p>
          <a:p>
            <a:pPr marL="109728" indent="0" algn="l" rtl="0">
              <a:buNone/>
            </a:pPr>
            <a:endParaRPr lang="en-US" sz="2400" b="1" dirty="0" smtClean="0"/>
          </a:p>
          <a:p>
            <a:pPr marL="109728" indent="0" algn="l" rtl="0">
              <a:buNone/>
            </a:pPr>
            <a:endParaRPr lang="en-US" sz="2400" b="1" dirty="0"/>
          </a:p>
          <a:p>
            <a:pPr marL="109728" indent="0" algn="l" rtl="0">
              <a:buNone/>
            </a:pPr>
            <a:r>
              <a:rPr lang="en-US" sz="2400" b="1" dirty="0" smtClean="0"/>
              <a:t>(b) At resonance:</a:t>
            </a:r>
          </a:p>
          <a:p>
            <a:pPr marL="109728" indent="0" algn="l" rtl="0">
              <a:buNone/>
            </a:pPr>
            <a:r>
              <a:rPr lang="en-US" sz="2400" b="1" dirty="0" smtClean="0"/>
              <a:t> </a:t>
            </a:r>
          </a:p>
          <a:p>
            <a:endParaRPr lang="en-US" sz="2400" b="1" dirty="0"/>
          </a:p>
          <a:p>
            <a:pPr algn="l" rtl="0"/>
            <a:endParaRPr lang="en-US" sz="2400" b="1" dirty="0" smtClean="0"/>
          </a:p>
          <a:p>
            <a:pPr marL="109728" indent="0" algn="l" rtl="0">
              <a:buNone/>
            </a:pPr>
            <a:r>
              <a:rPr lang="en-US" sz="2400" b="1" dirty="0" smtClean="0"/>
              <a:t>(c) The current at resonance is given by (noting that </a:t>
            </a:r>
            <a:r>
              <a:rPr lang="en-US" sz="2400" b="1" i="1" dirty="0" smtClean="0"/>
              <a:t>Z </a:t>
            </a:r>
            <a:r>
              <a:rPr lang="en-US" sz="2400" b="1" dirty="0" smtClean="0"/>
              <a:t>=</a:t>
            </a:r>
            <a:r>
              <a:rPr lang="en-US" sz="2400" b="1" i="1" dirty="0" smtClean="0"/>
              <a:t> R</a:t>
            </a:r>
            <a:r>
              <a:rPr lang="en-US" sz="2400" b="1" dirty="0" smtClean="0"/>
              <a:t>)</a:t>
            </a:r>
          </a:p>
          <a:p>
            <a:pPr marL="109728" indent="0" algn="l" rtl="0">
              <a:buNone/>
            </a:pPr>
            <a:endParaRPr lang="en-US" sz="2400" b="1" dirty="0" smtClean="0"/>
          </a:p>
          <a:p>
            <a:pPr marL="109728" indent="0" algn="ctr" rtl="0">
              <a:buNone/>
            </a:pPr>
            <a:endParaRPr lang="ar-EG" sz="2400" b="1" baseline="30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23</a:t>
            </a:fld>
            <a:endParaRPr lang="ar-EG"/>
          </a:p>
        </p:txBody>
      </p:sp>
      <p:sp>
        <p:nvSpPr>
          <p:cNvPr id="5" name="TextBox 4"/>
          <p:cNvSpPr txBox="1"/>
          <p:nvPr/>
        </p:nvSpPr>
        <p:spPr>
          <a:xfrm>
            <a:off x="611560" y="332656"/>
            <a:ext cx="77048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smtClean="0"/>
              <a:t>Answer </a:t>
            </a:r>
            <a:endParaRPr lang="ar-EG" sz="2800" b="1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838329"/>
              </p:ext>
            </p:extLst>
          </p:nvPr>
        </p:nvGraphicFramePr>
        <p:xfrm>
          <a:off x="2922700" y="5373216"/>
          <a:ext cx="3017452" cy="686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5" name="Equation" r:id="rId3" imgW="1739880" imgH="393480" progId="Equation.3">
                  <p:embed/>
                </p:oleObj>
              </mc:Choice>
              <mc:Fallback>
                <p:oleObj name="Equation" r:id="rId3" imgW="17398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700" y="5373216"/>
                        <a:ext cx="3017452" cy="686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695250"/>
              </p:ext>
            </p:extLst>
          </p:nvPr>
        </p:nvGraphicFramePr>
        <p:xfrm>
          <a:off x="1703660" y="3966743"/>
          <a:ext cx="61087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6" name="Equation" r:id="rId5" imgW="3759120" imgH="419040" progId="Equation.3">
                  <p:embed/>
                </p:oleObj>
              </mc:Choice>
              <mc:Fallback>
                <p:oleObj name="Equation" r:id="rId5" imgW="375912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60" y="3966743"/>
                        <a:ext cx="61087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549520"/>
              </p:ext>
            </p:extLst>
          </p:nvPr>
        </p:nvGraphicFramePr>
        <p:xfrm>
          <a:off x="2411760" y="1377032"/>
          <a:ext cx="5686445" cy="1835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7" name="Equation" r:id="rId7" imgW="3517560" imgH="1130040" progId="Equation.3">
                  <p:embed/>
                </p:oleObj>
              </mc:Choice>
              <mc:Fallback>
                <p:oleObj name="Equation" r:id="rId7" imgW="3517560" imgH="1130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377032"/>
                        <a:ext cx="5686445" cy="18359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715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35115" y="1566672"/>
            <a:ext cx="7969333" cy="4814656"/>
          </a:xfrm>
        </p:spPr>
        <p:txBody>
          <a:bodyPr>
            <a:noAutofit/>
          </a:bodyPr>
          <a:lstStyle/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pt-BR" sz="2000" dirty="0" smtClean="0"/>
              <a:t>Alan S. Morris</a:t>
            </a:r>
            <a:r>
              <a:rPr lang="en-US" sz="2000" dirty="0" smtClean="0"/>
              <a:t>, </a:t>
            </a:r>
            <a:r>
              <a:rPr lang="en-US" sz="2000" b="1" i="1" dirty="0" smtClean="0"/>
              <a:t>Measurement and Instrumentation Principles</a:t>
            </a:r>
            <a:r>
              <a:rPr lang="en-US" sz="2000" dirty="0" smtClean="0"/>
              <a:t>, Elsevier, 2001.</a:t>
            </a:r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2000" dirty="0" smtClean="0"/>
              <a:t>William Dunn, </a:t>
            </a:r>
            <a:r>
              <a:rPr lang="en-US" sz="2000" b="1" i="1" dirty="0" smtClean="0"/>
              <a:t>Introduction to Instrumentation, Sensors, and Process Control</a:t>
            </a:r>
            <a:r>
              <a:rPr lang="en-US" sz="2000" dirty="0" smtClean="0"/>
              <a:t>, </a:t>
            </a:r>
            <a:r>
              <a:rPr lang="en-US" sz="2000" dirty="0" err="1" smtClean="0"/>
              <a:t>Artech</a:t>
            </a:r>
            <a:r>
              <a:rPr lang="en-US" sz="2000" dirty="0" smtClean="0"/>
              <a:t> House, 2006.</a:t>
            </a:r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2000" dirty="0" smtClean="0"/>
              <a:t>William Bolton, </a:t>
            </a:r>
            <a:r>
              <a:rPr lang="en-US" sz="2000" b="1" i="1" dirty="0" smtClean="0"/>
              <a:t>Instrumentation and Control Systems</a:t>
            </a:r>
            <a:r>
              <a:rPr lang="en-US" sz="2000" dirty="0" smtClean="0"/>
              <a:t>, Elsevier, 2004.</a:t>
            </a:r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2000" dirty="0" smtClean="0"/>
              <a:t>Curtis Johnson, </a:t>
            </a:r>
            <a:r>
              <a:rPr lang="en-US" sz="2000" b="1" i="1" dirty="0" smtClean="0"/>
              <a:t>Process control instrumentation technology</a:t>
            </a:r>
            <a:r>
              <a:rPr lang="en-US" sz="2000" dirty="0" smtClean="0"/>
              <a:t>, Prentice-Hall, 6th ed., 2000.</a:t>
            </a:r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CA" sz="2000" dirty="0"/>
              <a:t>The course </a:t>
            </a:r>
            <a:r>
              <a:rPr lang="en-CA" sz="2000" b="1" i="1" dirty="0" smtClean="0"/>
              <a:t>Measurements Systems</a:t>
            </a:r>
            <a:r>
              <a:rPr lang="en-CA" sz="2000" i="1" dirty="0" smtClean="0"/>
              <a:t> </a:t>
            </a:r>
            <a:r>
              <a:rPr lang="en-CA" sz="2000" dirty="0"/>
              <a:t>offered at Purdue University. Course materials are available </a:t>
            </a:r>
            <a:r>
              <a:rPr lang="en-CA" sz="2000" dirty="0" smtClean="0"/>
              <a:t>at: </a:t>
            </a:r>
            <a:r>
              <a:rPr lang="en-CA" sz="2000" dirty="0" smtClean="0">
                <a:hlinkClick r:id="rId2"/>
              </a:rPr>
              <a:t>https</a:t>
            </a:r>
            <a:r>
              <a:rPr lang="en-CA" sz="2000" dirty="0">
                <a:hlinkClick r:id="rId2"/>
              </a:rPr>
              <a:t>://</a:t>
            </a:r>
            <a:r>
              <a:rPr lang="en-CA" sz="2000" dirty="0" smtClean="0">
                <a:hlinkClick r:id="rId2"/>
              </a:rPr>
              <a:t>engineering.purdue.edu/ME365/textbook.html</a:t>
            </a:r>
            <a:endParaRPr lang="en-CA" sz="2000" dirty="0" smtClean="0"/>
          </a:p>
          <a:p>
            <a:pPr marL="5715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CA" sz="2000" dirty="0" smtClean="0"/>
              <a:t>Steven </a:t>
            </a:r>
            <a:r>
              <a:rPr lang="en-CA" sz="2000" dirty="0" err="1" smtClean="0"/>
              <a:t>Chapra</a:t>
            </a:r>
            <a:r>
              <a:rPr lang="en-CA" sz="2000" dirty="0" smtClean="0"/>
              <a:t> and Raymond </a:t>
            </a:r>
            <a:r>
              <a:rPr lang="en-CA" sz="2000" dirty="0" err="1" smtClean="0"/>
              <a:t>Canale</a:t>
            </a:r>
            <a:r>
              <a:rPr lang="en-CA" sz="2000" dirty="0" smtClean="0"/>
              <a:t>, </a:t>
            </a:r>
            <a:r>
              <a:rPr lang="en-CA" sz="2000" b="1" i="1" dirty="0" smtClean="0"/>
              <a:t>Numerical Methods for Engineers</a:t>
            </a:r>
            <a:r>
              <a:rPr lang="en-CA" sz="2000" dirty="0" smtClean="0"/>
              <a:t>, 5</a:t>
            </a:r>
            <a:r>
              <a:rPr lang="en-CA" sz="2000" baseline="30000" dirty="0" smtClean="0"/>
              <a:t>th</a:t>
            </a:r>
            <a:r>
              <a:rPr lang="en-CA" sz="2000" dirty="0" smtClean="0"/>
              <a:t> Edition, McGraw-Hill, 2006, Chapter 17.</a:t>
            </a: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EC566-D632-46FC-86C7-EFF4E7F81D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48072" y="558560"/>
            <a:ext cx="7092280" cy="69310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 eaLnBrk="0" hangingPunct="0"/>
            <a:r>
              <a:rPr lang="en-US" dirty="0">
                <a:latin typeface="Arial" pitchFamily="34" charset="0"/>
              </a:rPr>
              <a:t>References:</a:t>
            </a:r>
            <a:endParaRPr lang="ar-EG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24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504" y="575976"/>
            <a:ext cx="6336704" cy="72008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Topics to be covered:</a:t>
            </a:r>
            <a:endParaRPr lang="ar-EG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5224077"/>
              </p:ext>
            </p:extLst>
          </p:nvPr>
        </p:nvGraphicFramePr>
        <p:xfrm>
          <a:off x="666151" y="1700808"/>
          <a:ext cx="7776865" cy="4009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24082"/>
                <a:gridCol w="3152783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Reference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Basic electrical components (RLC)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Dunn, Ch.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Bridges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Signal conditioning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Filters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Dunn, Ch. 4 &amp; Johnson, Ch.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multi-meter &amp; Oscilloscope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Morris Ch.7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Measurements of C, f, </a:t>
                      </a:r>
                      <a:r>
                        <a:rPr lang="el-GR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 system characteristics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Bolton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Ch. 1, Morris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Statistical analysis of measurement errors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Bolton, Appendix A, Morris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Combination of errors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Bolton, Appendix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3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Curve fitting using least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squares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dirty="0" err="1" smtClean="0"/>
                        <a:t>Chapra</a:t>
                      </a:r>
                      <a:r>
                        <a:rPr lang="en-CA" sz="2000" dirty="0" smtClean="0"/>
                        <a:t> &amp; </a:t>
                      </a:r>
                      <a:r>
                        <a:rPr lang="en-CA" sz="2000" dirty="0" err="1" smtClean="0"/>
                        <a:t>Canale</a:t>
                      </a:r>
                      <a:r>
                        <a:rPr lang="en-CA" sz="2000" dirty="0" smtClean="0"/>
                        <a:t>, Ch. 17.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64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548680"/>
            <a:ext cx="8229600" cy="926976"/>
          </a:xfrm>
        </p:spPr>
        <p:txBody>
          <a:bodyPr/>
          <a:lstStyle/>
          <a:p>
            <a:r>
              <a:rPr lang="en-CA" b="1" dirty="0"/>
              <a:t>Why Take Measurements</a:t>
            </a:r>
            <a:r>
              <a:rPr lang="en-CA" b="1" dirty="0" smtClean="0"/>
              <a:t>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60240"/>
            <a:ext cx="7776864" cy="39890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800" dirty="0" smtClean="0"/>
              <a:t>Validation of theoretical models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800" dirty="0" smtClean="0"/>
              <a:t>Understanding </a:t>
            </a:r>
            <a:r>
              <a:rPr lang="en-CA" sz="2800" dirty="0"/>
              <a:t>of </a:t>
            </a:r>
            <a:r>
              <a:rPr lang="en-CA" sz="2800" dirty="0" smtClean="0"/>
              <a:t>system behaviour </a:t>
            </a:r>
            <a:endParaRPr lang="en-CA" sz="28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800" dirty="0"/>
              <a:t>Monitor </a:t>
            </a:r>
            <a:endParaRPr lang="en-CA" sz="2800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800" dirty="0" smtClean="0"/>
              <a:t>Control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800" dirty="0" smtClean="0"/>
              <a:t>Fault detection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CA" sz="2800" dirty="0" smtClean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C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4885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7240" y="1916832"/>
            <a:ext cx="7643192" cy="424847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400" dirty="0" smtClean="0"/>
              <a:t>To </a:t>
            </a:r>
            <a:r>
              <a:rPr lang="en-CA" sz="2400" dirty="0"/>
              <a:t>be able to do measurements well </a:t>
            </a:r>
            <a:r>
              <a:rPr lang="en-CA" sz="2400" dirty="0" smtClean="0"/>
              <a:t>we need </a:t>
            </a:r>
            <a:r>
              <a:rPr lang="en-CA" sz="2400" dirty="0"/>
              <a:t>to understand </a:t>
            </a:r>
            <a:r>
              <a:rPr lang="en-CA" sz="2400" dirty="0" smtClean="0"/>
              <a:t>many subjects which sometimes seem unrelated: </a:t>
            </a:r>
            <a:r>
              <a:rPr lang="en-CA" sz="2400" u="sng" dirty="0" smtClean="0"/>
              <a:t>bridge circuits</a:t>
            </a:r>
            <a:r>
              <a:rPr lang="en-CA" sz="2400" dirty="0" smtClean="0"/>
              <a:t>, </a:t>
            </a:r>
            <a:r>
              <a:rPr lang="en-CA" sz="2400" u="sng" dirty="0"/>
              <a:t>loading and op-amp </a:t>
            </a:r>
            <a:r>
              <a:rPr lang="en-CA" sz="2400" u="sng" dirty="0" smtClean="0"/>
              <a:t>circuits, frequency analysis</a:t>
            </a:r>
            <a:r>
              <a:rPr lang="en-CA" sz="2400" dirty="0" smtClean="0"/>
              <a:t>, </a:t>
            </a:r>
            <a:r>
              <a:rPr lang="en-CA" sz="2400" u="sng" dirty="0" smtClean="0"/>
              <a:t>filtering</a:t>
            </a:r>
            <a:r>
              <a:rPr lang="en-CA" sz="2400" dirty="0" smtClean="0"/>
              <a:t>, </a:t>
            </a:r>
            <a:r>
              <a:rPr lang="en-CA" sz="2400" u="sng" dirty="0"/>
              <a:t>statistics</a:t>
            </a:r>
            <a:r>
              <a:rPr lang="en-CA" sz="2400" dirty="0"/>
              <a:t>, </a:t>
            </a:r>
            <a:r>
              <a:rPr lang="en-CA" sz="2400" u="sng" dirty="0" smtClean="0"/>
              <a:t>digital coding</a:t>
            </a:r>
            <a:r>
              <a:rPr lang="en-CA" sz="2400" dirty="0" smtClean="0"/>
              <a:t>, …</a:t>
            </a:r>
            <a:endParaRPr lang="en-CA" sz="24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400" dirty="0" smtClean="0"/>
              <a:t>We need </a:t>
            </a:r>
            <a:r>
              <a:rPr lang="en-CA" sz="2400" dirty="0"/>
              <a:t>to remind ourselves of the strong theme that runs through this course; every subject </a:t>
            </a:r>
            <a:r>
              <a:rPr lang="en-CA" sz="2400" dirty="0" smtClean="0"/>
              <a:t>we </a:t>
            </a:r>
            <a:r>
              <a:rPr lang="en-CA" sz="2400" dirty="0"/>
              <a:t>will learn about is relevant to making good measurements</a:t>
            </a:r>
            <a:r>
              <a:rPr lang="en-CA" sz="24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6</a:t>
            </a:fld>
            <a:endParaRPr lang="ar-E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8864" y="692696"/>
            <a:ext cx="8229600" cy="782960"/>
          </a:xfrm>
        </p:spPr>
        <p:txBody>
          <a:bodyPr>
            <a:noAutofit/>
          </a:bodyPr>
          <a:lstStyle/>
          <a:p>
            <a:pPr marL="0" indent="0"/>
            <a:r>
              <a:rPr lang="en-CA" b="1" dirty="0" smtClean="0"/>
              <a:t>Measurement is multidisciplinary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792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557808"/>
            <a:ext cx="8229600" cy="782960"/>
          </a:xfrm>
        </p:spPr>
        <p:txBody>
          <a:bodyPr>
            <a:normAutofit/>
          </a:bodyPr>
          <a:lstStyle/>
          <a:p>
            <a:pPr marL="0" indent="0"/>
            <a:r>
              <a:rPr lang="en-CA" b="1" dirty="0" smtClean="0"/>
              <a:t>Measurement is an art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36904" cy="460851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400" dirty="0" smtClean="0"/>
              <a:t>When </a:t>
            </a:r>
            <a:r>
              <a:rPr lang="en-CA" sz="2400" dirty="0"/>
              <a:t>assembling a measurement </a:t>
            </a:r>
            <a:r>
              <a:rPr lang="en-CA" sz="2400" dirty="0" smtClean="0"/>
              <a:t>system, there </a:t>
            </a:r>
            <a:r>
              <a:rPr lang="en-CA" sz="2400" dirty="0"/>
              <a:t>are many </a:t>
            </a:r>
            <a:r>
              <a:rPr lang="en-CA" sz="2400" dirty="0" smtClean="0"/>
              <a:t>options that </a:t>
            </a:r>
            <a:r>
              <a:rPr lang="en-CA" sz="2400" dirty="0"/>
              <a:t>will achieve the same objectives. </a:t>
            </a:r>
            <a:endParaRPr lang="en-CA" sz="2400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400" dirty="0" smtClean="0"/>
              <a:t>You </a:t>
            </a:r>
            <a:r>
              <a:rPr lang="en-CA" sz="2400" dirty="0"/>
              <a:t>may have the choice of a highly expensive instrument that </a:t>
            </a:r>
            <a:r>
              <a:rPr lang="en-CA" sz="2400" dirty="0" smtClean="0"/>
              <a:t>yields </a:t>
            </a:r>
            <a:r>
              <a:rPr lang="en-CA" sz="2400" dirty="0"/>
              <a:t>excellent signals, or a cheaper instrument that produces noisy signals and further processing will be needed to yield the required information. </a:t>
            </a:r>
            <a:endParaRPr lang="en-CA" sz="2400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400" dirty="0" smtClean="0"/>
              <a:t>You </a:t>
            </a:r>
            <a:r>
              <a:rPr lang="en-CA" sz="2400" dirty="0"/>
              <a:t>may also have a choice of how to measure the quantity you are interested in, e.g., you can measure displacement with a potentiometer, a strain gage, an optical probe or by integrating an accelerometer signal </a:t>
            </a:r>
            <a:r>
              <a:rPr lang="en-CA" sz="2400" dirty="0" smtClean="0"/>
              <a:t>twice.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9710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96944" cy="864096"/>
          </a:xfrm>
        </p:spPr>
        <p:txBody>
          <a:bodyPr/>
          <a:lstStyle/>
          <a:p>
            <a:r>
              <a:rPr lang="en-US" sz="4000" dirty="0" smtClean="0"/>
              <a:t>Resistors, Capacitors, and Inductors</a:t>
            </a:r>
            <a:endParaRPr lang="ar-E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640960" cy="4104456"/>
          </a:xfrm>
        </p:spPr>
        <p:txBody>
          <a:bodyPr>
            <a:noAutofit/>
          </a:bodyPr>
          <a:lstStyle/>
          <a:p>
            <a:r>
              <a:rPr lang="en-US" sz="2400" dirty="0"/>
              <a:t>The three basic passive elements used in electrical circuits.</a:t>
            </a:r>
          </a:p>
          <a:p>
            <a:pPr algn="l" rtl="0"/>
            <a:r>
              <a:rPr lang="en-US" sz="2400" dirty="0" smtClean="0"/>
              <a:t>Resistors are used </a:t>
            </a:r>
            <a:r>
              <a:rPr lang="en-US" sz="2400" dirty="0"/>
              <a:t>as loads in electrical circuits.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8</a:t>
            </a:fld>
            <a:endParaRPr lang="ar-EG"/>
          </a:p>
        </p:txBody>
      </p:sp>
      <p:pic>
        <p:nvPicPr>
          <p:cNvPr id="5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325" y="2780928"/>
            <a:ext cx="5448979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97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Resistors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9</a:t>
            </a:fld>
            <a:endParaRPr lang="ar-EG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496" y="1124744"/>
            <a:ext cx="8496944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Resistor parameters: </a:t>
            </a:r>
            <a:r>
              <a:rPr lang="en-US" sz="2400" u="sng" dirty="0" smtClean="0"/>
              <a:t>resistance</a:t>
            </a:r>
            <a:r>
              <a:rPr lang="en-US" sz="2400" dirty="0" smtClean="0"/>
              <a:t>, </a:t>
            </a:r>
            <a:r>
              <a:rPr lang="en-US" sz="2400" u="sng" dirty="0"/>
              <a:t>power </a:t>
            </a:r>
            <a:r>
              <a:rPr lang="en-US" sz="2400" u="sng" dirty="0" smtClean="0"/>
              <a:t>rating</a:t>
            </a:r>
            <a:r>
              <a:rPr lang="en-US" sz="2400" dirty="0" smtClean="0"/>
              <a:t>, and </a:t>
            </a:r>
            <a:r>
              <a:rPr lang="en-US" sz="2400" u="sng" dirty="0" smtClean="0"/>
              <a:t>tolerance</a:t>
            </a:r>
            <a:r>
              <a:rPr lang="en-US" sz="2400" dirty="0" smtClean="0"/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Standard values:  </a:t>
            </a:r>
            <a:r>
              <a:rPr lang="en-US" sz="2400" dirty="0">
                <a:solidFill>
                  <a:srgbClr val="FF0000"/>
                </a:solidFill>
              </a:rPr>
              <a:t>10 12 15 18 20 22 27 33 39 47 56 68 82.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Resistors are </a:t>
            </a:r>
            <a:r>
              <a:rPr lang="en-US" sz="2400" dirty="0" smtClean="0">
                <a:solidFill>
                  <a:srgbClr val="FF0000"/>
                </a:solidFill>
              </a:rPr>
              <a:t>color coded</a:t>
            </a:r>
            <a:r>
              <a:rPr lang="en-US" sz="2400" dirty="0" smtClean="0"/>
              <a:t>.</a:t>
            </a:r>
          </a:p>
          <a:p>
            <a:pPr lvl="1">
              <a:buFont typeface="Arial" pitchFamily="34" charset="0"/>
              <a:buChar char="•"/>
            </a:pPr>
            <a:endParaRPr lang="ar-EG" sz="2400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564904"/>
            <a:ext cx="4248472" cy="3907877"/>
          </a:xfrm>
        </p:spPr>
      </p:pic>
    </p:spTree>
    <p:extLst>
      <p:ext uri="{BB962C8B-B14F-4D97-AF65-F5344CB8AC3E}">
        <p14:creationId xmlns:p14="http://schemas.microsoft.com/office/powerpoint/2010/main" val="368047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3766</TotalTime>
  <Words>1172</Words>
  <Application>Microsoft Office PowerPoint</Application>
  <PresentationFormat>On-screen Show (4:3)</PresentationFormat>
  <Paragraphs>177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Office Theme</vt:lpstr>
      <vt:lpstr>Equation</vt:lpstr>
      <vt:lpstr>Microsoft Equation 3.0</vt:lpstr>
      <vt:lpstr> Measurements &amp;Testing (1)a  CSE 323a</vt:lpstr>
      <vt:lpstr>About the course …</vt:lpstr>
      <vt:lpstr>References:</vt:lpstr>
      <vt:lpstr>Topics to be covered:</vt:lpstr>
      <vt:lpstr>Why Take Measurements?</vt:lpstr>
      <vt:lpstr>Measurement is multidisciplinary</vt:lpstr>
      <vt:lpstr>Measurement is an art</vt:lpstr>
      <vt:lpstr>Resistors, Capacitors, and Inductors</vt:lpstr>
      <vt:lpstr>Resistors </vt:lpstr>
      <vt:lpstr>Capacitors</vt:lpstr>
      <vt:lpstr>How to read puff capacitor codes?</vt:lpstr>
      <vt:lpstr>Inductors </vt:lpstr>
      <vt:lpstr>RC circuit</vt:lpstr>
      <vt:lpstr>PowerPoint Presentation</vt:lpstr>
      <vt:lpstr>RL circuit</vt:lpstr>
      <vt:lpstr>Time constant</vt:lpstr>
      <vt:lpstr>Series RLC: sine-wave inputs</vt:lpstr>
      <vt:lpstr>Series RLC: sine-wave inputs</vt:lpstr>
      <vt:lpstr>Vector addition</vt:lpstr>
      <vt:lpstr>Resonance in RLC circuit</vt:lpstr>
      <vt:lpstr>Resonance in RLC circuit</vt:lpstr>
      <vt:lpstr>Example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425: Process Control</dc:title>
  <dc:creator>ahmed</dc:creator>
  <cp:lastModifiedBy>Ahmed</cp:lastModifiedBy>
  <cp:revision>974</cp:revision>
  <dcterms:created xsi:type="dcterms:W3CDTF">2013-02-10T06:54:24Z</dcterms:created>
  <dcterms:modified xsi:type="dcterms:W3CDTF">2017-09-17T11:17:31Z</dcterms:modified>
</cp:coreProperties>
</file>