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4"/>
  </p:notesMasterIdLst>
  <p:handoutMasterIdLst>
    <p:handoutMasterId r:id="rId25"/>
  </p:handoutMasterIdLst>
  <p:sldIdLst>
    <p:sldId id="256" r:id="rId2"/>
    <p:sldId id="773" r:id="rId3"/>
    <p:sldId id="774" r:id="rId4"/>
    <p:sldId id="775" r:id="rId5"/>
    <p:sldId id="776" r:id="rId6"/>
    <p:sldId id="777" r:id="rId7"/>
    <p:sldId id="778" r:id="rId8"/>
    <p:sldId id="779" r:id="rId9"/>
    <p:sldId id="780" r:id="rId10"/>
    <p:sldId id="781" r:id="rId11"/>
    <p:sldId id="782" r:id="rId12"/>
    <p:sldId id="783" r:id="rId13"/>
    <p:sldId id="784" r:id="rId14"/>
    <p:sldId id="785" r:id="rId15"/>
    <p:sldId id="786" r:id="rId16"/>
    <p:sldId id="787" r:id="rId17"/>
    <p:sldId id="788" r:id="rId18"/>
    <p:sldId id="789" r:id="rId19"/>
    <p:sldId id="790" r:id="rId20"/>
    <p:sldId id="791" r:id="rId21"/>
    <p:sldId id="792" r:id="rId22"/>
    <p:sldId id="793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66FF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5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B9A48-C7DA-4C72-BAB5-F5F084FE2274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06297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21600" cy="1905000"/>
          </a:xfrm>
        </p:spPr>
        <p:txBody>
          <a:bodyPr/>
          <a:lstStyle/>
          <a:p>
            <a:pPr eaLnBrk="1" hangingPunct="1"/>
            <a:r>
              <a:rPr lang="en-US" sz="4400" dirty="0" smtClean="0">
                <a:ea typeface="SimSun" pitchFamily="2" charset="-122"/>
              </a:rPr>
              <a:t>Introduction </a:t>
            </a:r>
            <a:endParaRPr lang="en-US" altLang="zh-CN" sz="4400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SimSun" pitchFamily="2" charset="-122"/>
              </a:rPr>
              <a:t>CSE 421 </a:t>
            </a:r>
            <a:r>
              <a:rPr lang="en-US" sz="2400" smtClean="0"/>
              <a:t>Digital </a:t>
            </a:r>
            <a:r>
              <a:rPr lang="en-US" sz="2400" dirty="0"/>
              <a:t>Control </a:t>
            </a:r>
            <a:endParaRPr lang="en-US" altLang="zh-CN" sz="2400" dirty="0" smtClean="0">
              <a:ea typeface="SimSun" pitchFamily="2" charset="-122"/>
            </a:endParaRPr>
          </a:p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Lecture 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A159A-BE53-49BF-8BEC-22626492F41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1304"/>
            <a:ext cx="8534400" cy="864096"/>
          </a:xfrm>
        </p:spPr>
        <p:txBody>
          <a:bodyPr>
            <a:noAutofit/>
          </a:bodyPr>
          <a:lstStyle/>
          <a:p>
            <a:pPr marL="68580" indent="0" rtl="0"/>
            <a:r>
              <a:rPr lang="en-US" b="1" dirty="0"/>
              <a:t>Analog-to-digital (A/D) </a:t>
            </a:r>
            <a:r>
              <a:rPr lang="en-US" b="1" dirty="0" smtClean="0"/>
              <a:t>converter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0768"/>
            <a:ext cx="8155632" cy="5112568"/>
          </a:xfrm>
        </p:spPr>
        <p:txBody>
          <a:bodyPr>
            <a:noAutofit/>
          </a:bodyPr>
          <a:lstStyle/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A/D converter </a:t>
            </a:r>
            <a:r>
              <a:rPr lang="en-US" sz="2600" i="1" dirty="0" smtClean="0">
                <a:solidFill>
                  <a:srgbClr val="FF0000"/>
                </a:solidFill>
              </a:rPr>
              <a:t>samples</a:t>
            </a:r>
            <a:r>
              <a:rPr lang="en-US" sz="2600" dirty="0" smtClean="0"/>
              <a:t> analog signal (typically voltage), and converts the sample value into integer number (</a:t>
            </a:r>
            <a:r>
              <a:rPr lang="en-US" sz="2600" dirty="0" smtClean="0">
                <a:solidFill>
                  <a:srgbClr val="FF0000"/>
                </a:solidFill>
              </a:rPr>
              <a:t>binary</a:t>
            </a:r>
            <a:r>
              <a:rPr lang="en-US" sz="2600" dirty="0" smtClean="0"/>
              <a:t>) suitable </a:t>
            </a:r>
            <a:r>
              <a:rPr lang="en-US" sz="2600" dirty="0"/>
              <a:t>for processing by digital computer</a:t>
            </a:r>
            <a:r>
              <a:rPr lang="en-US" sz="2600" dirty="0" smtClean="0"/>
              <a:t>. </a:t>
            </a:r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The </a:t>
            </a:r>
            <a:r>
              <a:rPr lang="en-US" sz="2600" dirty="0"/>
              <a:t>A/D converter is </a:t>
            </a:r>
            <a:r>
              <a:rPr lang="en-US" sz="2600" dirty="0" smtClean="0"/>
              <a:t>approximated as </a:t>
            </a:r>
            <a:r>
              <a:rPr lang="en-US" sz="2600" dirty="0"/>
              <a:t>a </a:t>
            </a:r>
            <a:r>
              <a:rPr lang="en-US" sz="2600" dirty="0" smtClean="0"/>
              <a:t>sampler (a switch).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032920"/>
            <a:ext cx="6586096" cy="25202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03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1304"/>
            <a:ext cx="8534400" cy="864096"/>
          </a:xfrm>
        </p:spPr>
        <p:txBody>
          <a:bodyPr>
            <a:noAutofit/>
          </a:bodyPr>
          <a:lstStyle/>
          <a:p>
            <a:pPr marL="68580" indent="0" rtl="0"/>
            <a:r>
              <a:rPr lang="en-US" b="1" dirty="0" smtClean="0"/>
              <a:t>A/D converter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8656"/>
            <a:ext cx="8229600" cy="4752528"/>
          </a:xfrm>
        </p:spPr>
        <p:txBody>
          <a:bodyPr>
            <a:noAutofit/>
          </a:bodyPr>
          <a:lstStyle/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A/Ds typically </a:t>
            </a:r>
            <a:r>
              <a:rPr lang="en-US" sz="2600" dirty="0"/>
              <a:t>have unipolar ranges of </a:t>
            </a:r>
            <a:r>
              <a:rPr lang="en-US" sz="2600" dirty="0" smtClean="0"/>
              <a:t>0–5V</a:t>
            </a:r>
            <a:r>
              <a:rPr lang="en-US" sz="2600" dirty="0"/>
              <a:t>, </a:t>
            </a:r>
            <a:r>
              <a:rPr lang="en-US" sz="2600" dirty="0" smtClean="0"/>
              <a:t>0–10V</a:t>
            </a:r>
            <a:r>
              <a:rPr lang="en-US" sz="2600" dirty="0"/>
              <a:t>, or bipolar ranges of ± </a:t>
            </a:r>
            <a:r>
              <a:rPr lang="en-US" sz="2600" dirty="0" smtClean="0"/>
              <a:t>5V</a:t>
            </a:r>
            <a:r>
              <a:rPr lang="en-US" sz="2600" dirty="0"/>
              <a:t>, or ± </a:t>
            </a:r>
            <a:r>
              <a:rPr lang="en-US" sz="2600" dirty="0" smtClean="0"/>
              <a:t>10V</a:t>
            </a:r>
            <a:r>
              <a:rPr lang="en-US" sz="2600" dirty="0"/>
              <a:t>. </a:t>
            </a:r>
            <a:endParaRPr lang="en-US" sz="2600" dirty="0" smtClean="0"/>
          </a:p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A/D </a:t>
            </a:r>
            <a:r>
              <a:rPr lang="en-US" sz="2600" dirty="0"/>
              <a:t>conversion causes </a:t>
            </a:r>
            <a:r>
              <a:rPr lang="en-US" sz="2600" i="1" dirty="0">
                <a:solidFill>
                  <a:srgbClr val="FF0000"/>
                </a:solidFill>
              </a:rPr>
              <a:t>quantization </a:t>
            </a:r>
            <a:r>
              <a:rPr lang="en-US" sz="2600" i="1" dirty="0" smtClean="0">
                <a:solidFill>
                  <a:srgbClr val="FF0000"/>
                </a:solidFill>
              </a:rPr>
              <a:t>error </a:t>
            </a:r>
            <a:r>
              <a:rPr lang="en-US" sz="2600" b="1" i="1" dirty="0" smtClean="0"/>
              <a:t>q</a:t>
            </a:r>
            <a:r>
              <a:rPr lang="en-US" sz="2600" dirty="0" smtClean="0"/>
              <a:t> which depends on the </a:t>
            </a:r>
            <a:r>
              <a:rPr lang="en-US" sz="2600" dirty="0"/>
              <a:t>resolution of the converter in bits. </a:t>
            </a:r>
            <a:endParaRPr lang="en-US" sz="2600" dirty="0" smtClean="0"/>
          </a:p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Common </a:t>
            </a:r>
            <a:r>
              <a:rPr lang="en-US" sz="2600" dirty="0"/>
              <a:t>resolutions are 8 bits (256 levels), and 12 bits (4096 levels). </a:t>
            </a:r>
            <a:endParaRPr lang="en-US" sz="2600" dirty="0" smtClean="0"/>
          </a:p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A </a:t>
            </a:r>
            <a:r>
              <a:rPr lang="en-US" sz="2600" dirty="0"/>
              <a:t>12-bit A/D </a:t>
            </a:r>
            <a:r>
              <a:rPr lang="en-US" sz="2600" dirty="0" smtClean="0"/>
              <a:t>of </a:t>
            </a:r>
            <a:r>
              <a:rPr lang="en-US" sz="2600" dirty="0"/>
              <a:t>range ±10 volts would have a conversion quantum of </a:t>
            </a:r>
            <a:r>
              <a:rPr lang="en-US" sz="2600" b="1" dirty="0"/>
              <a:t>q</a:t>
            </a:r>
            <a:r>
              <a:rPr lang="en-US" sz="2600" dirty="0"/>
              <a:t> = 20/4096 = 4.88 mV.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54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39472" cy="854968"/>
          </a:xfrm>
        </p:spPr>
        <p:txBody>
          <a:bodyPr>
            <a:noAutofit/>
          </a:bodyPr>
          <a:lstStyle/>
          <a:p>
            <a:pPr marL="68580" indent="0" rtl="0"/>
            <a:r>
              <a:rPr lang="en-US" b="1" dirty="0"/>
              <a:t>Digital-to-analog (D/A) </a:t>
            </a:r>
            <a:r>
              <a:rPr lang="en-US" b="1" dirty="0" smtClean="0"/>
              <a:t>converter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36904" cy="4176464"/>
          </a:xfrm>
        </p:spPr>
        <p:txBody>
          <a:bodyPr>
            <a:noAutofit/>
          </a:bodyPr>
          <a:lstStyle/>
          <a:p>
            <a:pPr algn="just" rtl="0">
              <a:spcAft>
                <a:spcPts val="600"/>
              </a:spcAft>
            </a:pPr>
            <a:r>
              <a:rPr lang="en-US" sz="2600" dirty="0" smtClean="0"/>
              <a:t>D/A converts a digital (integer) number calculated by </a:t>
            </a:r>
            <a:r>
              <a:rPr lang="en-US" sz="2600" dirty="0"/>
              <a:t>the computer </a:t>
            </a:r>
            <a:r>
              <a:rPr lang="en-US" sz="2600" dirty="0" smtClean="0"/>
              <a:t>into </a:t>
            </a:r>
            <a:r>
              <a:rPr lang="en-US" sz="2600" dirty="0"/>
              <a:t>a </a:t>
            </a:r>
            <a:r>
              <a:rPr lang="en-US" sz="2600" dirty="0" smtClean="0"/>
              <a:t>voltage so as to drive the plant. </a:t>
            </a:r>
          </a:p>
          <a:p>
            <a:pPr algn="just" rtl="0">
              <a:spcAft>
                <a:spcPts val="600"/>
              </a:spcAft>
            </a:pPr>
            <a:r>
              <a:rPr lang="en-US" sz="2600" dirty="0" smtClean="0"/>
              <a:t>The </a:t>
            </a:r>
            <a:r>
              <a:rPr lang="en-US" sz="2600" dirty="0"/>
              <a:t>voltage ranges and converter resolutions are the same as for the A/D converter. </a:t>
            </a:r>
            <a:endParaRPr lang="en-US" sz="2600" dirty="0" smtClean="0"/>
          </a:p>
          <a:p>
            <a:pPr algn="just" rtl="0">
              <a:spcAft>
                <a:spcPts val="600"/>
              </a:spcAft>
            </a:pPr>
            <a:r>
              <a:rPr lang="en-US" sz="2600" dirty="0" smtClean="0"/>
              <a:t>D/A </a:t>
            </a:r>
            <a:r>
              <a:rPr lang="en-US" sz="2600" dirty="0"/>
              <a:t>converter functions as a </a:t>
            </a:r>
            <a:r>
              <a:rPr lang="en-US" sz="2600" dirty="0">
                <a:solidFill>
                  <a:srgbClr val="FF0000"/>
                </a:solidFill>
              </a:rPr>
              <a:t>zero-order </a:t>
            </a:r>
            <a:r>
              <a:rPr lang="en-US" sz="2600" dirty="0" smtClean="0">
                <a:solidFill>
                  <a:srgbClr val="FF0000"/>
                </a:solidFill>
              </a:rPr>
              <a:t>hold (ZOH)</a:t>
            </a:r>
            <a:r>
              <a:rPr lang="en-US" sz="2600" dirty="0" smtClean="0"/>
              <a:t>, </a:t>
            </a:r>
            <a:r>
              <a:rPr lang="en-US" sz="2600" dirty="0"/>
              <a:t>holding its output at a constant value until it receives the next discrete input.</a:t>
            </a:r>
          </a:p>
          <a:p>
            <a:pPr algn="just" rtl="0">
              <a:spcAft>
                <a:spcPts val="600"/>
              </a:spcAft>
            </a:pPr>
            <a:r>
              <a:rPr lang="en-US" sz="2600" dirty="0" smtClean="0"/>
              <a:t>Many microcontrollers incorporate built-in A/D and D/A converter circuits. Hence, they can </a:t>
            </a:r>
            <a:r>
              <a:rPr lang="en-US" sz="2600" dirty="0"/>
              <a:t>be connected directly to analog </a:t>
            </a:r>
            <a:r>
              <a:rPr lang="en-US" sz="2600" dirty="0" smtClean="0"/>
              <a:t>signals.</a:t>
            </a: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66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19336"/>
            <a:ext cx="7931224" cy="576064"/>
          </a:xfrm>
        </p:spPr>
        <p:txBody>
          <a:bodyPr>
            <a:noAutofit/>
          </a:bodyPr>
          <a:lstStyle/>
          <a:p>
            <a:pPr rtl="0"/>
            <a:r>
              <a:rPr lang="en-US" sz="4000" dirty="0"/>
              <a:t>Continuous, discrete, and </a:t>
            </a:r>
            <a:r>
              <a:rPr lang="en-US" sz="4000" dirty="0" smtClean="0"/>
              <a:t>ZOH </a:t>
            </a:r>
            <a:r>
              <a:rPr lang="en-US" sz="4000" dirty="0"/>
              <a:t>(output of D/A) </a:t>
            </a:r>
            <a:r>
              <a:rPr lang="en-US" sz="4000" dirty="0" smtClean="0"/>
              <a:t>signals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26424"/>
            <a:ext cx="5635353" cy="5242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79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6950"/>
          </a:xfrm>
        </p:spPr>
        <p:txBody>
          <a:bodyPr/>
          <a:lstStyle/>
          <a:p>
            <a:r>
              <a:rPr lang="en-US" sz="4400" dirty="0" smtClean="0"/>
              <a:t>Digital vs. Analog Control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305800" cy="4800600"/>
          </a:xfrm>
        </p:spPr>
        <p:txBody>
          <a:bodyPr>
            <a:noAutofit/>
          </a:bodyPr>
          <a:lstStyle/>
          <a:p>
            <a:pPr algn="just" rtl="0"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Digital control systems are so widely used that it is rare to see a completely continuous control system (Starr, </a:t>
            </a:r>
            <a:r>
              <a:rPr lang="en-US" sz="2400" dirty="0" smtClean="0"/>
              <a:t>2020). </a:t>
            </a:r>
            <a:endParaRPr lang="en-US" sz="2400" dirty="0"/>
          </a:p>
          <a:p>
            <a:pPr algn="just" rtl="0"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Intuitively</a:t>
            </a:r>
            <a:r>
              <a:rPr lang="en-US" sz="2400" dirty="0"/>
              <a:t>, one would think that controllers that </a:t>
            </a:r>
            <a:r>
              <a:rPr lang="en-US" sz="2400" i="1" dirty="0">
                <a:solidFill>
                  <a:srgbClr val="FF0000"/>
                </a:solidFill>
              </a:rPr>
              <a:t>continuously</a:t>
            </a:r>
            <a:r>
              <a:rPr lang="en-US" sz="2400" dirty="0"/>
              <a:t> monitor the output of a system </a:t>
            </a:r>
            <a:r>
              <a:rPr lang="en-US" sz="2400" dirty="0" smtClean="0"/>
              <a:t>and accordingly change their control signal would be </a:t>
            </a:r>
            <a:r>
              <a:rPr lang="en-US" sz="2400" dirty="0"/>
              <a:t>superior to those that base their control on sampled values of the output. </a:t>
            </a:r>
            <a:endParaRPr lang="en-US" sz="2400" dirty="0" smtClean="0"/>
          </a:p>
          <a:p>
            <a:pPr algn="just" rtl="0"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This </a:t>
            </a:r>
            <a:r>
              <a:rPr lang="en-US" sz="2400" dirty="0"/>
              <a:t>is in fact true! </a:t>
            </a:r>
            <a:r>
              <a:rPr lang="en-US" sz="2400" dirty="0" smtClean="0"/>
              <a:t>Had </a:t>
            </a:r>
            <a:r>
              <a:rPr lang="en-US" sz="2400" dirty="0"/>
              <a:t>all other factors been identical for digital and analog control, analog control would be superior to digital control. </a:t>
            </a:r>
            <a:endParaRPr lang="en-US" sz="2400" dirty="0" smtClean="0"/>
          </a:p>
          <a:p>
            <a:pPr algn="just" rtl="0"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What</a:t>
            </a:r>
            <a:r>
              <a:rPr lang="en-US" sz="2400" dirty="0"/>
              <a:t>, then, is the reason behind the change from analog to digital that has occurred over the past few decades?</a:t>
            </a:r>
            <a:endParaRPr lang="ar-EG" sz="2400" dirty="0"/>
          </a:p>
          <a:p>
            <a:pPr algn="just" rtl="0">
              <a:spcBef>
                <a:spcPts val="300"/>
              </a:spcBef>
              <a:spcAft>
                <a:spcPts val="300"/>
              </a:spcAft>
            </a:pPr>
            <a:endParaRPr lang="en-US" sz="2400" dirty="0"/>
          </a:p>
          <a:p>
            <a:pPr algn="just" rtl="0">
              <a:spcBef>
                <a:spcPts val="300"/>
              </a:spcBef>
              <a:spcAft>
                <a:spcPts val="300"/>
              </a:spcAft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78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8644"/>
            <a:ext cx="7941568" cy="792088"/>
          </a:xfrm>
        </p:spPr>
        <p:txBody>
          <a:bodyPr>
            <a:normAutofit/>
          </a:bodyPr>
          <a:lstStyle/>
          <a:p>
            <a:pPr rtl="0"/>
            <a:r>
              <a:rPr lang="en-US" sz="4400" dirty="0" smtClean="0"/>
              <a:t>Digital vs. analog control</a:t>
            </a:r>
            <a:endParaRPr lang="ar-E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824536"/>
          </a:xfrm>
        </p:spPr>
        <p:txBody>
          <a:bodyPr>
            <a:noAutofit/>
          </a:bodyPr>
          <a:lstStyle/>
          <a:p>
            <a:pPr marL="617220" indent="-457200" algn="just" rtl="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/>
              <a:t>Computers can sample signals </a:t>
            </a:r>
            <a:r>
              <a:rPr lang="en-US" sz="2400" dirty="0"/>
              <a:t>at very high </a:t>
            </a:r>
            <a:r>
              <a:rPr lang="en-US" sz="2400" dirty="0" smtClean="0"/>
              <a:t>speeds (very small sampling periods). Therefore, they achieve </a:t>
            </a:r>
            <a:r>
              <a:rPr lang="en-US" sz="2400" dirty="0"/>
              <a:t>performance that is essentially the </a:t>
            </a:r>
            <a:r>
              <a:rPr lang="en-US" sz="2400" dirty="0" smtClean="0"/>
              <a:t>same </a:t>
            </a:r>
            <a:r>
              <a:rPr lang="en-US" sz="2400" dirty="0"/>
              <a:t>as that based on continuous monitoring of </a:t>
            </a:r>
            <a:r>
              <a:rPr lang="en-US" sz="2400" dirty="0" smtClean="0"/>
              <a:t>controlled </a:t>
            </a:r>
            <a:r>
              <a:rPr lang="en-US" sz="2400" dirty="0"/>
              <a:t>variable.</a:t>
            </a:r>
          </a:p>
          <a:p>
            <a:pPr marL="617220" indent="-4572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/>
              <a:t>Digital </a:t>
            </a:r>
            <a:r>
              <a:rPr lang="en-US" sz="2400" dirty="0"/>
              <a:t>controller is implemented in </a:t>
            </a:r>
            <a:r>
              <a:rPr lang="en-US" sz="2400" i="1" dirty="0" smtClean="0">
                <a:solidFill>
                  <a:srgbClr val="0070C0"/>
                </a:solidFill>
              </a:rPr>
              <a:t>software</a:t>
            </a:r>
            <a:r>
              <a:rPr lang="en-US" sz="2400" dirty="0" smtClean="0"/>
              <a:t>. So, it is easy </a:t>
            </a:r>
            <a:r>
              <a:rPr lang="en-US" sz="2400" dirty="0"/>
              <a:t>to </a:t>
            </a:r>
            <a:r>
              <a:rPr lang="en-US" sz="2400" dirty="0" smtClean="0">
                <a:solidFill>
                  <a:srgbClr val="FF0000"/>
                </a:solidFill>
              </a:rPr>
              <a:t>modify</a:t>
            </a:r>
            <a:r>
              <a:rPr lang="en-US" sz="2400" dirty="0" smtClean="0"/>
              <a:t> and to </a:t>
            </a:r>
            <a:r>
              <a:rPr lang="en-US" sz="2400" dirty="0"/>
              <a:t>implement </a:t>
            </a:r>
            <a:r>
              <a:rPr lang="en-US" sz="2400" dirty="0" smtClean="0">
                <a:solidFill>
                  <a:srgbClr val="FF0000"/>
                </a:solidFill>
              </a:rPr>
              <a:t>complex</a:t>
            </a:r>
            <a:r>
              <a:rPr lang="en-US" sz="2400" dirty="0" smtClean="0"/>
              <a:t> </a:t>
            </a:r>
            <a:r>
              <a:rPr lang="en-US" sz="2400" dirty="0"/>
              <a:t>controller </a:t>
            </a:r>
            <a:r>
              <a:rPr lang="en-US" sz="2400" dirty="0" smtClean="0"/>
              <a:t>methods such </a:t>
            </a:r>
            <a:r>
              <a:rPr lang="en-US" sz="2400" dirty="0"/>
              <a:t>as adaptive </a:t>
            </a:r>
            <a:r>
              <a:rPr lang="en-US" sz="2400" dirty="0" smtClean="0"/>
              <a:t>control. </a:t>
            </a:r>
            <a:r>
              <a:rPr lang="en-US" sz="2400" dirty="0"/>
              <a:t>Analog </a:t>
            </a:r>
            <a:r>
              <a:rPr lang="en-US" sz="2400" dirty="0" smtClean="0"/>
              <a:t>control </a:t>
            </a:r>
            <a:r>
              <a:rPr lang="en-US" sz="2400" dirty="0"/>
              <a:t>is difficult to modify </a:t>
            </a:r>
            <a:r>
              <a:rPr lang="en-US" sz="2400" dirty="0" smtClean="0"/>
              <a:t>once </a:t>
            </a:r>
            <a:r>
              <a:rPr lang="en-US" sz="2400" dirty="0"/>
              <a:t>implemented in </a:t>
            </a:r>
            <a:r>
              <a:rPr lang="en-US" sz="2400" i="1" dirty="0" smtClean="0">
                <a:solidFill>
                  <a:srgbClr val="FF0000"/>
                </a:solidFill>
              </a:rPr>
              <a:t>hardware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and is restricted to PID </a:t>
            </a:r>
            <a:r>
              <a:rPr lang="en-US" sz="2400" dirty="0"/>
              <a:t>controllers. </a:t>
            </a:r>
            <a:endParaRPr lang="en-US" sz="2400" dirty="0" smtClean="0"/>
          </a:p>
          <a:p>
            <a:pPr marL="617220" indent="-457200" algn="just" rtl="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dirty="0" smtClean="0"/>
              <a:t>The cost of digital control systems </a:t>
            </a:r>
            <a:r>
              <a:rPr lang="en-US" sz="2400" dirty="0"/>
              <a:t>is </a:t>
            </a:r>
            <a:r>
              <a:rPr lang="en-US" sz="2400" dirty="0" smtClean="0"/>
              <a:t>moderate, even </a:t>
            </a:r>
            <a:r>
              <a:rPr lang="en-US" sz="2400" dirty="0"/>
              <a:t>for small, low-cost applications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0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 smtClean="0"/>
              <a:t>Other advantages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CA" dirty="0"/>
              <a:t>Use of computers in control systems is particularly valuable for a number of </a:t>
            </a:r>
            <a:r>
              <a:rPr lang="en-CA" dirty="0" smtClean="0"/>
              <a:t>other reasons: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CA" dirty="0" smtClean="0"/>
              <a:t>A </a:t>
            </a:r>
            <a:r>
              <a:rPr lang="en-CA" dirty="0"/>
              <a:t>computer can control </a:t>
            </a:r>
            <a:r>
              <a:rPr lang="en-CA" i="1" dirty="0">
                <a:solidFill>
                  <a:srgbClr val="FF0000"/>
                </a:solidFill>
              </a:rPr>
              <a:t>multivariable</a:t>
            </a:r>
            <a:r>
              <a:rPr lang="en-CA" dirty="0"/>
              <a:t> </a:t>
            </a:r>
            <a:r>
              <a:rPr lang="en-CA" dirty="0" smtClean="0"/>
              <a:t>processes.</a:t>
            </a:r>
            <a:endParaRPr lang="en-CA" dirty="0"/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Nonlinearities</a:t>
            </a:r>
            <a:r>
              <a:rPr lang="en-CA" dirty="0" smtClean="0"/>
              <a:t> </a:t>
            </a:r>
            <a:r>
              <a:rPr lang="en-CA" dirty="0"/>
              <a:t>in sensor output can be linearized by the computer.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Networking</a:t>
            </a:r>
            <a:r>
              <a:rPr lang="en-CA" dirty="0" smtClean="0"/>
              <a:t> </a:t>
            </a:r>
            <a:r>
              <a:rPr lang="en-CA" dirty="0"/>
              <a:t>of control computers allows a large process-control </a:t>
            </a:r>
            <a:r>
              <a:rPr lang="en-CA" dirty="0" smtClean="0"/>
              <a:t>systems to operate in </a:t>
            </a:r>
            <a:r>
              <a:rPr lang="en-CA" dirty="0"/>
              <a:t>a fully integrated fashion.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05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84448"/>
            <a:ext cx="8229600" cy="710952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Computer Control Algorithm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39376"/>
            <a:ext cx="8686800" cy="4824536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600" dirty="0" smtClean="0"/>
              <a:t>In order to use a computer to control a given system, it must  execute the following algorithm:</a:t>
            </a:r>
          </a:p>
          <a:p>
            <a:pPr marL="109728" indent="0">
              <a:buNone/>
            </a:pPr>
            <a:endParaRPr lang="en-US" sz="2600" b="1" dirty="0">
              <a:latin typeface="Comic Sans MS" pitchFamily="66" charset="0"/>
              <a:ea typeface="Verdana" pitchFamily="34" charset="0"/>
              <a:cs typeface="Verdana" pitchFamily="34" charset="0"/>
            </a:endParaRPr>
          </a:p>
          <a:p>
            <a:pPr marL="966978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200" b="1" dirty="0" smtClean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Read desired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value, </a:t>
            </a:r>
            <a:r>
              <a:rPr lang="en-US" sz="2200" b="1" i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, from A/D </a:t>
            </a:r>
            <a:r>
              <a:rPr lang="en-US" sz="2200" b="1" dirty="0" smtClean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converter</a:t>
            </a:r>
          </a:p>
          <a:p>
            <a:pPr marL="966978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200" b="1" dirty="0" smtClean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Read actual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plant output, </a:t>
            </a:r>
            <a:r>
              <a:rPr lang="en-US" sz="2200" b="1" i="1" dirty="0" smtClean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Y</a:t>
            </a:r>
            <a:r>
              <a:rPr lang="en-US" sz="2200" b="1" dirty="0" smtClean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,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from </a:t>
            </a:r>
            <a:r>
              <a:rPr lang="en-US" sz="2200" b="1" dirty="0" smtClean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A/D converter</a:t>
            </a:r>
          </a:p>
          <a:p>
            <a:pPr marL="966978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200" b="1" dirty="0" smtClean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Calculate error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signal, </a:t>
            </a:r>
            <a:r>
              <a:rPr lang="en-US" sz="2200" b="1" i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E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= </a:t>
            </a:r>
            <a:r>
              <a:rPr lang="en-US" sz="2200" b="1" i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R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− </a:t>
            </a:r>
            <a:r>
              <a:rPr lang="en-US" sz="2200" b="1" i="1" dirty="0" smtClean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Y</a:t>
            </a:r>
          </a:p>
          <a:p>
            <a:pPr marL="966978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200" b="1" dirty="0" smtClean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Calculate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the controller output, </a:t>
            </a:r>
            <a:r>
              <a:rPr lang="en-US" sz="2200" b="1" i="1" dirty="0" smtClean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U</a:t>
            </a:r>
          </a:p>
          <a:p>
            <a:pPr marL="966978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200" b="1" dirty="0" smtClean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Send controller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ea typeface="Tahoma" pitchFamily="34" charset="0"/>
                <a:cs typeface="Courier New" pitchFamily="49" charset="0"/>
              </a:rPr>
              <a:t>output to D/A converter</a:t>
            </a:r>
          </a:p>
          <a:p>
            <a:pPr marL="365760" lvl="1" indent="0" algn="l" rtl="0">
              <a:buNone/>
            </a:pPr>
            <a:endParaRPr lang="en-US" sz="2600" b="1" dirty="0"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99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84448"/>
            <a:ext cx="8229600" cy="710952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Computer Control Algorithm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824536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400" dirty="0" smtClean="0"/>
              <a:t>The control algorithm is executed every </a:t>
            </a:r>
            <a:r>
              <a:rPr lang="en-US" sz="2400" dirty="0"/>
              <a:t>sampling </a:t>
            </a:r>
            <a:r>
              <a:rPr lang="en-US" sz="2400" dirty="0" smtClean="0"/>
              <a:t>interval </a:t>
            </a:r>
            <a:r>
              <a:rPr lang="en-US" sz="2400" b="1" i="1" dirty="0" smtClean="0"/>
              <a:t>T</a:t>
            </a:r>
            <a:r>
              <a:rPr lang="en-US" sz="2400" dirty="0" smtClean="0"/>
              <a:t>. Hence, it is </a:t>
            </a:r>
            <a:r>
              <a:rPr lang="en-US" sz="2400" dirty="0"/>
              <a:t>implemented as a </a:t>
            </a:r>
            <a:r>
              <a:rPr lang="en-US" sz="2400" dirty="0" smtClean="0"/>
              <a:t>code inside an endless loop. </a:t>
            </a:r>
          </a:p>
          <a:p>
            <a:pPr marL="109728" indent="0">
              <a:buNone/>
            </a:pPr>
            <a:endParaRPr lang="en-US" sz="2400" dirty="0" smtClean="0"/>
          </a:p>
          <a:p>
            <a:pPr marL="365760" lvl="1" indent="0" algn="l" rtl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Repeat Forever</a:t>
            </a:r>
          </a:p>
          <a:p>
            <a:pPr marL="731520" lvl="2" indent="0" algn="l" rtl="0"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</a:t>
            </a:r>
            <a:r>
              <a:rPr lang="en-US" sz="2300" b="1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Read desired </a:t>
            </a: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value, </a:t>
            </a:r>
            <a:r>
              <a:rPr lang="en-US" sz="2300" b="1" i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R</a:t>
            </a: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, from A/D converter</a:t>
            </a:r>
          </a:p>
          <a:p>
            <a:pPr marL="731520" lvl="2" indent="0" algn="l" rtl="0">
              <a:buNone/>
            </a:pP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Read </a:t>
            </a:r>
            <a:r>
              <a:rPr lang="en-US" sz="2300" b="1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actual </a:t>
            </a: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plant output, </a:t>
            </a:r>
            <a:r>
              <a:rPr lang="en-US" sz="2300" b="1" i="1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Y</a:t>
            </a:r>
            <a:r>
              <a:rPr lang="en-US" sz="2300" b="1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, </a:t>
            </a: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from </a:t>
            </a:r>
            <a:r>
              <a:rPr lang="en-US" sz="2300" b="1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A/D converter</a:t>
            </a:r>
            <a:endParaRPr lang="en-US" sz="2300" b="1" dirty="0">
              <a:solidFill>
                <a:schemeClr val="tx1"/>
              </a:solidFill>
              <a:latin typeface="Consolas" pitchFamily="49" charset="0"/>
              <a:ea typeface="Tahoma" pitchFamily="34" charset="0"/>
              <a:cs typeface="Consolas" pitchFamily="49" charset="0"/>
            </a:endParaRPr>
          </a:p>
          <a:p>
            <a:pPr marL="731520" lvl="2" indent="0" algn="l" rtl="0">
              <a:buNone/>
            </a:pP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Calculate </a:t>
            </a:r>
            <a:r>
              <a:rPr lang="en-US" sz="2300" b="1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error </a:t>
            </a: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signal, </a:t>
            </a:r>
            <a:r>
              <a:rPr lang="en-US" sz="2300" b="1" i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E </a:t>
            </a: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= </a:t>
            </a:r>
            <a:r>
              <a:rPr lang="en-US" sz="2300" b="1" i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R </a:t>
            </a: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− </a:t>
            </a:r>
            <a:r>
              <a:rPr lang="en-US" sz="2300" b="1" i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Y</a:t>
            </a:r>
          </a:p>
          <a:p>
            <a:pPr marL="731520" lvl="2" indent="0" algn="l" rtl="0">
              <a:buNone/>
            </a:pP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Calculate </a:t>
            </a:r>
            <a:r>
              <a:rPr lang="en-US" sz="2300" b="1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controller </a:t>
            </a: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output, </a:t>
            </a:r>
            <a:r>
              <a:rPr lang="en-US" sz="2300" b="1" i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U</a:t>
            </a:r>
          </a:p>
          <a:p>
            <a:pPr marL="731520" lvl="2" indent="0" algn="l" rtl="0">
              <a:buNone/>
            </a:pP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Send </a:t>
            </a:r>
            <a:r>
              <a:rPr lang="en-US" sz="2300" b="1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controller </a:t>
            </a:r>
            <a:r>
              <a:rPr lang="en-US" sz="23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output to D/A converter</a:t>
            </a:r>
          </a:p>
          <a:p>
            <a:pPr marL="731520" lvl="2" indent="0" algn="l" rtl="0">
              <a:buNone/>
            </a:pPr>
            <a:r>
              <a:rPr lang="en-US" sz="2300" dirty="0">
                <a:solidFill>
                  <a:srgbClr val="FF0000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Wait for the next sampling instant</a:t>
            </a:r>
          </a:p>
          <a:p>
            <a:pPr marL="365760" lvl="1" indent="0" algn="l" rtl="0">
              <a:buNone/>
            </a:pPr>
            <a:r>
              <a:rPr lang="en-US" b="1" dirty="0">
                <a:solidFill>
                  <a:srgbClr val="FF0000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End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65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77200" cy="1143000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Computer Control Algorithm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876800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control algorithm runs continuously but can be stopped manually by an </a:t>
            </a:r>
            <a:r>
              <a:rPr lang="en-US" dirty="0" smtClean="0">
                <a:solidFill>
                  <a:srgbClr val="FF0000"/>
                </a:solidFill>
              </a:rPr>
              <a:t>operator</a:t>
            </a:r>
            <a:r>
              <a:rPr lang="en-US" dirty="0" smtClean="0"/>
              <a:t> or if some </a:t>
            </a:r>
            <a:r>
              <a:rPr lang="en-US" dirty="0" smtClean="0">
                <a:solidFill>
                  <a:srgbClr val="FF0000"/>
                </a:solidFill>
              </a:rPr>
              <a:t>abnormal</a:t>
            </a:r>
            <a:r>
              <a:rPr lang="en-US" dirty="0" smtClean="0"/>
              <a:t> event occurs. 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loop must run </a:t>
            </a:r>
            <a:r>
              <a:rPr lang="en-US" dirty="0" smtClean="0">
                <a:solidFill>
                  <a:srgbClr val="FF0000"/>
                </a:solidFill>
              </a:rPr>
              <a:t>exactly</a:t>
            </a:r>
            <a:r>
              <a:rPr lang="en-US" dirty="0" smtClean="0"/>
              <a:t> every sampling interval. For this purpose,  two approaches are considered here: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i="1" dirty="0" smtClean="0">
                <a:solidFill>
                  <a:srgbClr val="FF0000"/>
                </a:solidFill>
              </a:rPr>
              <a:t> Timer interrupt </a:t>
            </a:r>
            <a:r>
              <a:rPr lang="en-US" sz="2800" dirty="0" smtClean="0"/>
              <a:t>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i="1" dirty="0" smtClean="0">
                <a:solidFill>
                  <a:srgbClr val="FF0000"/>
                </a:solidFill>
              </a:rPr>
              <a:t> Dummy code</a:t>
            </a:r>
            <a:endParaRPr lang="en-US" sz="28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ar-EG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ar-E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20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25225"/>
            <a:ext cx="7024744" cy="727375"/>
          </a:xfrm>
        </p:spPr>
        <p:txBody>
          <a:bodyPr>
            <a:normAutofit/>
          </a:bodyPr>
          <a:lstStyle/>
          <a:p>
            <a:pPr marL="68580" algn="l" rtl="0"/>
            <a:r>
              <a:rPr lang="en-US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Grading scheme</a:t>
            </a:r>
            <a:endParaRPr lang="ar-EG" sz="24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755078"/>
              </p:ext>
            </p:extLst>
          </p:nvPr>
        </p:nvGraphicFramePr>
        <p:xfrm>
          <a:off x="3200400" y="1828800"/>
          <a:ext cx="2848744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40198"/>
                <a:gridCol w="220854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ar-EG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Semester work</a:t>
                      </a:r>
                      <a:endParaRPr lang="ar-EG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ar-EG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Final</a:t>
                      </a:r>
                      <a:endParaRPr lang="ar-EG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ar-EG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ar-EG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67544" y="3048000"/>
            <a:ext cx="8352928" cy="3408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 eaLnBrk="0" hangingPunct="0">
              <a:buNone/>
            </a:pPr>
            <a:r>
              <a:rPr kumimoji="1" lang="en-US" b="1" dirty="0">
                <a:solidFill>
                  <a:srgbClr val="FF0000"/>
                </a:solidFill>
                <a:latin typeface="+mn-lt"/>
                <a:cs typeface="+mn-cs"/>
              </a:rPr>
              <a:t>References:</a:t>
            </a:r>
          </a:p>
          <a:p>
            <a:pPr marL="822960" lvl="1" indent="-457200" algn="l" rtl="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100" b="1" dirty="0" smtClean="0"/>
              <a:t>Starr</a:t>
            </a:r>
            <a:r>
              <a:rPr lang="en-US" sz="2100" dirty="0" smtClean="0"/>
              <a:t>, G.  </a:t>
            </a:r>
            <a:r>
              <a:rPr lang="en-US" sz="2100" i="1" u="sng" dirty="0" smtClean="0"/>
              <a:t>Introduction to Applied Digital Controls</a:t>
            </a:r>
            <a:r>
              <a:rPr lang="en-US" sz="2100" dirty="0" smtClean="0"/>
              <a:t>, Springer 2020. </a:t>
            </a:r>
            <a:endParaRPr lang="en-US" sz="2100" dirty="0"/>
          </a:p>
          <a:p>
            <a:pPr marL="822960" lvl="1" indent="-457200" algn="l" rtl="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100" b="1" dirty="0" smtClean="0"/>
              <a:t>Ibrahim</a:t>
            </a:r>
            <a:r>
              <a:rPr lang="en-US" sz="2100" dirty="0" smtClean="0"/>
              <a:t>, D., </a:t>
            </a:r>
            <a:r>
              <a:rPr lang="en-US" sz="2100" i="1" u="sng" dirty="0"/>
              <a:t>Microcontroller Based Applied Digital Control</a:t>
            </a:r>
            <a:r>
              <a:rPr lang="en-US" sz="2100" i="1" dirty="0"/>
              <a:t>. </a:t>
            </a:r>
            <a:r>
              <a:rPr lang="en-US" sz="2100" dirty="0" smtClean="0"/>
              <a:t>Wiley, 2006.</a:t>
            </a:r>
          </a:p>
          <a:p>
            <a:pPr marL="822960" lvl="1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100" b="1" dirty="0" smtClean="0"/>
              <a:t>Philips</a:t>
            </a:r>
            <a:r>
              <a:rPr lang="en-US" sz="2100" dirty="0"/>
              <a:t>, </a:t>
            </a:r>
            <a:r>
              <a:rPr lang="en-US" sz="2100" dirty="0" smtClean="0"/>
              <a:t>D</a:t>
            </a:r>
            <a:r>
              <a:rPr lang="en-US" sz="2100" dirty="0"/>
              <a:t>.</a:t>
            </a:r>
            <a:r>
              <a:rPr lang="en-US" sz="2100" dirty="0" smtClean="0"/>
              <a:t>, </a:t>
            </a:r>
            <a:r>
              <a:rPr lang="en-US" sz="2100" b="1" dirty="0" smtClean="0"/>
              <a:t>Nagle</a:t>
            </a:r>
            <a:r>
              <a:rPr lang="en-US" sz="2100" dirty="0" smtClean="0"/>
              <a:t>, H. </a:t>
            </a:r>
            <a:r>
              <a:rPr lang="en-US" sz="2100" dirty="0"/>
              <a:t>and </a:t>
            </a:r>
            <a:r>
              <a:rPr lang="en-US" sz="2100" b="1" dirty="0" err="1" smtClean="0"/>
              <a:t>Chakrabortty</a:t>
            </a:r>
            <a:r>
              <a:rPr lang="en-US" sz="2100" b="1" dirty="0" smtClean="0"/>
              <a:t>,</a:t>
            </a:r>
            <a:r>
              <a:rPr lang="en-US" sz="2100" dirty="0" smtClean="0"/>
              <a:t> A., </a:t>
            </a:r>
            <a:r>
              <a:rPr lang="en-US" sz="2100" i="1" u="sng" dirty="0" smtClean="0"/>
              <a:t>Digital </a:t>
            </a:r>
            <a:r>
              <a:rPr lang="en-US" sz="2100" i="1" u="sng" dirty="0"/>
              <a:t>Control System </a:t>
            </a:r>
            <a:r>
              <a:rPr lang="en-US" sz="2100" i="1" u="sng" dirty="0" smtClean="0"/>
              <a:t>Analysis </a:t>
            </a:r>
            <a:r>
              <a:rPr lang="en-US" sz="2100" i="1" u="sng" dirty="0"/>
              <a:t>and </a:t>
            </a:r>
            <a:r>
              <a:rPr lang="en-US" sz="2100" i="1" u="sng" dirty="0" smtClean="0"/>
              <a:t>Design</a:t>
            </a:r>
            <a:r>
              <a:rPr lang="en-US" sz="2100" dirty="0"/>
              <a:t>, 4th Edition, </a:t>
            </a:r>
            <a:r>
              <a:rPr lang="en-US" sz="2100" dirty="0" smtClean="0"/>
              <a:t>Pearson, </a:t>
            </a:r>
            <a:r>
              <a:rPr lang="en-US" sz="2100" dirty="0"/>
              <a:t>2015</a:t>
            </a:r>
            <a:r>
              <a:rPr lang="en-US" sz="2000" dirty="0" smtClean="0"/>
              <a:t>.</a:t>
            </a:r>
            <a:endParaRPr lang="en-CA" sz="2100" i="1" u="sng" dirty="0"/>
          </a:p>
          <a:p>
            <a:pPr marL="68580" eaLnBrk="0" hangingPunct="0">
              <a:buClr>
                <a:schemeClr val="accent1"/>
              </a:buClr>
              <a:buSzPct val="76000"/>
            </a:pPr>
            <a:endParaRPr kumimoji="1" lang="en-US" b="1" dirty="0" smtClean="0">
              <a:solidFill>
                <a:srgbClr val="FF0000"/>
              </a:solidFill>
              <a:latin typeface="+mn-lt"/>
              <a:cs typeface="+mn-cs"/>
            </a:endParaRPr>
          </a:p>
          <a:p>
            <a:pPr marL="68580" eaLnBrk="0" hangingPunct="0">
              <a:buClr>
                <a:schemeClr val="accent1"/>
              </a:buClr>
              <a:buSzPct val="76000"/>
            </a:pPr>
            <a:r>
              <a:rPr kumimoji="1" lang="en-US" b="1" dirty="0" smtClean="0">
                <a:solidFill>
                  <a:srgbClr val="FF0000"/>
                </a:solidFill>
                <a:latin typeface="+mn-lt"/>
                <a:cs typeface="+mn-cs"/>
              </a:rPr>
              <a:t>Course </a:t>
            </a:r>
            <a:r>
              <a:rPr kumimoji="1" lang="en-US" b="1" dirty="0">
                <a:solidFill>
                  <a:srgbClr val="FF0000"/>
                </a:solidFill>
                <a:latin typeface="+mn-lt"/>
                <a:cs typeface="+mn-cs"/>
              </a:rPr>
              <a:t>webpage:</a:t>
            </a:r>
          </a:p>
          <a:p>
            <a:pPr marL="525780" lvl="1" algn="l" rtl="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76000"/>
            </a:pPr>
            <a:r>
              <a:rPr lang="en-US" sz="2100" u="sng" dirty="0">
                <a:solidFill>
                  <a:srgbClr val="002060"/>
                </a:solidFill>
              </a:rPr>
              <a:t>http://www.amelanany.faculty.zu.edu.eg/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68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431304"/>
            <a:ext cx="7643192" cy="864096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Timer Interrupts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71600"/>
            <a:ext cx="8245366" cy="4896544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500" dirty="0"/>
              <a:t>Available on most microcontrollers. </a:t>
            </a:r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500" dirty="0" smtClean="0"/>
              <a:t>Controller </a:t>
            </a:r>
            <a:r>
              <a:rPr lang="en-US" sz="2500" dirty="0"/>
              <a:t>algorithm is written inside </a:t>
            </a:r>
            <a:r>
              <a:rPr lang="en-US" sz="2500" dirty="0" smtClean="0"/>
              <a:t>a timer interrupt service routine (ISR), </a:t>
            </a:r>
            <a:r>
              <a:rPr lang="en-US" sz="2500" dirty="0"/>
              <a:t>and the timer is programmed to generate interrupts at regular </a:t>
            </a:r>
            <a:r>
              <a:rPr lang="en-US" sz="2500" dirty="0" smtClean="0"/>
              <a:t>sampling intervals. </a:t>
            </a:r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500" dirty="0" smtClean="0"/>
              <a:t>At </a:t>
            </a:r>
            <a:r>
              <a:rPr lang="en-US" sz="2500" dirty="0"/>
              <a:t>the end of </a:t>
            </a:r>
            <a:r>
              <a:rPr lang="en-US" sz="2500" dirty="0" smtClean="0"/>
              <a:t>ISR, </a:t>
            </a:r>
            <a:r>
              <a:rPr lang="en-US" sz="2500" dirty="0"/>
              <a:t>control returns to the main program, </a:t>
            </a:r>
            <a:r>
              <a:rPr lang="en-US" sz="2500" dirty="0" smtClean="0"/>
              <a:t>which either </a:t>
            </a:r>
            <a:r>
              <a:rPr lang="en-US" sz="2500" dirty="0"/>
              <a:t>waits for the occurrence of </a:t>
            </a:r>
            <a:r>
              <a:rPr lang="en-US" sz="2500" dirty="0" smtClean="0"/>
              <a:t>next </a:t>
            </a:r>
            <a:r>
              <a:rPr lang="en-US" sz="2500" dirty="0"/>
              <a:t>interrupt or performs other tasks (e.g. </a:t>
            </a:r>
            <a:r>
              <a:rPr lang="en-US" sz="2500" dirty="0" smtClean="0"/>
              <a:t>display data </a:t>
            </a:r>
            <a:r>
              <a:rPr lang="en-US" sz="2500" dirty="0"/>
              <a:t>on </a:t>
            </a:r>
            <a:r>
              <a:rPr lang="en-US" sz="2500" dirty="0" smtClean="0"/>
              <a:t>LCD).</a:t>
            </a:r>
            <a:endParaRPr lang="en-US" sz="2500" dirty="0"/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500" dirty="0" smtClean="0"/>
              <a:t>The use of interrupts provide </a:t>
            </a:r>
            <a:r>
              <a:rPr lang="en-US" sz="2500" dirty="0" smtClean="0">
                <a:solidFill>
                  <a:srgbClr val="FF0000"/>
                </a:solidFill>
              </a:rPr>
              <a:t>accurate</a:t>
            </a:r>
            <a:r>
              <a:rPr lang="en-US" sz="2500" dirty="0" smtClean="0"/>
              <a:t> sampling intervals and allows the processor to </a:t>
            </a:r>
            <a:r>
              <a:rPr lang="en-US" sz="2500" dirty="0" smtClean="0">
                <a:solidFill>
                  <a:srgbClr val="FF0000"/>
                </a:solidFill>
              </a:rPr>
              <a:t>do </a:t>
            </a:r>
            <a:r>
              <a:rPr lang="en-US" sz="2500" dirty="0">
                <a:solidFill>
                  <a:srgbClr val="FF0000"/>
                </a:solidFill>
              </a:rPr>
              <a:t>other tasks </a:t>
            </a:r>
            <a:r>
              <a:rPr lang="en-US" sz="2500" dirty="0"/>
              <a:t>between </a:t>
            </a:r>
            <a:r>
              <a:rPr lang="en-US" sz="2500" dirty="0" smtClean="0"/>
              <a:t>sampling instants.</a:t>
            </a:r>
            <a:endParaRPr lang="en-US" sz="25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2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63272" cy="838200"/>
          </a:xfrm>
        </p:spPr>
        <p:txBody>
          <a:bodyPr>
            <a:noAutofit/>
          </a:bodyPr>
          <a:lstStyle/>
          <a:p>
            <a:pPr rtl="0"/>
            <a:r>
              <a:rPr lang="en-US" sz="4000" b="1" dirty="0" smtClean="0"/>
              <a:t>Timer Interrupts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04" y="1447800"/>
            <a:ext cx="8445896" cy="4800600"/>
          </a:xfrm>
        </p:spPr>
        <p:txBody>
          <a:bodyPr>
            <a:noAutofit/>
          </a:bodyPr>
          <a:lstStyle/>
          <a:p>
            <a:pPr marL="0" indent="-34290">
              <a:buNone/>
            </a:pPr>
            <a:r>
              <a:rPr lang="en-US" sz="2500" b="1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Main </a:t>
            </a:r>
            <a:r>
              <a:rPr lang="en-US" sz="25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program:</a:t>
            </a:r>
          </a:p>
          <a:p>
            <a:pPr marL="400050" lvl="1" indent="-34290">
              <a:buNone/>
            </a:pPr>
            <a:r>
              <a:rPr lang="en-US" sz="2500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Wait </a:t>
            </a: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for a timer interrupt (or perform some other tasks)</a:t>
            </a:r>
          </a:p>
          <a:p>
            <a:pPr marL="0" indent="-34290">
              <a:buNone/>
            </a:pPr>
            <a:r>
              <a:rPr lang="en-US" sz="25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End</a:t>
            </a:r>
          </a:p>
          <a:p>
            <a:pPr marL="0" indent="-34290">
              <a:buNone/>
            </a:pPr>
            <a:r>
              <a:rPr lang="en-US" sz="2500" b="1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Interrupt </a:t>
            </a:r>
            <a:r>
              <a:rPr lang="en-US" sz="25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service routine (ISR):</a:t>
            </a:r>
          </a:p>
          <a:p>
            <a:pPr marL="230886" lvl="1" indent="0">
              <a:buNone/>
            </a:pP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Read </a:t>
            </a:r>
            <a:r>
              <a:rPr lang="en-US" sz="2500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desired </a:t>
            </a: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value, </a:t>
            </a:r>
            <a:r>
              <a:rPr lang="en-US" sz="2500" i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R</a:t>
            </a:r>
          </a:p>
          <a:p>
            <a:pPr marL="230886" lvl="1" indent="0">
              <a:buNone/>
            </a:pP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Read </a:t>
            </a:r>
            <a:r>
              <a:rPr lang="en-US" sz="2500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actual </a:t>
            </a: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plant output, </a:t>
            </a:r>
            <a:r>
              <a:rPr lang="en-US" sz="2500" i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Y</a:t>
            </a:r>
          </a:p>
          <a:p>
            <a:pPr marL="230886" lvl="1" indent="0">
              <a:buNone/>
            </a:pP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Calculate </a:t>
            </a:r>
            <a:r>
              <a:rPr lang="en-US" sz="2500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error </a:t>
            </a: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signal, </a:t>
            </a:r>
            <a:r>
              <a:rPr lang="en-US" sz="2500" i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E </a:t>
            </a: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= </a:t>
            </a:r>
            <a:r>
              <a:rPr lang="en-US" sz="2500" i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R </a:t>
            </a: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− </a:t>
            </a:r>
            <a:r>
              <a:rPr lang="en-US" sz="2500" i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Y</a:t>
            </a:r>
          </a:p>
          <a:p>
            <a:pPr marL="230886" lvl="1" indent="0">
              <a:buNone/>
            </a:pP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Calculate </a:t>
            </a:r>
            <a:r>
              <a:rPr lang="en-US" sz="2500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controller </a:t>
            </a: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output, </a:t>
            </a:r>
            <a:r>
              <a:rPr lang="en-US" sz="2500" i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U</a:t>
            </a:r>
          </a:p>
          <a:p>
            <a:pPr marL="230886" lvl="1" indent="0">
              <a:buNone/>
            </a:pP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Send </a:t>
            </a:r>
            <a:r>
              <a:rPr lang="en-US" sz="2500" dirty="0" smtClean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controller </a:t>
            </a:r>
            <a:r>
              <a:rPr lang="en-US" sz="2500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output to D/A converter</a:t>
            </a:r>
          </a:p>
          <a:p>
            <a:pPr marL="0" indent="-34290">
              <a:buNone/>
            </a:pPr>
            <a:r>
              <a:rPr lang="en-US" sz="2500" b="1" dirty="0">
                <a:solidFill>
                  <a:schemeClr val="tx1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Return from interrupt</a:t>
            </a:r>
            <a:endParaRPr lang="ar-EG" sz="2500" dirty="0">
              <a:solidFill>
                <a:schemeClr val="tx1"/>
              </a:solidFill>
              <a:latin typeface="Consolas" pitchFamily="49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02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575320"/>
            <a:ext cx="7200800" cy="720080"/>
          </a:xfrm>
        </p:spPr>
        <p:txBody>
          <a:bodyPr>
            <a:noAutofit/>
          </a:bodyPr>
          <a:lstStyle/>
          <a:p>
            <a:pPr rtl="0"/>
            <a:r>
              <a:rPr lang="en-US" sz="4000" b="1" dirty="0" smtClean="0"/>
              <a:t>Dummy Code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7536"/>
            <a:ext cx="8280920" cy="5043264"/>
          </a:xfrm>
        </p:spPr>
        <p:txBody>
          <a:bodyPr>
            <a:noAutofit/>
          </a:bodyPr>
          <a:lstStyle/>
          <a:p>
            <a:pPr algn="l" rtl="0">
              <a:spcAft>
                <a:spcPts val="1200"/>
              </a:spcAft>
            </a:pPr>
            <a:r>
              <a:rPr lang="en-US" sz="2100" dirty="0" smtClean="0"/>
              <a:t>This is based on a simple idea: Find execution </a:t>
            </a:r>
            <a:r>
              <a:rPr lang="en-US" sz="2100" dirty="0"/>
              <a:t>time of </a:t>
            </a:r>
            <a:r>
              <a:rPr lang="en-US" sz="2100" dirty="0" smtClean="0"/>
              <a:t>instructions </a:t>
            </a:r>
            <a:r>
              <a:rPr lang="en-US" sz="2100" dirty="0"/>
              <a:t>inside </a:t>
            </a:r>
            <a:r>
              <a:rPr lang="en-US" sz="2100" dirty="0" smtClean="0"/>
              <a:t>loop and add </a:t>
            </a:r>
            <a:r>
              <a:rPr lang="en-US" sz="2100" i="1" dirty="0">
                <a:solidFill>
                  <a:srgbClr val="FF0000"/>
                </a:solidFill>
              </a:rPr>
              <a:t>dummy</a:t>
            </a:r>
            <a:r>
              <a:rPr lang="en-US" sz="2100" i="1" dirty="0"/>
              <a:t> </a:t>
            </a:r>
            <a:r>
              <a:rPr lang="en-US" sz="2100" dirty="0"/>
              <a:t>code to </a:t>
            </a:r>
            <a:r>
              <a:rPr lang="en-US" sz="2100" dirty="0" smtClean="0"/>
              <a:t>adjust loop </a:t>
            </a:r>
            <a:r>
              <a:rPr lang="en-US" sz="2100" dirty="0"/>
              <a:t>execution time </a:t>
            </a:r>
            <a:r>
              <a:rPr lang="en-US" sz="2100" dirty="0" smtClean="0"/>
              <a:t>so that it equals the required sampling interval.</a:t>
            </a:r>
          </a:p>
          <a:p>
            <a:pPr marL="1184148" lvl="3" indent="0">
              <a:buNone/>
            </a:pPr>
            <a:r>
              <a:rPr lang="en-US" sz="2100" b="1" dirty="0" smtClean="0">
                <a:latin typeface="Consolas" pitchFamily="49" charset="0"/>
                <a:ea typeface="Tahoma" pitchFamily="34" charset="0"/>
                <a:cs typeface="Consolas" pitchFamily="49" charset="0"/>
              </a:rPr>
              <a:t>Do </a:t>
            </a:r>
            <a:r>
              <a:rPr lang="en-US" sz="2100" b="1" dirty="0">
                <a:latin typeface="Consolas" pitchFamily="49" charset="0"/>
                <a:ea typeface="Tahoma" pitchFamily="34" charset="0"/>
                <a:cs typeface="Consolas" pitchFamily="49" charset="0"/>
              </a:rPr>
              <a:t>Forever:</a:t>
            </a:r>
          </a:p>
          <a:p>
            <a:pPr marL="1362456" lvl="4" indent="0">
              <a:buNone/>
            </a:pP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 Read </a:t>
            </a:r>
            <a:r>
              <a:rPr lang="en-US" sz="2100" dirty="0" smtClean="0">
                <a:latin typeface="Consolas" pitchFamily="49" charset="0"/>
                <a:ea typeface="Tahoma" pitchFamily="34" charset="0"/>
                <a:cs typeface="Consolas" pitchFamily="49" charset="0"/>
              </a:rPr>
              <a:t>desired </a:t>
            </a: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value, </a:t>
            </a:r>
            <a:r>
              <a:rPr lang="en-US" sz="2100" i="1" dirty="0">
                <a:latin typeface="Consolas" pitchFamily="49" charset="0"/>
                <a:ea typeface="Tahoma" pitchFamily="34" charset="0"/>
                <a:cs typeface="Consolas" pitchFamily="49" charset="0"/>
              </a:rPr>
              <a:t>R</a:t>
            </a:r>
          </a:p>
          <a:p>
            <a:pPr marL="1362456" lvl="4" indent="0">
              <a:buNone/>
            </a:pP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 Read </a:t>
            </a:r>
            <a:r>
              <a:rPr lang="en-US" sz="2100" dirty="0" smtClean="0">
                <a:latin typeface="Consolas" pitchFamily="49" charset="0"/>
                <a:ea typeface="Tahoma" pitchFamily="34" charset="0"/>
                <a:cs typeface="Consolas" pitchFamily="49" charset="0"/>
              </a:rPr>
              <a:t>actual </a:t>
            </a: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plant output, </a:t>
            </a:r>
            <a:r>
              <a:rPr lang="en-US" sz="2100" i="1" dirty="0">
                <a:latin typeface="Consolas" pitchFamily="49" charset="0"/>
                <a:ea typeface="Tahoma" pitchFamily="34" charset="0"/>
                <a:cs typeface="Consolas" pitchFamily="49" charset="0"/>
              </a:rPr>
              <a:t>Y</a:t>
            </a:r>
          </a:p>
          <a:p>
            <a:pPr marL="1362456" lvl="4" indent="0">
              <a:buNone/>
            </a:pP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 Calculate </a:t>
            </a:r>
            <a:r>
              <a:rPr lang="en-US" sz="2100" dirty="0" smtClean="0">
                <a:latin typeface="Consolas" pitchFamily="49" charset="0"/>
                <a:ea typeface="Tahoma" pitchFamily="34" charset="0"/>
                <a:cs typeface="Consolas" pitchFamily="49" charset="0"/>
              </a:rPr>
              <a:t>error </a:t>
            </a: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signal, </a:t>
            </a:r>
            <a:r>
              <a:rPr lang="en-US" sz="2100" i="1" dirty="0">
                <a:latin typeface="Consolas" pitchFamily="49" charset="0"/>
                <a:ea typeface="Tahoma" pitchFamily="34" charset="0"/>
                <a:cs typeface="Consolas" pitchFamily="49" charset="0"/>
              </a:rPr>
              <a:t>E </a:t>
            </a: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= </a:t>
            </a:r>
            <a:r>
              <a:rPr lang="en-US" sz="2100" i="1" dirty="0">
                <a:latin typeface="Consolas" pitchFamily="49" charset="0"/>
                <a:ea typeface="Tahoma" pitchFamily="34" charset="0"/>
                <a:cs typeface="Consolas" pitchFamily="49" charset="0"/>
              </a:rPr>
              <a:t>R </a:t>
            </a: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− </a:t>
            </a:r>
            <a:r>
              <a:rPr lang="en-US" sz="2100" i="1" dirty="0">
                <a:latin typeface="Consolas" pitchFamily="49" charset="0"/>
                <a:ea typeface="Tahoma" pitchFamily="34" charset="0"/>
                <a:cs typeface="Consolas" pitchFamily="49" charset="0"/>
              </a:rPr>
              <a:t>Y</a:t>
            </a:r>
          </a:p>
          <a:p>
            <a:pPr marL="1362456" lvl="4" indent="0">
              <a:buNone/>
            </a:pP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 Calculate </a:t>
            </a:r>
            <a:r>
              <a:rPr lang="en-US" sz="2100" dirty="0" smtClean="0">
                <a:latin typeface="Consolas" pitchFamily="49" charset="0"/>
                <a:ea typeface="Tahoma" pitchFamily="34" charset="0"/>
                <a:cs typeface="Consolas" pitchFamily="49" charset="0"/>
              </a:rPr>
              <a:t>controller </a:t>
            </a: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output, </a:t>
            </a:r>
            <a:r>
              <a:rPr lang="en-US" sz="2100" i="1" dirty="0">
                <a:latin typeface="Consolas" pitchFamily="49" charset="0"/>
                <a:ea typeface="Tahoma" pitchFamily="34" charset="0"/>
                <a:cs typeface="Consolas" pitchFamily="49" charset="0"/>
              </a:rPr>
              <a:t>U</a:t>
            </a:r>
          </a:p>
          <a:p>
            <a:pPr marL="1362456" lvl="4" indent="0">
              <a:buNone/>
            </a:pP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 Send </a:t>
            </a:r>
            <a:r>
              <a:rPr lang="en-US" sz="2100" dirty="0" smtClean="0">
                <a:latin typeface="Consolas" pitchFamily="49" charset="0"/>
                <a:ea typeface="Tahoma" pitchFamily="34" charset="0"/>
                <a:cs typeface="Consolas" pitchFamily="49" charset="0"/>
              </a:rPr>
              <a:t>controller </a:t>
            </a:r>
            <a:r>
              <a:rPr lang="en-US" sz="2100" dirty="0">
                <a:latin typeface="Consolas" pitchFamily="49" charset="0"/>
                <a:ea typeface="Tahoma" pitchFamily="34" charset="0"/>
                <a:cs typeface="Consolas" pitchFamily="49" charset="0"/>
              </a:rPr>
              <a:t>output to D/A </a:t>
            </a:r>
            <a:r>
              <a:rPr lang="en-US" sz="2100" dirty="0" smtClean="0">
                <a:latin typeface="Consolas" pitchFamily="49" charset="0"/>
                <a:ea typeface="Tahoma" pitchFamily="34" charset="0"/>
                <a:cs typeface="Consolas" pitchFamily="49" charset="0"/>
              </a:rPr>
              <a:t>converter</a:t>
            </a:r>
          </a:p>
          <a:p>
            <a:pPr marL="1362456" lvl="4" indent="0">
              <a:buNone/>
            </a:pPr>
            <a:r>
              <a:rPr lang="en-US" sz="2100" dirty="0">
                <a:solidFill>
                  <a:srgbClr val="FF0000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</a:t>
            </a:r>
            <a:r>
              <a:rPr lang="en-US" sz="2100" dirty="0" smtClean="0">
                <a:solidFill>
                  <a:srgbClr val="FF0000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Dummy code</a:t>
            </a:r>
          </a:p>
          <a:p>
            <a:pPr marL="905256" lvl="3" indent="0">
              <a:buNone/>
            </a:pPr>
            <a:r>
              <a:rPr lang="en-US" sz="2100" b="1" dirty="0">
                <a:solidFill>
                  <a:srgbClr val="FF0000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</a:t>
            </a:r>
            <a:r>
              <a:rPr lang="en-US" sz="2100" b="1" dirty="0" smtClean="0">
                <a:solidFill>
                  <a:srgbClr val="FF0000"/>
                </a:solidFill>
                <a:latin typeface="Consolas" pitchFamily="49" charset="0"/>
                <a:ea typeface="Tahoma" pitchFamily="34" charset="0"/>
                <a:cs typeface="Consolas" pitchFamily="49" charset="0"/>
              </a:rPr>
              <a:t> </a:t>
            </a:r>
            <a:r>
              <a:rPr lang="en-US" sz="2100" b="1" dirty="0" smtClean="0">
                <a:latin typeface="Consolas" pitchFamily="49" charset="0"/>
                <a:ea typeface="Tahoma" pitchFamily="34" charset="0"/>
                <a:cs typeface="Consolas" pitchFamily="49" charset="0"/>
              </a:rPr>
              <a:t>End</a:t>
            </a:r>
            <a:endParaRPr lang="ar-EG" sz="2100" dirty="0">
              <a:latin typeface="Consolas" pitchFamily="49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100" b="1" dirty="0" smtClean="0"/>
              <a:t>Problem</a:t>
            </a:r>
            <a:r>
              <a:rPr lang="en-US" sz="2100" dirty="0" smtClean="0"/>
              <a:t>: If </a:t>
            </a:r>
            <a:r>
              <a:rPr lang="en-US" sz="2100" dirty="0"/>
              <a:t>the code inside the </a:t>
            </a:r>
            <a:r>
              <a:rPr lang="en-US" sz="2100" dirty="0" smtClean="0"/>
              <a:t>loop </a:t>
            </a:r>
            <a:r>
              <a:rPr lang="en-US" sz="2100" dirty="0"/>
              <a:t>or </a:t>
            </a:r>
            <a:r>
              <a:rPr lang="en-US" sz="2100" dirty="0" smtClean="0"/>
              <a:t>CPU clock change, it will be necessary </a:t>
            </a:r>
            <a:r>
              <a:rPr lang="en-US" sz="2100" dirty="0"/>
              <a:t>to </a:t>
            </a:r>
            <a:r>
              <a:rPr lang="en-US" sz="2100" i="1" dirty="0">
                <a:solidFill>
                  <a:srgbClr val="FF0000"/>
                </a:solidFill>
              </a:rPr>
              <a:t>readjust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/>
              <a:t>the </a:t>
            </a:r>
            <a:r>
              <a:rPr lang="en-US" sz="2100" dirty="0" smtClean="0"/>
              <a:t>dummy </a:t>
            </a:r>
            <a:r>
              <a:rPr lang="en-US" sz="2100" dirty="0"/>
              <a:t>code ► </a:t>
            </a:r>
            <a:r>
              <a:rPr lang="en-US" sz="2100" i="1" dirty="0" smtClean="0">
                <a:solidFill>
                  <a:srgbClr val="FF0000"/>
                </a:solidFill>
              </a:rPr>
              <a:t>not accurate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01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90662"/>
            <a:ext cx="7620000" cy="778098"/>
          </a:xfrm>
        </p:spPr>
        <p:txBody>
          <a:bodyPr/>
          <a:lstStyle/>
          <a:p>
            <a:pPr algn="l"/>
            <a:r>
              <a:rPr lang="en-US" sz="4000" b="1" dirty="0" smtClean="0"/>
              <a:t>Topics </a:t>
            </a:r>
            <a:r>
              <a:rPr lang="en-US" sz="4000" b="1" dirty="0"/>
              <a:t>to be </a:t>
            </a:r>
            <a:r>
              <a:rPr lang="en-US" sz="4000" b="1" dirty="0" smtClean="0"/>
              <a:t>covered….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70440"/>
            <a:ext cx="7776864" cy="4594864"/>
          </a:xfrm>
        </p:spPr>
        <p:txBody>
          <a:bodyPr>
            <a:noAutofit/>
          </a:bodyPr>
          <a:lstStyle/>
          <a:p>
            <a:pPr marL="114300" indent="0" algn="l" rtl="0">
              <a:buNone/>
            </a:pPr>
            <a:endParaRPr lang="en-US" sz="2400" b="1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343487"/>
              </p:ext>
            </p:extLst>
          </p:nvPr>
        </p:nvGraphicFramePr>
        <p:xfrm>
          <a:off x="611560" y="1813560"/>
          <a:ext cx="7992888" cy="4328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/>
                <a:gridCol w="5369768"/>
                <a:gridCol w="1975048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Topic</a:t>
                      </a:r>
                      <a:endParaRPr lang="en-US" sz="24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Reference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en-US" sz="2200" b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l" rtl="0">
                        <a:buFont typeface="+mj-lt"/>
                        <a:buNone/>
                      </a:pPr>
                      <a:r>
                        <a:rPr lang="en-US" sz="2000" b="0" dirty="0" smtClean="0"/>
                        <a:t>Linear discrete systems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Starr</a:t>
                      </a:r>
                      <a:r>
                        <a:rPr lang="en-US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en-US" sz="2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</a:t>
                      </a:r>
                      <a:r>
                        <a:rPr lang="en-US" sz="2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&amp; 2</a:t>
                      </a:r>
                      <a:endParaRPr lang="en-US" sz="2200" b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l" rtl="0">
                        <a:buFont typeface="+mj-lt"/>
                        <a:buNone/>
                      </a:pPr>
                      <a:r>
                        <a:rPr lang="en-CA" sz="2000" b="0" dirty="0" smtClean="0"/>
                        <a:t>Discrete approximation of continuous Systems</a:t>
                      </a:r>
                      <a:endParaRPr lang="en-US" sz="2000" b="0" dirty="0" smtClean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Starr</a:t>
                      </a:r>
                      <a:r>
                        <a:rPr lang="en-US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en-US" sz="2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</a:t>
                      </a:r>
                      <a:r>
                        <a:rPr lang="en-US" sz="2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</a:t>
                      </a:r>
                      <a:endParaRPr lang="en-US" sz="2200" b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l" rtl="0">
                        <a:buFont typeface="+mj-lt"/>
                        <a:buNone/>
                      </a:pPr>
                      <a:r>
                        <a:rPr lang="en-US" sz="2000" b="0" dirty="0" smtClean="0"/>
                        <a:t>Sampling and aliasing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Starr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l" rtl="0">
                        <a:buFont typeface="+mj-lt"/>
                        <a:buNone/>
                      </a:pPr>
                      <a:r>
                        <a:rPr lang="en-US" sz="2000" b="0" dirty="0" smtClean="0"/>
                        <a:t>The z-transform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Ibrahim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6.2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l" rtl="0">
                        <a:buFont typeface="+mj-lt"/>
                        <a:buNone/>
                      </a:pPr>
                      <a:r>
                        <a:rPr lang="en-US" sz="2000" b="0" dirty="0" smtClean="0"/>
                        <a:t>Block diagrams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Ibrahim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6.3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l" rtl="0">
                        <a:buFont typeface="+mj-lt"/>
                        <a:buNone/>
                      </a:pPr>
                      <a:r>
                        <a:rPr lang="en-US" sz="2000" b="0" dirty="0" smtClean="0"/>
                        <a:t>Stability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Ibrahim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l" rtl="0">
                        <a:buFont typeface="+mj-lt"/>
                        <a:buNone/>
                      </a:pPr>
                      <a:r>
                        <a:rPr lang="en-US" sz="2000" b="0" dirty="0" smtClean="0"/>
                        <a:t>PID control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lang="en-CA" sz="2200" b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l" rtl="0">
                        <a:buFont typeface="+mj-lt"/>
                        <a:buNone/>
                      </a:pPr>
                      <a:r>
                        <a:rPr lang="en-US" sz="2000" b="0" dirty="0" smtClean="0"/>
                        <a:t>Transform-based controller design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Ibrahim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4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lang="en-CA" sz="2200" b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Discrete-time state-space model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Starr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2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</a:t>
                      </a: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4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lang="en-US" sz="2200" b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l" defTabSz="914400" rtl="0" eaLnBrk="1" latinLnBrk="0" hangingPunct="1">
                        <a:buFont typeface="+mj-lt"/>
                        <a:buNone/>
                      </a:pP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State-space design of digital control systems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Starr,</a:t>
                      </a:r>
                      <a:r>
                        <a:rPr lang="pt-BR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Ch</a:t>
                      </a:r>
                      <a:r>
                        <a:rPr lang="pt-BR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pt-BR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4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lang="en-US" sz="2200" b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l" defTabSz="914400" rtl="0" eaLnBrk="1" latinLnBrk="0" hangingPunct="1">
                        <a:buFont typeface="+mj-lt"/>
                        <a:buNone/>
                      </a:pP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identification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Starr,</a:t>
                      </a:r>
                      <a:r>
                        <a:rPr lang="pt-BR" sz="2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Ch</a:t>
                      </a:r>
                      <a:r>
                        <a:rPr lang="pt-BR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8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34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728" y="431304"/>
            <a:ext cx="8820472" cy="864096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Objective of Control</a:t>
            </a:r>
            <a:endParaRPr lang="ar-EG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53344"/>
            <a:ext cx="8305800" cy="551656"/>
          </a:xfrm>
        </p:spPr>
        <p:txBody>
          <a:bodyPr>
            <a:noAutofit/>
          </a:bodyPr>
          <a:lstStyle/>
          <a:p>
            <a:pPr marL="452628">
              <a:spcBef>
                <a:spcPts val="300"/>
              </a:spcBef>
              <a:spcAft>
                <a:spcPts val="300"/>
              </a:spcAft>
            </a:pPr>
            <a:r>
              <a:rPr lang="en-US" sz="2600" i="1" dirty="0" smtClean="0"/>
              <a:t>To </a:t>
            </a:r>
            <a:r>
              <a:rPr lang="en-US" sz="2600" i="1" dirty="0"/>
              <a:t>keep a certain </a:t>
            </a:r>
            <a:r>
              <a:rPr lang="en-US" sz="2600" i="1" dirty="0">
                <a:solidFill>
                  <a:srgbClr val="0070C0"/>
                </a:solidFill>
              </a:rPr>
              <a:t>variable</a:t>
            </a:r>
            <a:r>
              <a:rPr lang="en-US" sz="2600" i="1" dirty="0"/>
              <a:t> at a certain </a:t>
            </a:r>
            <a:r>
              <a:rPr lang="en-US" sz="2600" i="1" dirty="0" smtClean="0">
                <a:solidFill>
                  <a:srgbClr val="0070C0"/>
                </a:solidFill>
              </a:rPr>
              <a:t>value</a:t>
            </a:r>
            <a:endParaRPr lang="ar-EG" sz="2600" b="1" dirty="0">
              <a:solidFill>
                <a:srgbClr val="0070C0"/>
              </a:solidFill>
            </a:endParaRPr>
          </a:p>
          <a:p>
            <a:pPr marL="452628">
              <a:spcBef>
                <a:spcPts val="300"/>
              </a:spcBef>
              <a:spcAft>
                <a:spcPts val="300"/>
              </a:spcAft>
            </a:pPr>
            <a:endParaRPr lang="en-US" sz="26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ar-EG" sz="2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362200"/>
            <a:ext cx="6616263" cy="43322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28600" y="18288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9pPr>
          </a:lstStyle>
          <a:p>
            <a:pPr marL="452628">
              <a:spcBef>
                <a:spcPts val="300"/>
              </a:spcBef>
              <a:spcAft>
                <a:spcPts val="300"/>
              </a:spcAft>
            </a:pPr>
            <a:r>
              <a:rPr lang="en-US" sz="2600" dirty="0" smtClean="0">
                <a:solidFill>
                  <a:srgbClr val="0070C0"/>
                </a:solidFill>
              </a:rPr>
              <a:t>Two approaches: </a:t>
            </a:r>
            <a:r>
              <a:rPr lang="en-US" sz="2200" dirty="0" smtClean="0"/>
              <a:t>Open loop &amp; Closed loop (feedback) control.</a:t>
            </a:r>
            <a:endParaRPr lang="ar-EG" sz="2200" dirty="0" smtClean="0"/>
          </a:p>
          <a:p>
            <a:pPr marL="452628">
              <a:spcBef>
                <a:spcPts val="300"/>
              </a:spcBef>
              <a:spcAft>
                <a:spcPts val="300"/>
              </a:spcAft>
            </a:pPr>
            <a:endParaRPr lang="ar-EG" sz="2600" b="1" dirty="0" smtClean="0"/>
          </a:p>
          <a:p>
            <a:pPr marL="452628">
              <a:spcBef>
                <a:spcPts val="300"/>
              </a:spcBef>
              <a:spcAft>
                <a:spcPts val="300"/>
              </a:spcAft>
            </a:pPr>
            <a:endParaRPr lang="en-US" sz="26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ar-EG" sz="2600" dirty="0"/>
          </a:p>
        </p:txBody>
      </p:sp>
    </p:spTree>
    <p:extLst>
      <p:ext uri="{BB962C8B-B14F-4D97-AF65-F5344CB8AC3E}">
        <p14:creationId xmlns:p14="http://schemas.microsoft.com/office/powerpoint/2010/main" val="289685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64432"/>
            <a:ext cx="8305800" cy="511256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300" b="1" u="sng" dirty="0" smtClean="0"/>
              <a:t>Open-loop: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Keep plant </a:t>
            </a:r>
            <a:r>
              <a:rPr lang="en-US" sz="2300" dirty="0" smtClean="0">
                <a:solidFill>
                  <a:srgbClr val="FF0000"/>
                </a:solidFill>
              </a:rPr>
              <a:t>Output</a:t>
            </a:r>
            <a:r>
              <a:rPr lang="en-US" sz="2300" dirty="0" smtClean="0"/>
              <a:t> close to </a:t>
            </a:r>
            <a:r>
              <a:rPr lang="en-US" sz="2300" dirty="0"/>
              <a:t>some desired value </a:t>
            </a:r>
            <a:r>
              <a:rPr lang="en-US" sz="2300" dirty="0" smtClean="0"/>
              <a:t>(</a:t>
            </a:r>
            <a:r>
              <a:rPr lang="en-US" sz="2300" dirty="0">
                <a:solidFill>
                  <a:srgbClr val="FF0000"/>
                </a:solidFill>
              </a:rPr>
              <a:t>Input</a:t>
            </a:r>
            <a:r>
              <a:rPr lang="en-US" sz="2300" dirty="0" smtClean="0"/>
              <a:t>) by adjustment of </a:t>
            </a:r>
            <a:r>
              <a:rPr lang="en-US" sz="2300" dirty="0" smtClean="0">
                <a:solidFill>
                  <a:srgbClr val="FF0000"/>
                </a:solidFill>
              </a:rPr>
              <a:t>Control Signal </a:t>
            </a:r>
            <a:r>
              <a:rPr lang="en-US" sz="2300" dirty="0"/>
              <a:t>(according to some model</a:t>
            </a:r>
            <a:r>
              <a:rPr lang="en-US" sz="2300" dirty="0" smtClean="0"/>
              <a:t>). </a:t>
            </a:r>
            <a:endParaRPr lang="en-US" sz="2300" dirty="0"/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300" dirty="0"/>
              <a:t>Due to unknowns in </a:t>
            </a:r>
            <a:r>
              <a:rPr lang="en-US" sz="2300" dirty="0" smtClean="0"/>
              <a:t>system </a:t>
            </a:r>
            <a:r>
              <a:rPr lang="en-US" sz="2300" dirty="0"/>
              <a:t>model and </a:t>
            </a:r>
            <a:r>
              <a:rPr lang="en-US" sz="2300" dirty="0" smtClean="0"/>
              <a:t>effects </a:t>
            </a:r>
            <a:r>
              <a:rPr lang="en-US" sz="2300" dirty="0"/>
              <a:t>of external disturbances open-loop control is </a:t>
            </a:r>
            <a:r>
              <a:rPr lang="en-US" sz="2300" i="1" dirty="0">
                <a:solidFill>
                  <a:srgbClr val="FF0000"/>
                </a:solidFill>
              </a:rPr>
              <a:t>not accurate</a:t>
            </a:r>
            <a:r>
              <a:rPr lang="en-US" sz="2300" dirty="0"/>
              <a:t>. </a:t>
            </a:r>
            <a:r>
              <a:rPr lang="en-US" sz="2300" dirty="0" smtClean="0"/>
              <a:t> </a:t>
            </a:r>
            <a:endParaRPr lang="ar-EG" sz="2300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300" b="1" u="sng" dirty="0" smtClean="0"/>
              <a:t>Closed-loop:</a:t>
            </a:r>
            <a:endParaRPr lang="en-US" sz="2300" b="1" u="sng" dirty="0"/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A </a:t>
            </a:r>
            <a:r>
              <a:rPr lang="en-US" sz="2300" dirty="0"/>
              <a:t>measurement of </a:t>
            </a:r>
            <a:r>
              <a:rPr lang="en-US" sz="2300" dirty="0" smtClean="0"/>
              <a:t>plant </a:t>
            </a:r>
            <a:r>
              <a:rPr lang="en-US" sz="2300" dirty="0" smtClean="0">
                <a:solidFill>
                  <a:srgbClr val="FF0000"/>
                </a:solidFill>
              </a:rPr>
              <a:t>Output</a:t>
            </a:r>
            <a:r>
              <a:rPr lang="en-US" sz="2300" dirty="0" smtClean="0"/>
              <a:t> is used to </a:t>
            </a:r>
            <a:r>
              <a:rPr lang="en-US" sz="2300" dirty="0"/>
              <a:t>modify its input </a:t>
            </a:r>
            <a:r>
              <a:rPr lang="en-US" sz="2300" dirty="0" smtClean="0"/>
              <a:t>(</a:t>
            </a:r>
            <a:r>
              <a:rPr lang="en-US" sz="2300" dirty="0" smtClean="0">
                <a:solidFill>
                  <a:srgbClr val="FF0000"/>
                </a:solidFill>
              </a:rPr>
              <a:t>Control </a:t>
            </a:r>
            <a:r>
              <a:rPr lang="en-US" sz="2300" dirty="0">
                <a:solidFill>
                  <a:srgbClr val="FF0000"/>
                </a:solidFill>
              </a:rPr>
              <a:t>Signal</a:t>
            </a:r>
            <a:r>
              <a:rPr lang="en-US" sz="2300" dirty="0" smtClean="0"/>
              <a:t>).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Controller receives measurement </a:t>
            </a:r>
            <a:r>
              <a:rPr lang="en-US" sz="2300" dirty="0"/>
              <a:t>of </a:t>
            </a:r>
            <a:r>
              <a:rPr lang="en-US" sz="2300" dirty="0" smtClean="0"/>
              <a:t>plant </a:t>
            </a:r>
            <a:r>
              <a:rPr lang="en-US" sz="2300" dirty="0" smtClean="0">
                <a:solidFill>
                  <a:srgbClr val="FF0000"/>
                </a:solidFill>
              </a:rPr>
              <a:t>Output</a:t>
            </a:r>
            <a:r>
              <a:rPr lang="en-US" sz="2300" dirty="0"/>
              <a:t>, then generates </a:t>
            </a:r>
            <a:r>
              <a:rPr lang="en-US" sz="2300" dirty="0" smtClean="0"/>
              <a:t>suitable </a:t>
            </a:r>
            <a:r>
              <a:rPr lang="en-US" sz="2300" dirty="0" smtClean="0">
                <a:solidFill>
                  <a:srgbClr val="FF0000"/>
                </a:solidFill>
              </a:rPr>
              <a:t>Control Signal </a:t>
            </a:r>
            <a:r>
              <a:rPr lang="en-US" sz="2300" dirty="0" smtClean="0"/>
              <a:t>value, </a:t>
            </a:r>
            <a:r>
              <a:rPr lang="en-US" sz="2300" dirty="0"/>
              <a:t>hence closing the loop.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ar-EG" sz="230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820472" cy="86409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Open </a:t>
            </a:r>
            <a:r>
              <a:rPr lang="en-US" sz="4000" dirty="0"/>
              <a:t>vs. </a:t>
            </a:r>
            <a:r>
              <a:rPr lang="en-US" sz="4000" dirty="0" smtClean="0"/>
              <a:t>closed-loop control</a:t>
            </a:r>
            <a:endParaRPr lang="ar-EG" sz="4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82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03312"/>
            <a:ext cx="7776864" cy="792088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/>
              <a:t>Advantages of closed-loop control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896543"/>
          </a:xfrm>
        </p:spPr>
        <p:txBody>
          <a:bodyPr>
            <a:noAutofit/>
          </a:bodyPr>
          <a:lstStyle/>
          <a:p>
            <a:pPr marL="525780" lvl="1" indent="-457200" algn="just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sz="2800" dirty="0" smtClean="0"/>
              <a:t>Minimize  the effect of </a:t>
            </a:r>
            <a:r>
              <a:rPr lang="en-US" sz="2800" dirty="0" smtClean="0">
                <a:solidFill>
                  <a:srgbClr val="FF0000"/>
                </a:solidFill>
              </a:rPr>
              <a:t>disturbance</a:t>
            </a:r>
            <a:r>
              <a:rPr lang="en-US" sz="2800" dirty="0" smtClean="0"/>
              <a:t> inputs on the output (Disturbance Rejection).</a:t>
            </a:r>
            <a:endParaRPr lang="en-US" sz="2800" dirty="0"/>
          </a:p>
          <a:p>
            <a:pPr marL="525780" lvl="1" indent="-457200" algn="just" rtl="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sz="2800" dirty="0" smtClean="0"/>
              <a:t>Exact plant </a:t>
            </a:r>
            <a:r>
              <a:rPr lang="en-US" sz="2800" dirty="0" smtClean="0">
                <a:solidFill>
                  <a:srgbClr val="FF0000"/>
                </a:solidFill>
              </a:rPr>
              <a:t>model</a:t>
            </a:r>
            <a:r>
              <a:rPr lang="en-US" sz="2800" dirty="0" smtClean="0"/>
              <a:t> is no longer required. </a:t>
            </a:r>
            <a:r>
              <a:rPr lang="en-US" sz="2800" dirty="0"/>
              <a:t>In other </a:t>
            </a:r>
            <a:r>
              <a:rPr lang="en-US" sz="2800" dirty="0" smtClean="0"/>
              <a:t>words, </a:t>
            </a:r>
            <a:r>
              <a:rPr lang="en-US" sz="2800" dirty="0"/>
              <a:t>feedback </a:t>
            </a:r>
            <a:r>
              <a:rPr lang="en-US" sz="2800" dirty="0" smtClean="0"/>
              <a:t>control </a:t>
            </a:r>
            <a:r>
              <a:rPr lang="en-US" sz="2800" dirty="0"/>
              <a:t>reduces </a:t>
            </a:r>
            <a:r>
              <a:rPr lang="en-US" sz="2800" dirty="0" smtClean="0"/>
              <a:t>sensitivity </a:t>
            </a:r>
            <a:r>
              <a:rPr lang="en-US" sz="2800" dirty="0"/>
              <a:t>of </a:t>
            </a:r>
            <a:r>
              <a:rPr lang="en-US" sz="2800" dirty="0" smtClean="0"/>
              <a:t>the output to variations </a:t>
            </a:r>
            <a:r>
              <a:rPr lang="en-US" sz="2800" dirty="0"/>
              <a:t>in plant parameters. </a:t>
            </a:r>
            <a:endParaRPr lang="en-US" sz="2800" dirty="0" smtClean="0"/>
          </a:p>
          <a:p>
            <a:pPr marL="525780" lvl="1" indent="-457200" algn="just" rtl="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sz="2800" dirty="0" smtClean="0"/>
              <a:t>If the plant is </a:t>
            </a:r>
            <a:r>
              <a:rPr lang="en-US" sz="2800" dirty="0" smtClean="0">
                <a:solidFill>
                  <a:srgbClr val="FF0000"/>
                </a:solidFill>
              </a:rPr>
              <a:t>unstable</a:t>
            </a:r>
            <a:r>
              <a:rPr lang="en-US" sz="2800" dirty="0" smtClean="0"/>
              <a:t>, then feedback control is necessary; Open-loop control can not be used in this case!  </a:t>
            </a:r>
          </a:p>
          <a:p>
            <a:pPr marL="525780" lvl="1" indent="-457200" algn="just" rtl="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29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370" y="365234"/>
            <a:ext cx="8006536" cy="926976"/>
          </a:xfrm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Continuous-time control systems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4608512"/>
          </a:xfrm>
        </p:spPr>
        <p:txBody>
          <a:bodyPr>
            <a:noAutofit/>
          </a:bodyPr>
          <a:lstStyle/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500" dirty="0" smtClean="0"/>
              <a:t>Generally, plant inputs </a:t>
            </a:r>
            <a:r>
              <a:rPr lang="en-US" sz="2500" dirty="0"/>
              <a:t>and outputs are </a:t>
            </a:r>
            <a:r>
              <a:rPr lang="en-US" sz="2500" dirty="0" smtClean="0">
                <a:solidFill>
                  <a:srgbClr val="FF0000"/>
                </a:solidFill>
              </a:rPr>
              <a:t>continuous signals</a:t>
            </a:r>
            <a:r>
              <a:rPr lang="en-US" sz="2500" dirty="0" smtClean="0"/>
              <a:t> </a:t>
            </a:r>
            <a:r>
              <a:rPr lang="en-US" sz="2500" i="1" dirty="0" smtClean="0">
                <a:solidFill>
                  <a:srgbClr val="FF0000"/>
                </a:solidFill>
              </a:rPr>
              <a:t>in time and amplitude</a:t>
            </a:r>
            <a:r>
              <a:rPr lang="en-US" sz="2500" dirty="0" smtClean="0"/>
              <a:t>. 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For example, if the speed of a motor is controlled using input voltage, both </a:t>
            </a:r>
            <a:r>
              <a:rPr lang="en-US" sz="2500" dirty="0" smtClean="0"/>
              <a:t>speed</a:t>
            </a:r>
            <a:r>
              <a:rPr lang="en-US" sz="2500" dirty="0" smtClean="0">
                <a:solidFill>
                  <a:schemeClr val="tx1"/>
                </a:solidFill>
              </a:rPr>
              <a:t> and voltage </a:t>
            </a:r>
            <a:r>
              <a:rPr lang="en-US" sz="2500" dirty="0" smtClean="0"/>
              <a:t>may </a:t>
            </a:r>
            <a:r>
              <a:rPr lang="en-US" sz="2500" dirty="0"/>
              <a:t>change at </a:t>
            </a:r>
            <a:r>
              <a:rPr lang="en-US" sz="2500" dirty="0" smtClean="0"/>
              <a:t>any instant </a:t>
            </a:r>
            <a:r>
              <a:rPr lang="en-US" sz="2500" dirty="0"/>
              <a:t>in </a:t>
            </a:r>
            <a:r>
              <a:rPr lang="en-US" sz="2500" dirty="0" smtClean="0"/>
              <a:t>time </a:t>
            </a:r>
            <a:r>
              <a:rPr lang="en-US" sz="2500" dirty="0"/>
              <a:t>(</a:t>
            </a:r>
            <a:r>
              <a:rPr lang="en-US" sz="2500" dirty="0">
                <a:solidFill>
                  <a:srgbClr val="0070C0"/>
                </a:solidFill>
              </a:rPr>
              <a:t>continuous </a:t>
            </a:r>
            <a:r>
              <a:rPr lang="en-US" sz="2500" dirty="0" smtClean="0">
                <a:solidFill>
                  <a:srgbClr val="0070C0"/>
                </a:solidFill>
              </a:rPr>
              <a:t>time</a:t>
            </a:r>
            <a:r>
              <a:rPr lang="en-US" sz="2500" dirty="0" smtClean="0"/>
              <a:t>) and can </a:t>
            </a:r>
            <a:r>
              <a:rPr lang="en-US" sz="2500" dirty="0"/>
              <a:t>take any value within certain </a:t>
            </a:r>
            <a:r>
              <a:rPr lang="en-US" sz="2500" dirty="0" smtClean="0"/>
              <a:t>range (</a:t>
            </a:r>
            <a:r>
              <a:rPr lang="en-US" sz="2500" dirty="0" smtClean="0">
                <a:solidFill>
                  <a:srgbClr val="0070C0"/>
                </a:solidFill>
              </a:rPr>
              <a:t>continuous amplitude</a:t>
            </a:r>
            <a:r>
              <a:rPr lang="en-US" sz="2500" dirty="0" smtClean="0">
                <a:solidFill>
                  <a:schemeClr val="tx1"/>
                </a:solidFill>
              </a:rPr>
              <a:t>).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500" dirty="0" smtClean="0"/>
              <a:t>In </a:t>
            </a:r>
            <a:r>
              <a:rPr lang="en-US" sz="2500" dirty="0" smtClean="0">
                <a:solidFill>
                  <a:srgbClr val="FF0000"/>
                </a:solidFill>
              </a:rPr>
              <a:t>continuous-time </a:t>
            </a:r>
            <a:r>
              <a:rPr lang="en-US" sz="2500" dirty="0" smtClean="0"/>
              <a:t>control, the output is fed back, the error is calculated, and controller generates a control signal. </a:t>
            </a:r>
            <a:r>
              <a:rPr lang="en-US" sz="2500" dirty="0"/>
              <a:t>This occurs at </a:t>
            </a:r>
            <a:r>
              <a:rPr lang="en-US" sz="2500" i="1" u="sng" dirty="0">
                <a:solidFill>
                  <a:srgbClr val="FF0000"/>
                </a:solidFill>
              </a:rPr>
              <a:t>every time </a:t>
            </a:r>
            <a:r>
              <a:rPr lang="en-US" sz="2500" i="1" u="sng" dirty="0" smtClean="0">
                <a:solidFill>
                  <a:srgbClr val="FF0000"/>
                </a:solidFill>
              </a:rPr>
              <a:t>instant.</a:t>
            </a:r>
            <a:r>
              <a:rPr lang="en-US" sz="2500" u="sng" dirty="0" smtClean="0"/>
              <a:t> </a:t>
            </a:r>
            <a:endParaRPr lang="ar-EG" sz="25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96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512440"/>
            <a:ext cx="7620000" cy="782960"/>
          </a:xfrm>
        </p:spPr>
        <p:txBody>
          <a:bodyPr/>
          <a:lstStyle/>
          <a:p>
            <a:r>
              <a:rPr lang="en-US" sz="4000" b="1" dirty="0" smtClean="0"/>
              <a:t>Digital </a:t>
            </a:r>
            <a:r>
              <a:rPr lang="en-US" sz="4000" b="1" dirty="0"/>
              <a:t>control system</a:t>
            </a:r>
            <a:endParaRPr lang="ar-E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060032"/>
          </a:xfrm>
        </p:spPr>
        <p:txBody>
          <a:bodyPr>
            <a:normAutofit/>
          </a:bodyPr>
          <a:lstStyle/>
          <a:p>
            <a:pPr algn="just" rtl="0">
              <a:spcAft>
                <a:spcPts val="600"/>
              </a:spcAft>
            </a:pPr>
            <a:r>
              <a:rPr lang="en-US" sz="2600" dirty="0" smtClean="0">
                <a:solidFill>
                  <a:srgbClr val="0070C0"/>
                </a:solidFill>
              </a:rPr>
              <a:t>Computers</a:t>
            </a:r>
            <a:r>
              <a:rPr lang="en-US" sz="2600" dirty="0" smtClean="0"/>
              <a:t> </a:t>
            </a:r>
            <a:r>
              <a:rPr lang="en-US" sz="2600" dirty="0"/>
              <a:t>and </a:t>
            </a:r>
            <a:r>
              <a:rPr lang="en-US" sz="2600" dirty="0" smtClean="0">
                <a:solidFill>
                  <a:srgbClr val="0070C0"/>
                </a:solidFill>
              </a:rPr>
              <a:t>microcontrollers</a:t>
            </a:r>
            <a:r>
              <a:rPr lang="en-US" sz="2600" dirty="0" smtClean="0"/>
              <a:t> are </a:t>
            </a:r>
            <a:r>
              <a:rPr lang="en-US" sz="2600" dirty="0"/>
              <a:t>widely used in control systems. </a:t>
            </a:r>
            <a:endParaRPr lang="en-US" sz="2600" dirty="0" smtClean="0"/>
          </a:p>
          <a:p>
            <a:pPr algn="just" rtl="0">
              <a:spcAft>
                <a:spcPts val="600"/>
              </a:spcAft>
            </a:pPr>
            <a:r>
              <a:rPr lang="en-US" sz="2600" dirty="0" smtClean="0"/>
              <a:t>To </a:t>
            </a:r>
            <a:r>
              <a:rPr lang="en-US" sz="2600" dirty="0"/>
              <a:t>control a physical system or </a:t>
            </a:r>
            <a:r>
              <a:rPr lang="en-US" sz="2600" dirty="0" smtClean="0"/>
              <a:t>process (which is usually analog) </a:t>
            </a:r>
            <a:r>
              <a:rPr lang="en-US" sz="2600" dirty="0"/>
              <a:t>using a digital </a:t>
            </a:r>
            <a:r>
              <a:rPr lang="en-US" sz="2600" dirty="0" smtClean="0"/>
              <a:t>controller, digital-to-analog converter (</a:t>
            </a:r>
            <a:r>
              <a:rPr lang="en-US" sz="2600" dirty="0" smtClean="0">
                <a:solidFill>
                  <a:srgbClr val="FF0000"/>
                </a:solidFill>
              </a:rPr>
              <a:t>DAC</a:t>
            </a:r>
            <a:r>
              <a:rPr lang="en-US" sz="2600" dirty="0" smtClean="0"/>
              <a:t>) and analog-to-digital converter (</a:t>
            </a:r>
            <a:r>
              <a:rPr lang="en-US" sz="2600" dirty="0" smtClean="0">
                <a:solidFill>
                  <a:srgbClr val="FF0000"/>
                </a:solidFill>
              </a:rPr>
              <a:t>ADC</a:t>
            </a:r>
            <a:r>
              <a:rPr lang="en-US" sz="2600" dirty="0" smtClean="0"/>
              <a:t>) are required. 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41218"/>
            <a:ext cx="6419800" cy="2588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68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343530"/>
            <a:ext cx="8064896" cy="936104"/>
          </a:xfrm>
        </p:spPr>
        <p:txBody>
          <a:bodyPr>
            <a:normAutofit/>
          </a:bodyPr>
          <a:lstStyle/>
          <a:p>
            <a:pPr marL="68580" indent="0" rtl="0"/>
            <a:r>
              <a:rPr lang="en-US" sz="4000" b="1" dirty="0" smtClean="0"/>
              <a:t>Sampling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47248" cy="4800600"/>
          </a:xfrm>
        </p:spPr>
        <p:txBody>
          <a:bodyPr>
            <a:noAutofit/>
          </a:bodyPr>
          <a:lstStyle/>
          <a:p>
            <a:pPr algn="just" rtl="0">
              <a:spcBef>
                <a:spcPts val="900"/>
              </a:spcBef>
              <a:spcAft>
                <a:spcPts val="900"/>
              </a:spcAft>
            </a:pPr>
            <a:r>
              <a:rPr lang="en-US" sz="2500" dirty="0" smtClean="0"/>
              <a:t>The </a:t>
            </a:r>
            <a:r>
              <a:rPr lang="en-US" sz="2500" dirty="0"/>
              <a:t>computer periodically samples the </a:t>
            </a:r>
            <a:r>
              <a:rPr lang="en-US" sz="2500" dirty="0" smtClean="0"/>
              <a:t>error signal </a:t>
            </a:r>
            <a:r>
              <a:rPr lang="en-US" sz="2500" dirty="0"/>
              <a:t>every </a:t>
            </a:r>
            <a:r>
              <a:rPr lang="en-US" sz="2500" dirty="0" smtClean="0"/>
              <a:t>interval </a:t>
            </a:r>
            <a:r>
              <a:rPr lang="en-US" sz="2500" b="1" i="1" dirty="0" smtClean="0"/>
              <a:t>T</a:t>
            </a:r>
            <a:r>
              <a:rPr lang="en-US" sz="2500" dirty="0" smtClean="0"/>
              <a:t> </a:t>
            </a:r>
            <a:r>
              <a:rPr lang="en-US" sz="2500" dirty="0"/>
              <a:t>called the sampling </a:t>
            </a:r>
            <a:r>
              <a:rPr lang="en-US" sz="2500" dirty="0" smtClean="0"/>
              <a:t>period. </a:t>
            </a:r>
            <a:r>
              <a:rPr lang="en-US" sz="2500" dirty="0"/>
              <a:t>This is </a:t>
            </a:r>
            <a:r>
              <a:rPr lang="en-US" sz="2500" dirty="0" smtClean="0"/>
              <a:t>the role of the </a:t>
            </a:r>
            <a:r>
              <a:rPr lang="en-US" sz="2500" i="1" dirty="0" smtClean="0">
                <a:solidFill>
                  <a:srgbClr val="FF0000"/>
                </a:solidFill>
              </a:rPr>
              <a:t>clock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smtClean="0"/>
              <a:t>in the block diagram (in slide 8). </a:t>
            </a:r>
            <a:endParaRPr lang="en-US" sz="2500" dirty="0"/>
          </a:p>
          <a:p>
            <a:pPr algn="just" rtl="0">
              <a:spcBef>
                <a:spcPts val="900"/>
              </a:spcBef>
              <a:spcAft>
                <a:spcPts val="900"/>
              </a:spcAft>
            </a:pPr>
            <a:r>
              <a:rPr lang="en-US" sz="2500" dirty="0" smtClean="0"/>
              <a:t>The </a:t>
            </a:r>
            <a:r>
              <a:rPr lang="en-US" sz="2500" dirty="0"/>
              <a:t>sampling frequency in Hz is </a:t>
            </a:r>
            <a:r>
              <a:rPr lang="en-US" sz="2500" b="1" dirty="0"/>
              <a:t>1/T</a:t>
            </a:r>
            <a:r>
              <a:rPr lang="en-US" sz="2500" dirty="0"/>
              <a:t>. </a:t>
            </a:r>
          </a:p>
          <a:p>
            <a:pPr algn="just" rtl="0">
              <a:spcBef>
                <a:spcPts val="900"/>
              </a:spcBef>
              <a:spcAft>
                <a:spcPts val="900"/>
              </a:spcAft>
            </a:pPr>
            <a:r>
              <a:rPr lang="en-US" sz="2500" dirty="0" smtClean="0"/>
              <a:t>When </a:t>
            </a:r>
            <a:r>
              <a:rPr lang="en-US" sz="2500" dirty="0"/>
              <a:t>a continuous </a:t>
            </a:r>
            <a:r>
              <a:rPr lang="en-US" sz="2500" dirty="0" smtClean="0"/>
              <a:t>signal </a:t>
            </a:r>
            <a:r>
              <a:rPr lang="en-US" sz="2500" b="1" dirty="0" smtClean="0"/>
              <a:t>e(t</a:t>
            </a:r>
            <a:r>
              <a:rPr lang="en-US" sz="2500" b="1" dirty="0"/>
              <a:t>)</a:t>
            </a:r>
            <a:r>
              <a:rPr lang="en-US" sz="2500" dirty="0"/>
              <a:t> </a:t>
            </a:r>
            <a:r>
              <a:rPr lang="en-US" sz="2500" dirty="0" smtClean="0"/>
              <a:t>is sampled</a:t>
            </a:r>
            <a:r>
              <a:rPr lang="en-US" sz="2500" dirty="0"/>
              <a:t>, it </a:t>
            </a:r>
            <a:r>
              <a:rPr lang="en-US" sz="2500" dirty="0" smtClean="0"/>
              <a:t>becomes a </a:t>
            </a:r>
            <a:r>
              <a:rPr lang="en-US" sz="2500" dirty="0"/>
              <a:t>discrete </a:t>
            </a:r>
            <a:r>
              <a:rPr lang="en-US" sz="2500" dirty="0" smtClean="0"/>
              <a:t>sequence denoted </a:t>
            </a:r>
            <a:r>
              <a:rPr lang="en-US" sz="2500" dirty="0"/>
              <a:t>by </a:t>
            </a:r>
            <a:r>
              <a:rPr lang="en-US" sz="2500" b="1" dirty="0" smtClean="0"/>
              <a:t>e(</a:t>
            </a:r>
            <a:r>
              <a:rPr lang="en-US" sz="2500" b="1" dirty="0" err="1" smtClean="0"/>
              <a:t>kT</a:t>
            </a:r>
            <a:r>
              <a:rPr lang="en-US" sz="2500" b="1" dirty="0" smtClean="0"/>
              <a:t>)</a:t>
            </a:r>
            <a:r>
              <a:rPr lang="en-US" sz="2500" dirty="0" smtClean="0"/>
              <a:t>, </a:t>
            </a:r>
            <a:r>
              <a:rPr lang="en-US" sz="2500" b="1" dirty="0" smtClean="0"/>
              <a:t>e(k</a:t>
            </a:r>
            <a:r>
              <a:rPr lang="en-US" sz="2500" b="1" dirty="0"/>
              <a:t>)</a:t>
            </a:r>
            <a:r>
              <a:rPr lang="en-US" sz="2500" dirty="0"/>
              <a:t> or </a:t>
            </a:r>
            <a:r>
              <a:rPr lang="en-US" sz="2500" b="1" dirty="0" err="1" smtClean="0"/>
              <a:t>e</a:t>
            </a:r>
            <a:r>
              <a:rPr lang="en-US" sz="2500" b="1" baseline="-25000" dirty="0" err="1" smtClean="0"/>
              <a:t>k</a:t>
            </a:r>
            <a:r>
              <a:rPr lang="en-US" sz="2500" dirty="0" smtClean="0"/>
              <a:t>. </a:t>
            </a:r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en-US" sz="2500" dirty="0" smtClean="0"/>
              <a:t>Discrete </a:t>
            </a:r>
            <a:r>
              <a:rPr lang="en-US" sz="2500" dirty="0"/>
              <a:t>signals are </a:t>
            </a:r>
            <a:r>
              <a:rPr lang="en-US" sz="2500" i="1" dirty="0">
                <a:solidFill>
                  <a:srgbClr val="FF0000"/>
                </a:solidFill>
              </a:rPr>
              <a:t>mathematically deﬁned only </a:t>
            </a:r>
            <a:r>
              <a:rPr lang="en-US" sz="2500" dirty="0"/>
              <a:t>at the sample instants </a:t>
            </a:r>
            <a:r>
              <a:rPr lang="en-US" sz="2500" b="1" i="1" dirty="0" smtClean="0"/>
              <a:t>t </a:t>
            </a:r>
            <a:r>
              <a:rPr lang="en-US" sz="2500" b="1" dirty="0"/>
              <a:t>= </a:t>
            </a:r>
            <a:r>
              <a:rPr lang="en-US" sz="2500" b="1" i="1" dirty="0" err="1" smtClean="0"/>
              <a:t>kT</a:t>
            </a:r>
            <a:r>
              <a:rPr lang="en-US" sz="2500" dirty="0" smtClean="0"/>
              <a:t>, where </a:t>
            </a:r>
            <a:r>
              <a:rPr lang="en-US" sz="2500" b="1" dirty="0" smtClean="0"/>
              <a:t>k = 0,1,2,…</a:t>
            </a:r>
            <a:r>
              <a:rPr lang="en-US" sz="2500" dirty="0" smtClean="0"/>
              <a:t>. </a:t>
            </a:r>
          </a:p>
          <a:p>
            <a:pPr algn="just" rtl="0">
              <a:spcBef>
                <a:spcPts val="900"/>
              </a:spcBef>
              <a:spcAft>
                <a:spcPts val="900"/>
              </a:spcAft>
            </a:pPr>
            <a:r>
              <a:rPr lang="en-US" sz="2500" dirty="0" smtClean="0"/>
              <a:t>Digital control systems are also called </a:t>
            </a:r>
            <a:r>
              <a:rPr lang="en-US" sz="2500" i="1" dirty="0" smtClean="0">
                <a:solidFill>
                  <a:srgbClr val="FF0000"/>
                </a:solidFill>
              </a:rPr>
              <a:t>discrete-time</a:t>
            </a:r>
            <a:r>
              <a:rPr lang="en-US" sz="2500" dirty="0" smtClean="0"/>
              <a:t> or </a:t>
            </a:r>
            <a:r>
              <a:rPr lang="en-US" sz="2500" i="1" dirty="0" smtClean="0">
                <a:solidFill>
                  <a:srgbClr val="FF0000"/>
                </a:solidFill>
              </a:rPr>
              <a:t>sampled-data </a:t>
            </a:r>
            <a:r>
              <a:rPr lang="en-US" sz="2500" dirty="0"/>
              <a:t>systems. </a:t>
            </a:r>
            <a:endParaRPr lang="en-US" sz="25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22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18996</TotalTime>
  <Words>1521</Words>
  <Application>Microsoft Office PowerPoint</Application>
  <PresentationFormat>On-screen Show (4:3)</PresentationFormat>
  <Paragraphs>183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StallingsCNwIT</vt:lpstr>
      <vt:lpstr>Introduction </vt:lpstr>
      <vt:lpstr>Grading scheme</vt:lpstr>
      <vt:lpstr>Topics to be covered….</vt:lpstr>
      <vt:lpstr>Objective of Control</vt:lpstr>
      <vt:lpstr>Open vs. closed-loop control</vt:lpstr>
      <vt:lpstr>Advantages of closed-loop control</vt:lpstr>
      <vt:lpstr>Continuous-time control systems</vt:lpstr>
      <vt:lpstr>Digital control system</vt:lpstr>
      <vt:lpstr>Sampling </vt:lpstr>
      <vt:lpstr>Analog-to-digital (A/D) converter</vt:lpstr>
      <vt:lpstr>A/D converter</vt:lpstr>
      <vt:lpstr>Digital-to-analog (D/A) converter</vt:lpstr>
      <vt:lpstr>Continuous, discrete, and ZOH (output of D/A) signals</vt:lpstr>
      <vt:lpstr>Digital vs. Analog Control</vt:lpstr>
      <vt:lpstr>Digital vs. analog control</vt:lpstr>
      <vt:lpstr>Other advantages</vt:lpstr>
      <vt:lpstr>Computer Control Algorithm </vt:lpstr>
      <vt:lpstr>Computer Control Algorithm </vt:lpstr>
      <vt:lpstr>Computer Control Algorithm </vt:lpstr>
      <vt:lpstr>Timer Interrupts </vt:lpstr>
      <vt:lpstr>Timer Interrupts </vt:lpstr>
      <vt:lpstr>Dummy Code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Ahmed Alenany</cp:lastModifiedBy>
  <cp:revision>1505</cp:revision>
  <cp:lastPrinted>1601-01-01T00:00:00Z</cp:lastPrinted>
  <dcterms:created xsi:type="dcterms:W3CDTF">2001-08-26T16:57:20Z</dcterms:created>
  <dcterms:modified xsi:type="dcterms:W3CDTF">2020-10-16T09:49:48Z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