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37" r:id="rId3"/>
    <p:sldId id="314" r:id="rId4"/>
    <p:sldId id="317" r:id="rId5"/>
    <p:sldId id="320" r:id="rId6"/>
    <p:sldId id="323" r:id="rId7"/>
    <p:sldId id="321" r:id="rId8"/>
    <p:sldId id="322" r:id="rId9"/>
    <p:sldId id="326" r:id="rId10"/>
    <p:sldId id="330" r:id="rId11"/>
    <p:sldId id="327" r:id="rId12"/>
    <p:sldId id="324" r:id="rId13"/>
    <p:sldId id="329" r:id="rId14"/>
    <p:sldId id="325" r:id="rId15"/>
    <p:sldId id="335" r:id="rId16"/>
    <p:sldId id="333" r:id="rId17"/>
    <p:sldId id="33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CEF2E0C-FEB8-4DD1-8C39-F70F037A1705}" type="datetimeFigureOut">
              <a:rPr lang="ar-EG" smtClean="0"/>
              <a:t>28/08/1440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FF7A18-E065-4A0C-8079-BBBC736E5C3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5732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677C-4593-4ED8-9713-8BF835A46278}" type="datetime1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9D9D-8F40-468E-B4EE-3B00F6B64B47}" type="datetime1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2880-CBF1-4A7D-8400-E22C23DFCF83}" type="datetime1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B56B-6C76-48EA-8E59-8C3DB0611306}" type="datetime1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181A-A2A6-4279-B35C-22BD0A2BD726}" type="datetime1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9138-F0CE-4672-AA1B-ED0EBD0A0526}" type="datetime1">
              <a:rPr lang="en-US" smtClean="0"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6CB0-803E-42F2-A49E-D7F544E6F05E}" type="datetime1">
              <a:rPr lang="en-US" smtClean="0"/>
              <a:t>5/3/2019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D3AD-90F8-4BA3-9E67-16EA9CB00990}" type="datetime1">
              <a:rPr lang="en-US" smtClean="0"/>
              <a:t>5/3/2019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B214-77C1-4D3A-985F-A7C99C6CE80C}" type="datetime1">
              <a:rPr lang="en-US" smtClean="0"/>
              <a:t>5/3/2019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818-9728-4016-B16D-73701F1B2411}" type="datetime1">
              <a:rPr lang="en-US" smtClean="0"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A74-7EC0-450F-9C14-FEAE7E1FFADF}" type="datetime1">
              <a:rPr lang="en-US" smtClean="0"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1D835-CA7B-4035-8638-0051651C1B45}" type="datetime1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85102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5000" b="1" dirty="0" smtClean="0"/>
              <a:t>(7)</a:t>
            </a:r>
            <a:br>
              <a:rPr lang="en-US" sz="5000" b="1" dirty="0" smtClean="0"/>
            </a:br>
            <a:r>
              <a:rPr lang="en-US" sz="5000" b="1" dirty="0" smtClean="0"/>
              <a:t/>
            </a:r>
            <a:br>
              <a:rPr lang="en-US" sz="5000" b="1" dirty="0" smtClean="0"/>
            </a:br>
            <a:r>
              <a:rPr lang="en-US" sz="5000" b="1" dirty="0" smtClean="0"/>
              <a:t>Prediction Error Method</a:t>
            </a:r>
            <a:endParaRPr lang="ar-EG" sz="5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4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Stopping criterion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800" dirty="0" smtClean="0">
                <a:latin typeface="+mj-lt"/>
                <a:cs typeface="Times New Roman" pitchFamily="18" charset="0"/>
              </a:rPr>
              <a:t>The algorithm </a:t>
            </a:r>
            <a:r>
              <a:rPr lang="en-CA" sz="2800" dirty="0">
                <a:latin typeface="+mj-lt"/>
                <a:cs typeface="Times New Roman" pitchFamily="18" charset="0"/>
              </a:rPr>
              <a:t>can be </a:t>
            </a:r>
            <a:r>
              <a:rPr lang="en-CA" sz="2800" dirty="0" smtClean="0">
                <a:latin typeface="+mj-lt"/>
                <a:cs typeface="Times New Roman" pitchFamily="18" charset="0"/>
              </a:rPr>
              <a:t>stopped when:</a:t>
            </a:r>
            <a:endParaRPr lang="en-CA" sz="2800" dirty="0">
              <a:latin typeface="+mj-lt"/>
              <a:cs typeface="Times New Roman" pitchFamily="18" charset="0"/>
            </a:endParaRPr>
          </a:p>
          <a:p>
            <a:r>
              <a:rPr lang="en-CA" sz="2800" dirty="0" smtClean="0">
                <a:latin typeface="+mj-lt"/>
                <a:cs typeface="Times New Roman" pitchFamily="18" charset="0"/>
              </a:rPr>
              <a:t>the </a:t>
            </a:r>
            <a:r>
              <a:rPr lang="en-CA" sz="2800" dirty="0">
                <a:latin typeface="+mj-lt"/>
                <a:cs typeface="Times New Roman" pitchFamily="18" charset="0"/>
              </a:rPr>
              <a:t>difference between </a:t>
            </a:r>
            <a:r>
              <a:rPr lang="en-CA" sz="2800" dirty="0" smtClean="0">
                <a:latin typeface="+mj-lt"/>
                <a:cs typeface="Times New Roman" pitchFamily="18" charset="0"/>
              </a:rPr>
              <a:t>consecutive parameter </a:t>
            </a:r>
            <a:r>
              <a:rPr lang="en-CA" sz="2800" dirty="0">
                <a:latin typeface="+mj-lt"/>
                <a:cs typeface="Times New Roman" pitchFamily="18" charset="0"/>
              </a:rPr>
              <a:t>vectors </a:t>
            </a:r>
            <a:r>
              <a:rPr lang="en-CA" sz="2800" dirty="0" smtClean="0">
                <a:latin typeface="+mj-lt"/>
                <a:cs typeface="Times New Roman" pitchFamily="18" charset="0"/>
              </a:rPr>
              <a:t>is small</a:t>
            </a:r>
            <a:r>
              <a:rPr lang="en-CA" sz="2800" dirty="0">
                <a:latin typeface="+mj-lt"/>
                <a:cs typeface="Times New Roman" pitchFamily="18" charset="0"/>
              </a:rPr>
              <a:t>, e.g. </a:t>
            </a:r>
            <a:endParaRPr lang="en-CA" sz="2800" dirty="0" smtClean="0">
              <a:latin typeface="+mj-lt"/>
              <a:cs typeface="Times New Roman" pitchFamily="18" charset="0"/>
            </a:endParaRPr>
          </a:p>
          <a:p>
            <a:endParaRPr lang="en-CA" sz="2800" dirty="0" smtClean="0">
              <a:latin typeface="+mj-lt"/>
              <a:cs typeface="Times New Roman" pitchFamily="18" charset="0"/>
            </a:endParaRPr>
          </a:p>
          <a:p>
            <a:endParaRPr lang="en-CA" sz="2800" dirty="0">
              <a:latin typeface="+mj-lt"/>
              <a:cs typeface="Times New Roman" pitchFamily="18" charset="0"/>
            </a:endParaRPr>
          </a:p>
          <a:p>
            <a:pPr marL="0" indent="0">
              <a:buNone/>
            </a:pPr>
            <a:r>
              <a:rPr lang="en-CA" sz="2800" dirty="0" smtClean="0">
                <a:latin typeface="+mj-lt"/>
                <a:cs typeface="Times New Roman" pitchFamily="18" charset="0"/>
              </a:rPr>
              <a:t>smaller </a:t>
            </a:r>
            <a:r>
              <a:rPr lang="en-CA" sz="2800" dirty="0">
                <a:latin typeface="+mj-lt"/>
                <a:cs typeface="Times New Roman" pitchFamily="18" charset="0"/>
              </a:rPr>
              <a:t>than some </a:t>
            </a:r>
            <a:r>
              <a:rPr lang="en-CA" sz="2800" dirty="0" err="1" smtClean="0">
                <a:latin typeface="+mj-lt"/>
                <a:cs typeface="Times New Roman" pitchFamily="18" charset="0"/>
              </a:rPr>
              <a:t>preset</a:t>
            </a:r>
            <a:r>
              <a:rPr lang="en-CA" sz="2800" dirty="0">
                <a:latin typeface="+mj-lt"/>
                <a:cs typeface="Times New Roman" pitchFamily="18" charset="0"/>
              </a:rPr>
              <a:t> </a:t>
            </a:r>
            <a:r>
              <a:rPr lang="en-CA" sz="2800" dirty="0" smtClean="0">
                <a:latin typeface="+mj-lt"/>
                <a:cs typeface="Times New Roman" pitchFamily="18" charset="0"/>
              </a:rPr>
              <a:t>threshold</a:t>
            </a:r>
            <a:r>
              <a:rPr lang="en-CA" sz="2800" dirty="0">
                <a:latin typeface="+mj-lt"/>
                <a:cs typeface="Times New Roman" pitchFamily="18" charset="0"/>
              </a:rPr>
              <a:t>.</a:t>
            </a:r>
          </a:p>
          <a:p>
            <a:r>
              <a:rPr lang="en-CA" sz="2800" dirty="0" smtClean="0">
                <a:latin typeface="+mj-lt"/>
                <a:cs typeface="Times New Roman" pitchFamily="18" charset="0"/>
              </a:rPr>
              <a:t>Or the </a:t>
            </a:r>
            <a:r>
              <a:rPr lang="en-CA" sz="2800" dirty="0">
                <a:latin typeface="+mj-lt"/>
                <a:cs typeface="Times New Roman" pitchFamily="18" charset="0"/>
              </a:rPr>
              <a:t>number of iterations </a:t>
            </a:r>
            <a:r>
              <a:rPr lang="en-CA" sz="2800" i="1" dirty="0" smtClean="0">
                <a:latin typeface="+mj-lt"/>
                <a:ea typeface="Verdana" pitchFamily="34" charset="0"/>
                <a:cs typeface="Arial" pitchFamily="34" charset="0"/>
              </a:rPr>
              <a:t>l</a:t>
            </a:r>
            <a:r>
              <a:rPr lang="en-CA" sz="2800" dirty="0" smtClean="0">
                <a:latin typeface="+mj-lt"/>
                <a:cs typeface="Times New Roman" pitchFamily="18" charset="0"/>
              </a:rPr>
              <a:t> </a:t>
            </a:r>
            <a:r>
              <a:rPr lang="en-CA" sz="2800" dirty="0">
                <a:latin typeface="+mj-lt"/>
                <a:cs typeface="Times New Roman" pitchFamily="18" charset="0"/>
              </a:rPr>
              <a:t>exceeds a </a:t>
            </a:r>
            <a:r>
              <a:rPr lang="en-CA" sz="2800" dirty="0" err="1">
                <a:latin typeface="+mj-lt"/>
                <a:cs typeface="Times New Roman" pitchFamily="18" charset="0"/>
              </a:rPr>
              <a:t>preset</a:t>
            </a:r>
            <a:r>
              <a:rPr lang="en-CA" sz="2800" dirty="0">
                <a:latin typeface="+mj-lt"/>
                <a:cs typeface="Times New Roman" pitchFamily="18" charset="0"/>
              </a:rPr>
              <a:t> maximum.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856845"/>
              </p:ext>
            </p:extLst>
          </p:nvPr>
        </p:nvGraphicFramePr>
        <p:xfrm>
          <a:off x="3538537" y="3276600"/>
          <a:ext cx="24050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5" name="Equation" r:id="rId3" imgW="1066680" imgH="279360" progId="Equation.3">
                  <p:embed/>
                </p:oleObj>
              </mc:Choice>
              <mc:Fallback>
                <p:oleObj name="Equation" r:id="rId3" imgW="1066680" imgH="279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537" y="3276600"/>
                        <a:ext cx="2405063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90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The gradient descent method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800" b="1" dirty="0"/>
              <a:t>The gradient descent </a:t>
            </a:r>
            <a:r>
              <a:rPr lang="en-CA" sz="2800" b="1" dirty="0" smtClean="0"/>
              <a:t>method is o</a:t>
            </a:r>
            <a:r>
              <a:rPr lang="en-CA" sz="2800" dirty="0" smtClean="0"/>
              <a:t>ne </a:t>
            </a:r>
            <a:r>
              <a:rPr lang="en-CA" sz="2800" dirty="0"/>
              <a:t>of the </a:t>
            </a:r>
            <a:r>
              <a:rPr lang="en-CA" sz="2800" dirty="0" smtClean="0"/>
              <a:t>simplest </a:t>
            </a:r>
            <a:r>
              <a:rPr lang="en-CA" sz="2800" dirty="0"/>
              <a:t>iterative algorithms to find the optimum of a </a:t>
            </a:r>
            <a:r>
              <a:rPr lang="en-CA" sz="2800" dirty="0" smtClean="0"/>
              <a:t>function.</a:t>
            </a:r>
            <a:endParaRPr lang="en-CA" sz="28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The idea is to move the parameter in a direction </a:t>
            </a:r>
            <a:r>
              <a:rPr lang="en-CA" sz="2600" b="1" i="1" dirty="0"/>
              <a:t>d</a:t>
            </a:r>
            <a:r>
              <a:rPr lang="en-CA" sz="2600" b="1" i="1" baseline="-25000" dirty="0"/>
              <a:t>i</a:t>
            </a:r>
            <a:r>
              <a:rPr lang="en-CA" sz="2600" dirty="0"/>
              <a:t> so </a:t>
            </a:r>
            <a:r>
              <a:rPr lang="en-CA" sz="2600" dirty="0" smtClean="0"/>
              <a:t>that the cost function becomes less in the next step.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6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This formula implies that if moving the parameter in certain direction causes the cost function to increase, we should move in the opposite direction, hence the negative sign.  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0443"/>
              </p:ext>
            </p:extLst>
          </p:nvPr>
        </p:nvGraphicFramePr>
        <p:xfrm>
          <a:off x="3429000" y="3505200"/>
          <a:ext cx="231775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5" name="Equation" r:id="rId3" imgW="1028520" imgH="393480" progId="Equation.3">
                  <p:embed/>
                </p:oleObj>
              </mc:Choice>
              <mc:Fallback>
                <p:oleObj name="Equation" r:id="rId3" imgW="102852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505200"/>
                        <a:ext cx="231775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578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CA" b="1" dirty="0" smtClean="0"/>
              <a:t>Gradient of MSE cost function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525963"/>
          </a:xfrm>
        </p:spPr>
        <p:txBody>
          <a:bodyPr>
            <a:normAutofit/>
          </a:bodyPr>
          <a:lstStyle/>
          <a:p>
            <a:r>
              <a:rPr lang="en-CA" sz="2200" dirty="0" smtClean="0"/>
              <a:t>Let us find the gradient of MSE cost function w. r. t. parameter vector </a:t>
            </a:r>
            <a:r>
              <a:rPr lang="el-GR" sz="2200" dirty="0" smtClean="0"/>
              <a:t>θ</a:t>
            </a:r>
            <a:r>
              <a:rPr lang="en-CA" sz="2200" dirty="0" smtClean="0"/>
              <a:t>:</a:t>
            </a:r>
            <a:endParaRPr lang="en-CA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951874"/>
              </p:ext>
            </p:extLst>
          </p:nvPr>
        </p:nvGraphicFramePr>
        <p:xfrm>
          <a:off x="717550" y="1739900"/>
          <a:ext cx="7435850" cy="504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86" name="Equation" r:id="rId3" imgW="3936960" imgH="2666880" progId="Equation.3">
                  <p:embed/>
                </p:oleObj>
              </mc:Choice>
              <mc:Fallback>
                <p:oleObj name="Equation" r:id="rId3" imgW="3936960" imgH="2666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1739900"/>
                        <a:ext cx="7435850" cy="504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604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The </a:t>
            </a:r>
            <a:r>
              <a:rPr lang="en-CA" b="1" dirty="0" err="1" smtClean="0"/>
              <a:t>Jacobian</a:t>
            </a:r>
            <a:r>
              <a:rPr lang="en-CA" b="1" dirty="0" smtClean="0"/>
              <a:t> Matrix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CA" sz="2600" dirty="0" smtClean="0"/>
              <a:t>The </a:t>
            </a:r>
            <a:r>
              <a:rPr lang="en-CA" sz="2600" dirty="0" err="1" smtClean="0"/>
              <a:t>Jacobian</a:t>
            </a:r>
            <a:r>
              <a:rPr lang="en-CA" sz="2600" dirty="0" smtClean="0"/>
              <a:t> matrix is the derivative of a vector function of size Nx1 with respect to a parameter vector of size nx1</a:t>
            </a:r>
          </a:p>
          <a:p>
            <a:pPr mar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071044"/>
              </p:ext>
            </p:extLst>
          </p:nvPr>
        </p:nvGraphicFramePr>
        <p:xfrm>
          <a:off x="2971800" y="2886313"/>
          <a:ext cx="3429000" cy="359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67" name="Equation" r:id="rId3" imgW="1371600" imgH="1434960" progId="Equation.3">
                  <p:embed/>
                </p:oleObj>
              </mc:Choice>
              <mc:Fallback>
                <p:oleObj name="Equation" r:id="rId3" imgW="1371600" imgH="1434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886313"/>
                        <a:ext cx="3429000" cy="359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264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First-order OE model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/>
              <a:t>The details of how to compute        </a:t>
            </a:r>
            <a:r>
              <a:rPr lang="en-CA" sz="2600" dirty="0" smtClean="0"/>
              <a:t>    depend </a:t>
            </a:r>
            <a:r>
              <a:rPr lang="en-CA" sz="2600" dirty="0"/>
              <a:t>on the model </a:t>
            </a:r>
            <a:r>
              <a:rPr lang="en-CA" sz="2600" dirty="0" smtClean="0"/>
              <a:t>structure chosen</a:t>
            </a:r>
            <a:r>
              <a:rPr lang="en-CA" sz="2600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Let us assume that we have a 1</a:t>
            </a:r>
            <a:r>
              <a:rPr lang="en-CA" sz="2600" baseline="30000" dirty="0" smtClean="0"/>
              <a:t>st</a:t>
            </a:r>
            <a:r>
              <a:rPr lang="en-CA" sz="2600" dirty="0" smtClean="0"/>
              <a:t> order OE model: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6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6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6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Differentiating with respect to </a:t>
            </a:r>
            <a:r>
              <a:rPr lang="en-CA" sz="2600" b="1" i="1" dirty="0" smtClean="0"/>
              <a:t>a</a:t>
            </a:r>
            <a:r>
              <a:rPr lang="en-CA" sz="2600" dirty="0" smtClean="0"/>
              <a:t> and </a:t>
            </a:r>
            <a:r>
              <a:rPr lang="en-CA" sz="2600" b="1" i="1" dirty="0" smtClean="0"/>
              <a:t>b</a:t>
            </a:r>
            <a:r>
              <a:rPr lang="en-CA" sz="2600" dirty="0" smtClean="0"/>
              <a:t> gives: </a:t>
            </a: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255960"/>
              </p:ext>
            </p:extLst>
          </p:nvPr>
        </p:nvGraphicFramePr>
        <p:xfrm>
          <a:off x="2895600" y="3657600"/>
          <a:ext cx="3594100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1" name="Equation" r:id="rId3" imgW="1650960" imgH="634680" progId="Equation.3">
                  <p:embed/>
                </p:oleObj>
              </mc:Choice>
              <mc:Fallback>
                <p:oleObj name="Equation" r:id="rId3" imgW="16509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657600"/>
                        <a:ext cx="3594100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772637"/>
              </p:ext>
            </p:extLst>
          </p:nvPr>
        </p:nvGraphicFramePr>
        <p:xfrm>
          <a:off x="5105400" y="1524000"/>
          <a:ext cx="668338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2" name="Equation" r:id="rId5" imgW="406080" imgH="393480" progId="Equation.3">
                  <p:embed/>
                </p:oleObj>
              </mc:Choice>
              <mc:Fallback>
                <p:oleObj name="Equation" r:id="rId5" imgW="4060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524000"/>
                        <a:ext cx="668338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483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1</a:t>
            </a:r>
            <a:r>
              <a:rPr lang="en-CA" b="1" baseline="30000" dirty="0"/>
              <a:t>st</a:t>
            </a:r>
            <a:r>
              <a:rPr lang="en-CA" b="1" dirty="0"/>
              <a:t> order OE model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137101"/>
              </p:ext>
            </p:extLst>
          </p:nvPr>
        </p:nvGraphicFramePr>
        <p:xfrm>
          <a:off x="304800" y="1716024"/>
          <a:ext cx="7516813" cy="215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5" name="Equation" r:id="rId3" imgW="4572000" imgH="1307880" progId="Equation.3">
                  <p:embed/>
                </p:oleObj>
              </mc:Choice>
              <mc:Fallback>
                <p:oleObj name="Equation" r:id="rId3" imgW="4572000" imgH="1307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16024"/>
                        <a:ext cx="7516813" cy="215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0" y="1752600"/>
            <a:ext cx="2438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CA" dirty="0" err="1" smtClean="0"/>
              <a:t>dyb</a:t>
            </a:r>
            <a:r>
              <a:rPr lang="en-CA" dirty="0" smtClean="0"/>
              <a:t> = filter([0 1],[1 a],u) 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3352800"/>
            <a:ext cx="3886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CA" dirty="0" err="1" smtClean="0"/>
              <a:t>dya</a:t>
            </a:r>
            <a:r>
              <a:rPr lang="en-CA" dirty="0" smtClean="0"/>
              <a:t> = filter([0 0 b],[1 2*a a^2],u) 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4953000"/>
            <a:ext cx="7772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CA" dirty="0" err="1" smtClean="0"/>
              <a:t>dy</a:t>
            </a:r>
            <a:r>
              <a:rPr lang="en-CA" dirty="0" smtClean="0"/>
              <a:t>/da and </a:t>
            </a:r>
            <a:r>
              <a:rPr lang="en-CA" dirty="0" err="1" smtClean="0"/>
              <a:t>dy</a:t>
            </a:r>
            <a:r>
              <a:rPr lang="en-CA" dirty="0" smtClean="0"/>
              <a:t>/</a:t>
            </a:r>
            <a:r>
              <a:rPr lang="en-CA" dirty="0" err="1" smtClean="0"/>
              <a:t>db</a:t>
            </a:r>
            <a:r>
              <a:rPr lang="en-CA" dirty="0" smtClean="0"/>
              <a:t> are </a:t>
            </a:r>
            <a:r>
              <a:rPr lang="en-CA" dirty="0" smtClean="0">
                <a:solidFill>
                  <a:srgbClr val="FF0000"/>
                </a:solidFill>
              </a:rPr>
              <a:t>dynamical systems</a:t>
            </a:r>
            <a:r>
              <a:rPr lang="en-CA" dirty="0" smtClean="0"/>
              <a:t>. They can be calculated with command </a:t>
            </a:r>
            <a:r>
              <a:rPr lang="en-CA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filter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 smtClean="0"/>
              <a:t>as given above starting from 0 initial values.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608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b="1" dirty="0" smtClean="0"/>
              <a:t>Algorithm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600" dirty="0" smtClean="0"/>
              <a:t>Finally, the algorithm is implemented as follows:</a:t>
            </a:r>
          </a:p>
          <a:p>
            <a:r>
              <a:rPr lang="en-CA" sz="2600" dirty="0" smtClean="0"/>
              <a:t>Given current value of parameter vector </a:t>
            </a:r>
            <a:r>
              <a:rPr lang="el-GR" sz="2600" dirty="0"/>
              <a:t>θ</a:t>
            </a:r>
            <a:r>
              <a:rPr lang="en-CA" sz="2600" baseline="-25000" dirty="0" smtClean="0"/>
              <a:t>l</a:t>
            </a:r>
            <a:r>
              <a:rPr lang="en-CA" sz="2600" dirty="0" smtClean="0"/>
              <a:t>, apply the recursions above to find </a:t>
            </a:r>
            <a:r>
              <a:rPr lang="en-CA" sz="2600" dirty="0" smtClean="0"/>
              <a:t>signals for </a:t>
            </a:r>
            <a:r>
              <a:rPr lang="en-CA" sz="2600" dirty="0"/>
              <a:t>k = 1, …, n</a:t>
            </a:r>
            <a:r>
              <a:rPr lang="en-CA" sz="2600" dirty="0" smtClean="0"/>
              <a:t>.</a:t>
            </a:r>
          </a:p>
          <a:p>
            <a:endParaRPr lang="en-CA" sz="2600" dirty="0" smtClean="0"/>
          </a:p>
          <a:p>
            <a:endParaRPr lang="en-CA" sz="2600" dirty="0" smtClean="0"/>
          </a:p>
          <a:p>
            <a:r>
              <a:rPr lang="en-CA" sz="2600" dirty="0" smtClean="0"/>
              <a:t>Apply </a:t>
            </a:r>
            <a:r>
              <a:rPr lang="en-CA" sz="2600" dirty="0" smtClean="0"/>
              <a:t>the recursive formula to find </a:t>
            </a:r>
            <a:r>
              <a:rPr lang="el-GR" sz="2600" dirty="0"/>
              <a:t>θ</a:t>
            </a:r>
            <a:r>
              <a:rPr lang="en-CA" sz="2600" baseline="-25000" dirty="0" smtClean="0"/>
              <a:t>l+1</a:t>
            </a:r>
            <a:r>
              <a:rPr lang="en-CA" sz="2600" dirty="0" smtClean="0"/>
              <a:t>.</a:t>
            </a: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340526"/>
              </p:ext>
            </p:extLst>
          </p:nvPr>
        </p:nvGraphicFramePr>
        <p:xfrm>
          <a:off x="3352800" y="2667000"/>
          <a:ext cx="19843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60" name="Equation" r:id="rId3" imgW="1206360" imgH="393480" progId="Equation.3">
                  <p:embed/>
                </p:oleObj>
              </mc:Choice>
              <mc:Fallback>
                <p:oleObj name="Equation" r:id="rId3" imgW="12063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667000"/>
                        <a:ext cx="19843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050658"/>
              </p:ext>
            </p:extLst>
          </p:nvPr>
        </p:nvGraphicFramePr>
        <p:xfrm>
          <a:off x="1703387" y="3978275"/>
          <a:ext cx="5535613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61" name="Equation" r:id="rId5" imgW="3365280" imgH="1701720" progId="Equation.3">
                  <p:embed/>
                </p:oleObj>
              </mc:Choice>
              <mc:Fallback>
                <p:oleObj name="Equation" r:id="rId5" imgW="3365280" imgH="1701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7" y="3978275"/>
                        <a:ext cx="5535613" cy="280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320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229600" cy="6248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identification of 1st  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order OE 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model using 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gradient descent</a:t>
            </a:r>
          </a:p>
          <a:p>
            <a:pPr marL="0" indent="0">
              <a:buNone/>
            </a:pP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N 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1000;</a:t>
            </a:r>
          </a:p>
          <a:p>
            <a:pPr marL="0" indent="0">
              <a:buNone/>
            </a:pP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u 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randn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(N,1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);	n 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randn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(N,1);</a:t>
            </a:r>
          </a:p>
          <a:p>
            <a:pPr marL="0" indent="0">
              <a:buNone/>
            </a:pP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b 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= 1;  a = -0.66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;	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tht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 = [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a;b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];      </a:t>
            </a:r>
            <a:r>
              <a:rPr lang="en-CA" sz="1300" b="1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True parameter values</a:t>
            </a:r>
          </a:p>
          <a:p>
            <a:pPr marL="0" indent="0">
              <a:buNone/>
            </a:pPr>
            <a:r>
              <a:rPr lang="en-CA" sz="1300" b="1" dirty="0" err="1" smtClean="0">
                <a:latin typeface="Consolas" pitchFamily="49" charset="0"/>
                <a:cs typeface="Consolas" pitchFamily="49" charset="0"/>
              </a:rPr>
              <a:t>Gz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tf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([0 b],[1 a],-1)</a:t>
            </a:r>
          </a:p>
          <a:p>
            <a:pPr marL="0" indent="0">
              <a:buNone/>
            </a:pP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y 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lsim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Gz,u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);                 	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Noise-free output</a:t>
            </a:r>
          </a:p>
          <a:p>
            <a:pPr marL="0" indent="0">
              <a:buNone/>
            </a:pPr>
            <a:r>
              <a:rPr lang="pt-BR" sz="1300" b="1" dirty="0">
                <a:latin typeface="Consolas" pitchFamily="49" charset="0"/>
                <a:cs typeface="Consolas" pitchFamily="49" charset="0"/>
              </a:rPr>
              <a:t>n = n * std(y)/(10*std(n));     </a:t>
            </a:r>
            <a:r>
              <a:rPr lang="pt-BR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Noise </a:t>
            </a:r>
          </a:p>
          <a:p>
            <a:pPr marL="0" indent="0">
              <a:buNone/>
            </a:pPr>
            <a:r>
              <a:rPr lang="pl-PL" sz="1300" b="1" dirty="0">
                <a:latin typeface="Consolas" pitchFamily="49" charset="0"/>
                <a:cs typeface="Consolas" pitchFamily="49" charset="0"/>
              </a:rPr>
              <a:t>z = y + n;                      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Noisy output</a:t>
            </a:r>
          </a:p>
          <a:p>
            <a:pPr marL="0" indent="0">
              <a:buNone/>
            </a:pPr>
            <a:r>
              <a:rPr lang="en-CA" sz="1300" b="1" dirty="0" err="1" smtClean="0">
                <a:latin typeface="Consolas" pitchFamily="49" charset="0"/>
                <a:cs typeface="Consolas" pitchFamily="49" charset="0"/>
              </a:rPr>
              <a:t>th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= 0.1*rand(2,1);             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initial parameter guess</a:t>
            </a:r>
          </a:p>
          <a:p>
            <a:pPr marL="0" indent="0">
              <a:buNone/>
            </a:pPr>
            <a:r>
              <a:rPr lang="en-CA" sz="1300" b="1" dirty="0">
                <a:latin typeface="Consolas" pitchFamily="49" charset="0"/>
                <a:cs typeface="Consolas" pitchFamily="49" charset="0"/>
              </a:rPr>
              <a:t>TH =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th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None/>
            </a:pPr>
            <a:endParaRPr lang="en-CA" sz="1300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for 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k = 1:100</a:t>
            </a:r>
          </a:p>
          <a:p>
            <a:pPr marL="0" indent="0">
              <a:buNone/>
            </a:pPr>
            <a:r>
              <a:rPr lang="en-CA" sz="1300" b="1" dirty="0">
                <a:latin typeface="Consolas" pitchFamily="49" charset="0"/>
                <a:cs typeface="Consolas" pitchFamily="49" charset="0"/>
              </a:rPr>
              <a:t>    a =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th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(1);  b =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th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(2);          </a:t>
            </a:r>
          </a:p>
          <a:p>
            <a:pPr marL="0" indent="0">
              <a:buNone/>
            </a:pPr>
            <a:r>
              <a:rPr lang="en-CA" sz="13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yprd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 = filter([0 b],[1 a],u);   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Predicted model output</a:t>
            </a:r>
          </a:p>
          <a:p>
            <a:pPr marL="0" indent="0">
              <a:buNone/>
            </a:pPr>
            <a:r>
              <a:rPr lang="en-CA" sz="13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eps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 = z -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yprd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;                 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Prediction error</a:t>
            </a:r>
          </a:p>
          <a:p>
            <a:pPr marL="0" indent="0">
              <a:buNone/>
            </a:pPr>
            <a:r>
              <a:rPr lang="en-CA" sz="13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db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 = filter([0 1],[1 a],u);     </a:t>
            </a:r>
          </a:p>
          <a:p>
            <a:pPr marL="0" indent="0">
              <a:buNone/>
            </a:pPr>
            <a:r>
              <a:rPr lang="en-CA" sz="1300" b="1" dirty="0">
                <a:latin typeface="Consolas" pitchFamily="49" charset="0"/>
                <a:cs typeface="Consolas" pitchFamily="49" charset="0"/>
              </a:rPr>
              <a:t>    da = filter([0 0 -b'],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conv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([1 a'],[1 a']),u);</a:t>
            </a:r>
          </a:p>
          <a:p>
            <a:pPr marL="0" indent="0">
              <a:buNone/>
            </a:pPr>
            <a:r>
              <a:rPr lang="en-CA" sz="1300" b="1" dirty="0">
                <a:latin typeface="Consolas" pitchFamily="49" charset="0"/>
                <a:cs typeface="Consolas" pitchFamily="49" charset="0"/>
              </a:rPr>
              <a:t>    J = [da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db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];                  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The </a:t>
            </a:r>
            <a:r>
              <a:rPr lang="en-CA" sz="1300" b="1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Jacobian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matrix</a:t>
            </a:r>
          </a:p>
          <a:p>
            <a:pPr marL="0" indent="0">
              <a:buNone/>
            </a:pPr>
            <a:r>
              <a:rPr lang="en-CA" sz="13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th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th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 + 0.0001*J'*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eps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;      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Update the parameter vector </a:t>
            </a:r>
          </a:p>
          <a:p>
            <a:pPr marL="0" indent="0">
              <a:buNone/>
            </a:pPr>
            <a:r>
              <a:rPr lang="en-CA" sz="1300" b="1" dirty="0">
                <a:latin typeface="Consolas" pitchFamily="49" charset="0"/>
                <a:cs typeface="Consolas" pitchFamily="49" charset="0"/>
              </a:rPr>
              <a:t>    TH = [TH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th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];                   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Save the parameter vector</a:t>
            </a:r>
          </a:p>
          <a:p>
            <a:pPr marL="0" indent="0">
              <a:buNone/>
            </a:pPr>
            <a:r>
              <a:rPr lang="en-CA" sz="1300" b="1" dirty="0">
                <a:latin typeface="Consolas" pitchFamily="49" charset="0"/>
                <a:cs typeface="Consolas" pitchFamily="49" charset="0"/>
              </a:rPr>
              <a:t>end</a:t>
            </a:r>
          </a:p>
          <a:p>
            <a:pPr marL="0" indent="0">
              <a:buNone/>
            </a:pPr>
            <a:r>
              <a:rPr lang="en-CA" sz="1300" b="1" dirty="0">
                <a:latin typeface="Consolas" pitchFamily="49" charset="0"/>
                <a:cs typeface="Consolas" pitchFamily="49" charset="0"/>
              </a:rPr>
              <a:t>plot(TH','LineWidth',3)             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Plot the parameter evolution</a:t>
            </a:r>
          </a:p>
          <a:p>
            <a:pPr marL="0" indent="0">
              <a:buNone/>
            </a:pPr>
            <a:r>
              <a:rPr lang="en-CA" sz="1300" b="1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>
              <a:buNone/>
            </a:pPr>
            <a:r>
              <a:rPr lang="pl-PL" sz="1300" b="1" dirty="0" smtClean="0">
                <a:latin typeface="Consolas" pitchFamily="49" charset="0"/>
                <a:cs typeface="Consolas" pitchFamily="49" charset="0"/>
              </a:rPr>
              <a:t>Z </a:t>
            </a:r>
            <a:r>
              <a:rPr lang="pl-PL" sz="1300" b="1" dirty="0">
                <a:latin typeface="Consolas" pitchFamily="49" charset="0"/>
                <a:cs typeface="Consolas" pitchFamily="49" charset="0"/>
              </a:rPr>
              <a:t>= iddata(z,u);    moe = oe(Z,[1 1 1]);    th_OE = [moe.F(2)';moe.B(2</a:t>
            </a:r>
            <a:r>
              <a:rPr lang="pl-PL" sz="1300" b="1" dirty="0" smtClean="0">
                <a:latin typeface="Consolas" pitchFamily="49" charset="0"/>
                <a:cs typeface="Consolas" pitchFamily="49" charset="0"/>
              </a:rPr>
              <a:t>)'];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Compare with </a:t>
            </a:r>
            <a:r>
              <a:rPr lang="en-CA" sz="1300" b="1" dirty="0" err="1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Matlab</a:t>
            </a:r>
            <a:r>
              <a:rPr lang="en-CA" sz="1300" b="1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command "OE"</a:t>
            </a:r>
          </a:p>
          <a:p>
            <a:pPr marL="0" indent="0">
              <a:buNone/>
            </a:pP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	</a:t>
            </a:r>
            <a:endParaRPr lang="pl-PL" sz="13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disp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('True: implementation: Toolbox')</a:t>
            </a:r>
          </a:p>
          <a:p>
            <a:pPr marL="0" indent="0">
              <a:buNone/>
            </a:pPr>
            <a:r>
              <a:rPr lang="en-CA" sz="1300" b="1" dirty="0">
                <a:latin typeface="Consolas" pitchFamily="49" charset="0"/>
                <a:cs typeface="Consolas" pitchFamily="49" charset="0"/>
              </a:rPr>
              <a:t>[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tht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th</a:t>
            </a:r>
            <a:r>
              <a:rPr lang="en-CA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sz="1300" b="1" dirty="0" err="1">
                <a:latin typeface="Consolas" pitchFamily="49" charset="0"/>
                <a:cs typeface="Consolas" pitchFamily="49" charset="0"/>
              </a:rPr>
              <a:t>th_OE</a:t>
            </a:r>
            <a:r>
              <a:rPr lang="en-CA" sz="1300" b="1" dirty="0" smtClean="0">
                <a:latin typeface="Consolas" pitchFamily="49" charset="0"/>
                <a:cs typeface="Consolas" pitchFamily="49" charset="0"/>
              </a:rPr>
              <a:t>]</a:t>
            </a:r>
            <a:endParaRPr lang="en-CA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9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CA" b="1" dirty="0" smtClean="0"/>
              <a:t>Prediction Error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800" dirty="0" smtClean="0"/>
              <a:t>Consider the following system: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28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800" dirty="0" smtClean="0"/>
              <a:t>We are seeking an ARX model of the system: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28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28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28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800" dirty="0" smtClean="0"/>
              <a:t>The </a:t>
            </a:r>
            <a:r>
              <a:rPr lang="en-CA" sz="2800" dirty="0"/>
              <a:t>predictor             is chosen to </a:t>
            </a:r>
            <a:r>
              <a:rPr lang="en-CA" sz="2800" dirty="0" smtClean="0"/>
              <a:t>make the </a:t>
            </a:r>
            <a:r>
              <a:rPr lang="en-CA" sz="2800" dirty="0"/>
              <a:t>prediction </a:t>
            </a:r>
            <a:r>
              <a:rPr lang="en-CA" sz="2800" dirty="0" smtClean="0"/>
              <a:t>error </a:t>
            </a:r>
            <a:r>
              <a:rPr lang="el-GR" sz="2800" dirty="0"/>
              <a:t>ε</a:t>
            </a:r>
            <a:r>
              <a:rPr lang="en-CA" sz="2800" dirty="0"/>
              <a:t>(k) = e(k). This is the best </a:t>
            </a:r>
            <a:r>
              <a:rPr lang="en-CA" sz="2800" dirty="0" smtClean="0"/>
              <a:t>error </a:t>
            </a:r>
            <a:r>
              <a:rPr lang="en-CA" sz="2800" dirty="0"/>
              <a:t>we can obtain.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55836"/>
              </p:ext>
            </p:extLst>
          </p:nvPr>
        </p:nvGraphicFramePr>
        <p:xfrm>
          <a:off x="3200400" y="1970087"/>
          <a:ext cx="3062288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7" name="Equation" r:id="rId3" imgW="1358640" imgH="241200" progId="Equation.3">
                  <p:embed/>
                </p:oleObj>
              </mc:Choice>
              <mc:Fallback>
                <p:oleObj name="Equation" r:id="rId3" imgW="135864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970087"/>
                        <a:ext cx="3062288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887597"/>
              </p:ext>
            </p:extLst>
          </p:nvPr>
        </p:nvGraphicFramePr>
        <p:xfrm>
          <a:off x="3243262" y="3348593"/>
          <a:ext cx="3005138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8" name="Equation" r:id="rId5" imgW="1333440" imgH="419040" progId="Equation.3">
                  <p:embed/>
                </p:oleObj>
              </mc:Choice>
              <mc:Fallback>
                <p:oleObj name="Equation" r:id="rId5" imgW="133344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262" y="3348593"/>
                        <a:ext cx="3005138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346815"/>
              </p:ext>
            </p:extLst>
          </p:nvPr>
        </p:nvGraphicFramePr>
        <p:xfrm>
          <a:off x="6845354" y="4419600"/>
          <a:ext cx="2171084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9" name="Equation" r:id="rId7" imgW="1155600" imgH="203040" progId="Equation.3">
                  <p:embed/>
                </p:oleObj>
              </mc:Choice>
              <mc:Fallback>
                <p:oleObj name="Equation" r:id="rId7" imgW="115560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5354" y="4419600"/>
                        <a:ext cx="2171084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182382"/>
              </p:ext>
            </p:extLst>
          </p:nvPr>
        </p:nvGraphicFramePr>
        <p:xfrm>
          <a:off x="3011424" y="5304980"/>
          <a:ext cx="614709" cy="394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90" name="Equation" r:id="rId9" imgW="317160" imgH="203040" progId="Equation.3">
                  <p:embed/>
                </p:oleObj>
              </mc:Choice>
              <mc:Fallback>
                <p:oleObj name="Equation" r:id="rId9" imgW="31716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24" y="5304980"/>
                        <a:ext cx="614709" cy="394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086600" y="1371600"/>
            <a:ext cx="17526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 smtClean="0"/>
              <a:t>Zero-mean white noise</a:t>
            </a:r>
            <a:endParaRPr lang="en-CA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324600" y="1724644"/>
            <a:ext cx="762000" cy="369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022592" y="3821668"/>
            <a:ext cx="181660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 smtClean="0"/>
              <a:t>Prediction error</a:t>
            </a:r>
            <a:endParaRPr lang="en-CA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6248400" y="3657600"/>
            <a:ext cx="762000" cy="3926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36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b="1" dirty="0"/>
              <a:t>Predictor for 1</a:t>
            </a:r>
            <a:r>
              <a:rPr lang="en-CA" b="1" baseline="30000" dirty="0"/>
              <a:t>st</a:t>
            </a:r>
            <a:r>
              <a:rPr lang="en-CA" b="1" dirty="0"/>
              <a:t> order ARMAX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724400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300" dirty="0" smtClean="0"/>
              <a:t>First, let us derive </a:t>
            </a:r>
            <a:r>
              <a:rPr lang="en-CA" sz="2300" dirty="0"/>
              <a:t>the optimal predictor for 1st order ARMAX model: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23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300" dirty="0" smtClean="0"/>
              <a:t>To </a:t>
            </a:r>
            <a:r>
              <a:rPr lang="en-CA" sz="2300" dirty="0"/>
              <a:t>achieve error </a:t>
            </a:r>
            <a:r>
              <a:rPr lang="el-GR" sz="2400" dirty="0"/>
              <a:t>ε</a:t>
            </a:r>
            <a:r>
              <a:rPr lang="en-CA" sz="2400" dirty="0"/>
              <a:t>(k) = e(k</a:t>
            </a:r>
            <a:r>
              <a:rPr lang="en-CA" sz="2400" dirty="0" smtClean="0"/>
              <a:t>)</a:t>
            </a:r>
            <a:r>
              <a:rPr lang="en-CA" sz="2300" dirty="0" smtClean="0"/>
              <a:t>, </a:t>
            </a:r>
            <a:r>
              <a:rPr lang="en-CA" sz="2300" dirty="0"/>
              <a:t>the predictor must be</a:t>
            </a:r>
            <a:r>
              <a:rPr lang="en-CA" sz="2300" dirty="0" smtClean="0"/>
              <a:t>: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23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300" dirty="0" smtClean="0"/>
              <a:t>This depends on unknown noise e(k−1). However</a:t>
            </a:r>
            <a:r>
              <a:rPr lang="en-CA" sz="2300" dirty="0"/>
              <a:t>, we derive </a:t>
            </a:r>
            <a:r>
              <a:rPr lang="en-CA" sz="2300" dirty="0" smtClean="0"/>
              <a:t>a recursive </a:t>
            </a:r>
            <a:r>
              <a:rPr lang="en-CA" sz="2300" dirty="0"/>
              <a:t>predictor formula that does not.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23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2300" dirty="0" smtClean="0"/>
          </a:p>
          <a:p>
            <a:pPr>
              <a:spcBef>
                <a:spcPts val="1800"/>
              </a:spcBef>
              <a:spcAft>
                <a:spcPts val="900"/>
              </a:spcAft>
            </a:pPr>
            <a:r>
              <a:rPr lang="en-CA" sz="2300" dirty="0" smtClean="0"/>
              <a:t>Requires </a:t>
            </a:r>
            <a:r>
              <a:rPr lang="en-CA" sz="2300" dirty="0"/>
              <a:t>initialization </a:t>
            </a:r>
            <a:r>
              <a:rPr lang="en-CA" sz="2300" dirty="0" smtClean="0"/>
              <a:t>of yᵔ(0</a:t>
            </a:r>
            <a:r>
              <a:rPr lang="en-CA" sz="2300" dirty="0"/>
              <a:t>); this </a:t>
            </a:r>
            <a:r>
              <a:rPr lang="en-CA" sz="2300" dirty="0" smtClean="0"/>
              <a:t>value </a:t>
            </a:r>
            <a:r>
              <a:rPr lang="en-CA" sz="2300" dirty="0"/>
              <a:t>is usually taken </a:t>
            </a:r>
            <a:r>
              <a:rPr lang="en-CA" sz="2300" dirty="0" smtClean="0"/>
              <a:t>to be 0</a:t>
            </a:r>
            <a:r>
              <a:rPr lang="en-CA" sz="2300" dirty="0"/>
              <a:t>.</a:t>
            </a:r>
          </a:p>
          <a:p>
            <a:pPr marL="0" indent="0">
              <a:spcBef>
                <a:spcPts val="900"/>
              </a:spcBef>
              <a:spcAft>
                <a:spcPts val="900"/>
              </a:spcAft>
              <a:buNone/>
            </a:pPr>
            <a:endParaRPr lang="en-CA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149142"/>
              </p:ext>
            </p:extLst>
          </p:nvPr>
        </p:nvGraphicFramePr>
        <p:xfrm>
          <a:off x="2133600" y="2895600"/>
          <a:ext cx="535305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3" name="Equation" r:id="rId3" imgW="2374560" imgH="203040" progId="Equation.3">
                  <p:embed/>
                </p:oleObj>
              </mc:Choice>
              <mc:Fallback>
                <p:oleObj name="Equation" r:id="rId3" imgW="237456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895600"/>
                        <a:ext cx="535305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732786"/>
              </p:ext>
            </p:extLst>
          </p:nvPr>
        </p:nvGraphicFramePr>
        <p:xfrm>
          <a:off x="1219200" y="4267200"/>
          <a:ext cx="6956425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4" name="Equation" r:id="rId5" imgW="3085920" imgH="609480" progId="Equation.3">
                  <p:embed/>
                </p:oleObj>
              </mc:Choice>
              <mc:Fallback>
                <p:oleObj name="Equation" r:id="rId5" imgW="308592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267200"/>
                        <a:ext cx="6956425" cy="137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497023"/>
              </p:ext>
            </p:extLst>
          </p:nvPr>
        </p:nvGraphicFramePr>
        <p:xfrm>
          <a:off x="1371600" y="1752600"/>
          <a:ext cx="6240463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5" name="Equation" r:id="rId7" imgW="2768400" imgH="203040" progId="Equation.3">
                  <p:embed/>
                </p:oleObj>
              </mc:Choice>
              <mc:Fallback>
                <p:oleObj name="Equation" r:id="rId7" imgW="276840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52600"/>
                        <a:ext cx="6240463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534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b="1" dirty="0" smtClean="0"/>
              <a:t>The General Case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r>
              <a:rPr lang="en-CA" sz="2400" dirty="0" smtClean="0"/>
              <a:t>Recall the general </a:t>
            </a:r>
            <a:r>
              <a:rPr lang="en-CA" sz="2400" dirty="0"/>
              <a:t>model </a:t>
            </a:r>
            <a:r>
              <a:rPr lang="en-CA" sz="2400" dirty="0" smtClean="0"/>
              <a:t>structure</a:t>
            </a:r>
          </a:p>
          <a:p>
            <a:endParaRPr lang="en-CA" sz="2400" dirty="0" smtClean="0"/>
          </a:p>
          <a:p>
            <a:r>
              <a:rPr lang="en-CA" sz="2400" dirty="0" smtClean="0"/>
              <a:t>We </a:t>
            </a:r>
            <a:r>
              <a:rPr lang="en-CA" sz="2400" dirty="0"/>
              <a:t>start by deriving e(k</a:t>
            </a:r>
            <a:r>
              <a:rPr lang="en-CA" sz="2400" dirty="0" smtClean="0"/>
              <a:t>).</a:t>
            </a:r>
          </a:p>
          <a:p>
            <a:endParaRPr lang="en-CA" sz="2400" dirty="0"/>
          </a:p>
          <a:p>
            <a:endParaRPr lang="en-CA" sz="2400" dirty="0" smtClean="0"/>
          </a:p>
          <a:p>
            <a:r>
              <a:rPr lang="en-CA" sz="2400" dirty="0" smtClean="0"/>
              <a:t>The </a:t>
            </a:r>
            <a:r>
              <a:rPr lang="en-CA" sz="2400" dirty="0"/>
              <a:t>predictor will be derived so that the prediction error </a:t>
            </a:r>
            <a:endParaRPr lang="en-CA" sz="2400" dirty="0" smtClean="0"/>
          </a:p>
          <a:p>
            <a:endParaRPr lang="en-CA" sz="2400" dirty="0"/>
          </a:p>
          <a:p>
            <a:endParaRPr lang="en-CA" sz="2400" dirty="0"/>
          </a:p>
          <a:p>
            <a:r>
              <a:rPr lang="en-CA" sz="2400" dirty="0" smtClean="0"/>
              <a:t>This gives</a:t>
            </a:r>
          </a:p>
          <a:p>
            <a:endParaRPr lang="en-CA" sz="2400" dirty="0" smtClean="0"/>
          </a:p>
          <a:p>
            <a:r>
              <a:rPr lang="en-CA" sz="2400" dirty="0"/>
              <a:t>In order to have a predictor that only depends on past values of the output and input, we require G(0) = 0 and H(0) = 1</a:t>
            </a:r>
            <a:r>
              <a:rPr lang="en-CA" sz="2400" dirty="0" smtClean="0"/>
              <a:t>.</a:t>
            </a:r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794016"/>
              </p:ext>
            </p:extLst>
          </p:nvPr>
        </p:nvGraphicFramePr>
        <p:xfrm>
          <a:off x="2286000" y="1600200"/>
          <a:ext cx="4637088" cy="16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54" name="Equation" r:id="rId3" imgW="2057400" imgH="711000" progId="Equation.3">
                  <p:embed/>
                </p:oleObj>
              </mc:Choice>
              <mc:Fallback>
                <p:oleObj name="Equation" r:id="rId3" imgW="205740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600200"/>
                        <a:ext cx="4637088" cy="160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892459"/>
              </p:ext>
            </p:extLst>
          </p:nvPr>
        </p:nvGraphicFramePr>
        <p:xfrm>
          <a:off x="2362200" y="3886200"/>
          <a:ext cx="4265613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55" name="Equation" r:id="rId5" imgW="1892160" imgH="457200" progId="Equation.3">
                  <p:embed/>
                </p:oleObj>
              </mc:Choice>
              <mc:Fallback>
                <p:oleObj name="Equation" r:id="rId5" imgW="189216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886200"/>
                        <a:ext cx="4265613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499246"/>
              </p:ext>
            </p:extLst>
          </p:nvPr>
        </p:nvGraphicFramePr>
        <p:xfrm>
          <a:off x="2362200" y="5105400"/>
          <a:ext cx="4583112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56" name="Equation" r:id="rId7" imgW="2031840" imgH="228600" progId="Equation.3">
                  <p:embed/>
                </p:oleObj>
              </mc:Choice>
              <mc:Fallback>
                <p:oleObj name="Equation" r:id="rId7" imgW="203184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05400"/>
                        <a:ext cx="4583112" cy="515938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24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Example: ARX model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/>
              <a:t>It is instructive to see how the formulas simplify in the ARX case.</a:t>
            </a:r>
          </a:p>
          <a:p>
            <a:r>
              <a:rPr lang="en-CA" sz="2400" dirty="0"/>
              <a:t>Rewriting ARX in the general model template: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168624"/>
              </p:ext>
            </p:extLst>
          </p:nvPr>
        </p:nvGraphicFramePr>
        <p:xfrm>
          <a:off x="1143000" y="2971800"/>
          <a:ext cx="6869112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03" name="Equation" r:id="rId3" imgW="3047760" imgH="444240" progId="Equation.3">
                  <p:embed/>
                </p:oleObj>
              </mc:Choice>
              <mc:Fallback>
                <p:oleObj name="Equation" r:id="rId3" imgW="304776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971800"/>
                        <a:ext cx="6869112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40613"/>
              </p:ext>
            </p:extLst>
          </p:nvPr>
        </p:nvGraphicFramePr>
        <p:xfrm>
          <a:off x="1143000" y="4114800"/>
          <a:ext cx="4583112" cy="197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04" name="Equation" r:id="rId5" imgW="2031840" imgH="876240" progId="Equation.3">
                  <p:embed/>
                </p:oleObj>
              </mc:Choice>
              <mc:Fallback>
                <p:oleObj name="Equation" r:id="rId5" imgW="2031840" imgH="876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114800"/>
                        <a:ext cx="4583112" cy="197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472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Example: 1</a:t>
            </a:r>
            <a:r>
              <a:rPr lang="en-CA" b="1" baseline="30000" dirty="0" smtClean="0"/>
              <a:t>st</a:t>
            </a:r>
            <a:r>
              <a:rPr lang="en-CA" b="1" dirty="0" smtClean="0"/>
              <a:t> order ARX model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CA" sz="2400" dirty="0" smtClean="0"/>
              <a:t>Let us now consider a 1</a:t>
            </a:r>
            <a:r>
              <a:rPr lang="en-CA" sz="2400" baseline="30000" dirty="0" smtClean="0"/>
              <a:t>st</a:t>
            </a:r>
            <a:r>
              <a:rPr lang="en-CA" sz="2400" dirty="0" smtClean="0"/>
              <a:t> order ARX model: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565425"/>
              </p:ext>
            </p:extLst>
          </p:nvPr>
        </p:nvGraphicFramePr>
        <p:xfrm>
          <a:off x="1143000" y="1930400"/>
          <a:ext cx="6526213" cy="469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00" name="Equation" r:id="rId3" imgW="2895480" imgH="2082600" progId="Equation.3">
                  <p:embed/>
                </p:oleObj>
              </mc:Choice>
              <mc:Fallback>
                <p:oleObj name="Equation" r:id="rId3" imgW="2895480" imgH="20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30400"/>
                        <a:ext cx="6526213" cy="469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805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Example: ARMAX model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CA" sz="2800" dirty="0" smtClean="0"/>
          </a:p>
          <a:p>
            <a:pPr marL="0" indent="0">
              <a:buNone/>
            </a:pPr>
            <a:r>
              <a:rPr lang="en-CA" sz="2800" dirty="0" smtClean="0"/>
              <a:t>Homework</a:t>
            </a:r>
            <a:r>
              <a:rPr lang="en-CA" sz="2800" dirty="0"/>
              <a:t>! Plug in the polynomials for 1st order </a:t>
            </a:r>
            <a:r>
              <a:rPr lang="en-CA" sz="2800" dirty="0" smtClean="0"/>
              <a:t>ARMAX:</a:t>
            </a:r>
          </a:p>
          <a:p>
            <a:pPr marL="0" indent="0">
              <a:buNone/>
            </a:pPr>
            <a:endParaRPr lang="en-CA" sz="2800" dirty="0"/>
          </a:p>
          <a:p>
            <a:pPr marL="0" indent="0">
              <a:buNone/>
            </a:pPr>
            <a:endParaRPr lang="en-CA" sz="2800" dirty="0" smtClean="0"/>
          </a:p>
          <a:p>
            <a:pPr marL="0" indent="0">
              <a:buNone/>
            </a:pPr>
            <a:endParaRPr lang="en-CA" sz="2800" dirty="0"/>
          </a:p>
          <a:p>
            <a:pPr marL="0" indent="0">
              <a:buNone/>
            </a:pPr>
            <a:r>
              <a:rPr lang="en-CA" sz="2800" dirty="0" smtClean="0"/>
              <a:t> </a:t>
            </a:r>
            <a:r>
              <a:rPr lang="en-CA" sz="2800" dirty="0"/>
              <a:t>and </a:t>
            </a:r>
            <a:r>
              <a:rPr lang="en-CA" sz="2800" dirty="0" smtClean="0"/>
              <a:t>verify that </a:t>
            </a:r>
            <a:r>
              <a:rPr lang="en-CA" sz="2800" dirty="0"/>
              <a:t>you obtain the same result as before.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227742"/>
              </p:ext>
            </p:extLst>
          </p:nvPr>
        </p:nvGraphicFramePr>
        <p:xfrm>
          <a:off x="1524000" y="3581400"/>
          <a:ext cx="6040437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66" name="Equation" r:id="rId3" imgW="2679480" imgH="203040" progId="Equation.3">
                  <p:embed/>
                </p:oleObj>
              </mc:Choice>
              <mc:Fallback>
                <p:oleObj name="Equation" r:id="rId3" imgW="26794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581400"/>
                        <a:ext cx="6040437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371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CA" b="1" dirty="0"/>
              <a:t>Finding the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CA" sz="2600" dirty="0"/>
              <a:t>Once a procedure to compute the errors is available, the </a:t>
            </a:r>
            <a:r>
              <a:rPr lang="en-CA" sz="2600" dirty="0" smtClean="0"/>
              <a:t>parameter </a:t>
            </a:r>
            <a:r>
              <a:rPr lang="el-GR" sz="2600" dirty="0" smtClean="0"/>
              <a:t>θ</a:t>
            </a:r>
            <a:r>
              <a:rPr lang="en-CA" sz="2600" dirty="0" smtClean="0"/>
              <a:t> is </a:t>
            </a:r>
            <a:r>
              <a:rPr lang="en-CA" sz="2600" dirty="0"/>
              <a:t>found by minimizing criterion </a:t>
            </a:r>
          </a:p>
          <a:p>
            <a:pPr>
              <a:spcAft>
                <a:spcPts val="1200"/>
              </a:spcAft>
            </a:pPr>
            <a:endParaRPr lang="en-CA" sz="2600" dirty="0" smtClean="0"/>
          </a:p>
          <a:p>
            <a:pPr>
              <a:spcAft>
                <a:spcPts val="1200"/>
              </a:spcAft>
            </a:pPr>
            <a:endParaRPr lang="en-CA" sz="2600" dirty="0"/>
          </a:p>
          <a:p>
            <a:pPr>
              <a:spcAft>
                <a:spcPts val="1200"/>
              </a:spcAft>
            </a:pPr>
            <a:r>
              <a:rPr lang="en-CA" sz="2600" dirty="0"/>
              <a:t>Linear regression </a:t>
            </a:r>
            <a:r>
              <a:rPr lang="en-CA" sz="2600" dirty="0" smtClean="0"/>
              <a:t>which gives the estimate in one step will </a:t>
            </a:r>
            <a:r>
              <a:rPr lang="en-CA" sz="2600" dirty="0"/>
              <a:t>not work in general</a:t>
            </a:r>
            <a:r>
              <a:rPr lang="en-CA" sz="2600" dirty="0" smtClean="0"/>
              <a:t>. </a:t>
            </a:r>
          </a:p>
          <a:p>
            <a:pPr>
              <a:spcAft>
                <a:spcPts val="1200"/>
              </a:spcAft>
            </a:pPr>
            <a:r>
              <a:rPr lang="en-CA" sz="2600" dirty="0" smtClean="0"/>
              <a:t>Computational </a:t>
            </a:r>
            <a:r>
              <a:rPr lang="en-CA" sz="2600" dirty="0"/>
              <a:t>methods to solve the minimization problem will be introduced </a:t>
            </a:r>
            <a:r>
              <a:rPr lang="en-CA" sz="2600" dirty="0" smtClean="0"/>
              <a:t>next. This requires </a:t>
            </a:r>
            <a:r>
              <a:rPr lang="en-CA" sz="2600" dirty="0"/>
              <a:t>multiple evaluations of the error signal </a:t>
            </a:r>
            <a:r>
              <a:rPr lang="el-GR" sz="2600" dirty="0" smtClean="0"/>
              <a:t>ε</a:t>
            </a:r>
            <a:r>
              <a:rPr lang="en-CA" sz="2600" dirty="0" smtClean="0"/>
              <a:t>(k</a:t>
            </a:r>
            <a:r>
              <a:rPr lang="en-CA" sz="2600" dirty="0"/>
              <a:t>), </a:t>
            </a:r>
            <a:r>
              <a:rPr lang="en-CA" sz="2600" dirty="0" smtClean="0"/>
              <a:t>for multiple </a:t>
            </a:r>
            <a:r>
              <a:rPr lang="en-CA" sz="2600" dirty="0"/>
              <a:t>values of </a:t>
            </a:r>
            <a:r>
              <a:rPr lang="el-GR" sz="2600" dirty="0"/>
              <a:t>θ</a:t>
            </a:r>
            <a:r>
              <a:rPr lang="en-CA" sz="2600" dirty="0" smtClean="0"/>
              <a:t>.</a:t>
            </a:r>
            <a:endParaRPr lang="en-CA" sz="2600" dirty="0"/>
          </a:p>
          <a:p>
            <a:pPr>
              <a:spcAft>
                <a:spcPts val="1200"/>
              </a:spcAft>
            </a:pP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539157"/>
              </p:ext>
            </p:extLst>
          </p:nvPr>
        </p:nvGraphicFramePr>
        <p:xfrm>
          <a:off x="3200400" y="2438400"/>
          <a:ext cx="2719388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79" name="Equation" r:id="rId3" imgW="1206360" imgH="431640" progId="Equation.3">
                  <p:embed/>
                </p:oleObj>
              </mc:Choice>
              <mc:Fallback>
                <p:oleObj name="Equation" r:id="rId3" imgW="120636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438400"/>
                        <a:ext cx="2719388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58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Iterative optimization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CA" sz="2600" dirty="0" smtClean="0"/>
              <a:t>Generally, iterative optimization implements the following recursive formula:</a:t>
            </a:r>
          </a:p>
          <a:p>
            <a:endParaRPr lang="en-CA" sz="2600" dirty="0"/>
          </a:p>
          <a:p>
            <a:r>
              <a:rPr lang="en-CA" sz="2600" dirty="0" smtClean="0"/>
              <a:t>Where </a:t>
            </a:r>
          </a:p>
          <a:p>
            <a:endParaRPr lang="en-CA" sz="2600" dirty="0"/>
          </a:p>
          <a:p>
            <a:endParaRPr lang="en-CA" sz="2600" dirty="0" smtClean="0"/>
          </a:p>
          <a:p>
            <a:endParaRPr lang="en-CA" sz="2600" dirty="0"/>
          </a:p>
          <a:p>
            <a:endParaRPr lang="en-CA" sz="2600" dirty="0" smtClean="0"/>
          </a:p>
          <a:p>
            <a:endParaRPr lang="en-CA" sz="2600" dirty="0" smtClean="0"/>
          </a:p>
          <a:p>
            <a:endParaRPr lang="en-CA" sz="2600" dirty="0"/>
          </a:p>
          <a:p>
            <a:r>
              <a:rPr lang="en-CA" sz="2600" dirty="0" smtClean="0"/>
              <a:t>The step size </a:t>
            </a:r>
            <a:r>
              <a:rPr lang="en-CA" sz="2600" dirty="0"/>
              <a:t>helps </a:t>
            </a:r>
            <a:r>
              <a:rPr lang="en-CA" sz="2600" dirty="0" smtClean="0"/>
              <a:t>in adjusting the </a:t>
            </a:r>
            <a:r>
              <a:rPr lang="en-CA" sz="2600" dirty="0"/>
              <a:t>convergence </a:t>
            </a:r>
            <a:r>
              <a:rPr lang="en-CA" sz="2600" dirty="0" smtClean="0"/>
              <a:t>of </a:t>
            </a:r>
            <a:r>
              <a:rPr lang="en-CA" sz="2600" dirty="0"/>
              <a:t>the </a:t>
            </a:r>
            <a:r>
              <a:rPr lang="en-CA" sz="2600" dirty="0" smtClean="0"/>
              <a:t>method without hopefully overshooting the minimum point.</a:t>
            </a:r>
          </a:p>
          <a:p>
            <a:endParaRPr lang="en-CA" sz="2600" dirty="0"/>
          </a:p>
          <a:p>
            <a:endParaRPr lang="en-CA" sz="2600" dirty="0" smtClean="0"/>
          </a:p>
          <a:p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440072"/>
              </p:ext>
            </p:extLst>
          </p:nvPr>
        </p:nvGraphicFramePr>
        <p:xfrm>
          <a:off x="3581400" y="2286000"/>
          <a:ext cx="23177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82" name="Equation" r:id="rId3" imgW="1028520" imgH="368280" progId="Equation.3">
                  <p:embed/>
                </p:oleObj>
              </mc:Choice>
              <mc:Fallback>
                <p:oleObj name="Equation" r:id="rId3" imgW="1028520" imgH="368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286000"/>
                        <a:ext cx="2317750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186753"/>
              </p:ext>
            </p:extLst>
          </p:nvPr>
        </p:nvGraphicFramePr>
        <p:xfrm>
          <a:off x="2362200" y="3276600"/>
          <a:ext cx="5210175" cy="206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83" name="Equation" r:id="rId5" imgW="2311200" imgH="914400" progId="Equation.3">
                  <p:embed/>
                </p:oleObj>
              </mc:Choice>
              <mc:Fallback>
                <p:oleObj name="Equation" r:id="rId5" imgW="2311200" imgH="914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276600"/>
                        <a:ext cx="5210175" cy="206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336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671</Words>
  <Application>Microsoft Office PowerPoint</Application>
  <PresentationFormat>On-screen Show (4:3)</PresentationFormat>
  <Paragraphs>140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Equation</vt:lpstr>
      <vt:lpstr>Microsoft Equation 3.0</vt:lpstr>
      <vt:lpstr>(7)  Prediction Error Method</vt:lpstr>
      <vt:lpstr>Prediction Error</vt:lpstr>
      <vt:lpstr>Predictor for 1st order ARMAX model</vt:lpstr>
      <vt:lpstr>The General Case</vt:lpstr>
      <vt:lpstr>Example: ARX model</vt:lpstr>
      <vt:lpstr>Example: 1st order ARX model</vt:lpstr>
      <vt:lpstr>Example: ARMAX model</vt:lpstr>
      <vt:lpstr>Finding the parameters</vt:lpstr>
      <vt:lpstr>Iterative optimization</vt:lpstr>
      <vt:lpstr>Stopping criterion</vt:lpstr>
      <vt:lpstr>The gradient descent method</vt:lpstr>
      <vt:lpstr>Gradient of MSE cost function</vt:lpstr>
      <vt:lpstr>The Jacobian Matrix</vt:lpstr>
      <vt:lpstr>First-order OE model</vt:lpstr>
      <vt:lpstr>1st order OE model</vt:lpstr>
      <vt:lpstr>Algorithm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Variables</dc:title>
  <dc:creator>Ahmed</dc:creator>
  <cp:lastModifiedBy>Ahmed</cp:lastModifiedBy>
  <cp:revision>855</cp:revision>
  <dcterms:created xsi:type="dcterms:W3CDTF">2006-08-16T00:00:00Z</dcterms:created>
  <dcterms:modified xsi:type="dcterms:W3CDTF">2019-05-03T17:30:20Z</dcterms:modified>
</cp:coreProperties>
</file>