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6"/>
  </p:notesMasterIdLst>
  <p:handoutMasterIdLst>
    <p:handoutMasterId r:id="rId27"/>
  </p:handoutMasterIdLst>
  <p:sldIdLst>
    <p:sldId id="256" r:id="rId2"/>
    <p:sldId id="787" r:id="rId3"/>
    <p:sldId id="788" r:id="rId4"/>
    <p:sldId id="789" r:id="rId5"/>
    <p:sldId id="781" r:id="rId6"/>
    <p:sldId id="793" r:id="rId7"/>
    <p:sldId id="797" r:id="rId8"/>
    <p:sldId id="798" r:id="rId9"/>
    <p:sldId id="800" r:id="rId10"/>
    <p:sldId id="799" r:id="rId11"/>
    <p:sldId id="791" r:id="rId12"/>
    <p:sldId id="762" r:id="rId13"/>
    <p:sldId id="763" r:id="rId14"/>
    <p:sldId id="764" r:id="rId15"/>
    <p:sldId id="765" r:id="rId16"/>
    <p:sldId id="766" r:id="rId17"/>
    <p:sldId id="794" r:id="rId18"/>
    <p:sldId id="795" r:id="rId19"/>
    <p:sldId id="796" r:id="rId20"/>
    <p:sldId id="768" r:id="rId21"/>
    <p:sldId id="769" r:id="rId22"/>
    <p:sldId id="770" r:id="rId23"/>
    <p:sldId id="771" r:id="rId24"/>
    <p:sldId id="772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CCECFF"/>
    <a:srgbClr val="66FFFF"/>
    <a:srgbClr val="3399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510" autoAdjust="0"/>
    <p:restoredTop sz="92007" autoAdjust="0"/>
  </p:normalViewPr>
  <p:slideViewPr>
    <p:cSldViewPr>
      <p:cViewPr>
        <p:scale>
          <a:sx n="60" d="100"/>
          <a:sy n="60" d="100"/>
        </p:scale>
        <p:origin x="-210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6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142042-51DA-494A-92F2-76C094E1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8CAB57-B129-43FB-BF65-407333A8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887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1E70B30-62FD-45A1-B44E-EEFE8D6EBAB7}" type="slidenum">
              <a:rPr lang="zh-CN" altLang="en-US" sz="1200" smtClean="0"/>
              <a:pPr eaLnBrk="1" hangingPunct="1">
                <a:defRPr/>
              </a:pPr>
              <a:t>1</a:t>
            </a:fld>
            <a:endParaRPr lang="en-US" altLang="zh-CN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05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1D76B289-86B3-4567-AF1E-DA99CABE0D31}" type="slidenum">
              <a:rPr lang="en-US" sz="1200" smtClean="0"/>
              <a:pPr>
                <a:defRPr/>
              </a:pPr>
              <a:t>10</a:t>
            </a:fld>
            <a:endParaRPr lang="en-US" sz="120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ar-E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055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  <p:sp>
        <p:nvSpPr>
          <p:cNvPr id="44339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339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75BA159A-BE53-49BF-8BEC-22626492F4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2A07-FFCD-4CF6-ADD8-9B1D0AF39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37C8-7245-40DF-977F-64CA24892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0A6-67E1-44C2-9CB2-CFAD920AD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207A-2E2B-4F23-A95E-388ECF106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F32D-70EE-4A4D-8321-647A52688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575C-4DA8-4259-85DA-26AB86EE2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E423-D198-4881-9829-B1D14AA7E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9AF2-9308-4DA3-A7D1-072FA345A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9058-984D-407D-89E8-B047F24DF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7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FB7D6-4D46-4FCC-911E-2867D639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A86D16-3546-49CC-AB32-6149CEA48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3" r:id="rId1"/>
    <p:sldLayoutId id="2147485513" r:id="rId2"/>
    <p:sldLayoutId id="2147485514" r:id="rId3"/>
    <p:sldLayoutId id="2147485515" r:id="rId4"/>
    <p:sldLayoutId id="2147485516" r:id="rId5"/>
    <p:sldLayoutId id="2147485517" r:id="rId6"/>
    <p:sldLayoutId id="2147485518" r:id="rId7"/>
    <p:sldLayoutId id="2147485519" r:id="rId8"/>
    <p:sldLayoutId id="2147485520" r:id="rId9"/>
    <p:sldLayoutId id="2147485521" r:id="rId10"/>
    <p:sldLayoutId id="21474855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3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7721600" cy="19050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Common </a:t>
            </a:r>
            <a:r>
              <a:rPr lang="en-US" b="1" dirty="0" smtClean="0">
                <a:solidFill>
                  <a:schemeClr val="tx1"/>
                </a:solidFill>
              </a:rPr>
              <a:t>Process Types</a:t>
            </a:r>
            <a:endParaRPr lang="en-US" altLang="zh-CN" dirty="0" smtClean="0">
              <a:ea typeface="SimSun" pitchFamily="2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28950"/>
            <a:ext cx="7848600" cy="1771650"/>
          </a:xfrm>
        </p:spPr>
        <p:txBody>
          <a:bodyPr/>
          <a:lstStyle/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CSE 425 Industrial Process Control</a:t>
            </a:r>
          </a:p>
          <a:p>
            <a:pPr eaLnBrk="1" hangingPunct="1"/>
            <a:r>
              <a:rPr lang="en-US" altLang="zh-CN" sz="2400" smtClean="0">
                <a:ea typeface="SimSun" pitchFamily="2" charset="-122"/>
              </a:rPr>
              <a:t>Lecture 3</a:t>
            </a:r>
            <a:endParaRPr lang="en-US" altLang="zh-CN" sz="2400" dirty="0" smtClean="0">
              <a:ea typeface="SimSun" pitchFamily="2" charset="-122"/>
            </a:endParaRPr>
          </a:p>
        </p:txBody>
      </p:sp>
      <p:sp>
        <p:nvSpPr>
          <p:cNvPr id="3076" name="TextBox 1"/>
          <p:cNvSpPr txBox="1">
            <a:spLocks noChangeArrowheads="1"/>
          </p:cNvSpPr>
          <p:nvPr/>
        </p:nvSpPr>
        <p:spPr bwMode="auto">
          <a:xfrm>
            <a:off x="457200" y="5924550"/>
            <a:ext cx="3727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1">
                <a:solidFill>
                  <a:srgbClr val="000000"/>
                </a:solidFill>
                <a:latin typeface="Calibri" pitchFamily="34" charset="0"/>
              </a:rPr>
              <a:t>Copyright © Thomas Marlin 2013</a:t>
            </a:r>
          </a:p>
        </p:txBody>
      </p:sp>
      <p:sp>
        <p:nvSpPr>
          <p:cNvPr id="3077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916C9115-F9C4-406E-8F31-A9638A9C8A3D}" type="slidenum">
              <a:rPr lang="en-GB" sz="1400" smtClean="0">
                <a:solidFill>
                  <a:srgbClr val="5E574E"/>
                </a:solidFill>
                <a:latin typeface="Arial" charset="0"/>
              </a:rPr>
              <a:pPr>
                <a:defRPr/>
              </a:pPr>
              <a:t>1</a:t>
            </a:fld>
            <a:endParaRPr lang="en-GB" sz="1400" smtClean="0">
              <a:solidFill>
                <a:srgbClr val="5E574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971800"/>
            <a:ext cx="74676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81000" y="1374230"/>
            <a:ext cx="8610600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 eaLnBrk="0" hangingPunct="0">
              <a:spcBef>
                <a:spcPct val="20000"/>
              </a:spcBef>
              <a:buClr>
                <a:srgbClr val="FF9900"/>
              </a:buClr>
              <a:buFontTx/>
              <a:buChar char="•"/>
              <a:defRPr/>
            </a:pPr>
            <a:r>
              <a:rPr kumimoji="1" lang="en-US" dirty="0" smtClean="0">
                <a:latin typeface="+mn-lt"/>
                <a:cs typeface="+mn-cs"/>
              </a:rPr>
              <a:t>The </a:t>
            </a:r>
            <a:r>
              <a:rPr kumimoji="1" lang="en-US" dirty="0">
                <a:latin typeface="+mn-lt"/>
                <a:cs typeface="+mn-cs"/>
              </a:rPr>
              <a:t>time </a:t>
            </a:r>
            <a:r>
              <a:rPr kumimoji="1" lang="en-US" dirty="0" smtClean="0">
                <a:latin typeface="+mn-lt"/>
                <a:cs typeface="+mn-cs"/>
              </a:rPr>
              <a:t>constant </a:t>
            </a:r>
            <a:r>
              <a:rPr kumimoji="1" lang="en-US" dirty="0">
                <a:latin typeface="+mn-lt"/>
                <a:cs typeface="+mn-cs"/>
                <a:sym typeface="Symbol" pitchFamily="18" charset="2"/>
              </a:rPr>
              <a:t> determines the speed of the response.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FF9900"/>
              </a:buClr>
              <a:buChar char="•"/>
              <a:defRPr/>
            </a:pPr>
            <a:r>
              <a:rPr kumimoji="1" lang="en-US" dirty="0">
                <a:latin typeface="+mn-lt"/>
                <a:cs typeface="+mn-cs"/>
              </a:rPr>
              <a:t>If it is negative, the process is unstable.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51500-0D31-474E-918A-7C457BC7176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96766" y="685800"/>
            <a:ext cx="83058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sz="3200" b="1" dirty="0">
                <a:solidFill>
                  <a:schemeClr val="tx1"/>
                </a:solidFill>
              </a:rPr>
              <a:t>S</a:t>
            </a:r>
            <a:r>
              <a:rPr lang="en-US" sz="3200" b="1" dirty="0" smtClean="0">
                <a:solidFill>
                  <a:schemeClr val="tx1"/>
                </a:solidFill>
              </a:rPr>
              <a:t>tep </a:t>
            </a:r>
            <a:r>
              <a:rPr lang="en-US" sz="3200" b="1" dirty="0">
                <a:solidFill>
                  <a:schemeClr val="tx1"/>
                </a:solidFill>
              </a:rPr>
              <a:t>response of a first-order </a:t>
            </a:r>
            <a:r>
              <a:rPr lang="en-US" sz="3200" b="1" dirty="0" smtClean="0">
                <a:solidFill>
                  <a:schemeClr val="tx1"/>
                </a:solidFill>
              </a:rPr>
              <a:t>model</a:t>
            </a:r>
            <a:endParaRPr lang="en-US" sz="32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73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Non-self regulating (integrating)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5834"/>
            <a:ext cx="8178800" cy="4686300"/>
          </a:xfrm>
        </p:spPr>
        <p:txBody>
          <a:bodyPr/>
          <a:lstStyle/>
          <a:p>
            <a:r>
              <a:rPr lang="en-US" sz="2400" dirty="0" smtClean="0"/>
              <a:t>Here, the </a:t>
            </a:r>
            <a:r>
              <a:rPr lang="en-US" sz="2400" dirty="0" smtClean="0"/>
              <a:t>output </a:t>
            </a:r>
            <a:r>
              <a:rPr lang="en-US" sz="2400" dirty="0"/>
              <a:t>variable </a:t>
            </a:r>
            <a:r>
              <a:rPr lang="en-US" sz="2400" dirty="0" smtClean="0"/>
              <a:t>tends </a:t>
            </a:r>
            <a:r>
              <a:rPr lang="en-US" sz="2400" dirty="0"/>
              <a:t>to “drift” </a:t>
            </a:r>
            <a:r>
              <a:rPr lang="en-US" sz="2400" dirty="0">
                <a:solidFill>
                  <a:srgbClr val="FF0000"/>
                </a:solidFill>
              </a:rPr>
              <a:t>linearly</a:t>
            </a:r>
            <a:r>
              <a:rPr lang="en-US" sz="2400" dirty="0"/>
              <a:t> </a:t>
            </a:r>
            <a:r>
              <a:rPr lang="en-US" sz="2400" dirty="0" smtClean="0"/>
              <a:t>far </a:t>
            </a:r>
            <a:r>
              <a:rPr lang="en-US" sz="2400" dirty="0"/>
              <a:t>from desired values </a:t>
            </a:r>
            <a:r>
              <a:rPr lang="en-US" sz="2400" dirty="0" smtClean="0"/>
              <a:t>without </a:t>
            </a:r>
            <a:r>
              <a:rPr lang="en-US" sz="2400" dirty="0" smtClean="0"/>
              <a:t>reaching </a:t>
            </a:r>
            <a:r>
              <a:rPr lang="en-US" sz="2400" dirty="0"/>
              <a:t>equilibrium (fixed rate of </a:t>
            </a:r>
            <a:r>
              <a:rPr lang="en-US" sz="2400" dirty="0" smtClean="0"/>
              <a:t>increase).</a:t>
            </a:r>
          </a:p>
          <a:p>
            <a:r>
              <a:rPr lang="en-US" sz="2400" dirty="0" smtClean="0"/>
              <a:t>For example, consider a tank whose flows are  un-manipulated (The </a:t>
            </a:r>
            <a:r>
              <a:rPr lang="en-US" sz="2400" dirty="0"/>
              <a:t>pump at the outlet keeps the outlet flow fixed regardless of the level </a:t>
            </a:r>
            <a:r>
              <a:rPr lang="en-US" sz="2400" dirty="0" smtClean="0"/>
              <a:t>(i.e. we </a:t>
            </a:r>
            <a:r>
              <a:rPr lang="en-US" sz="2400" dirty="0"/>
              <a:t>do not apply control or manual correction).</a:t>
            </a:r>
          </a:p>
          <a:p>
            <a:pPr lvl="1"/>
            <a:endParaRPr lang="en-US" dirty="0" smtClean="0"/>
          </a:p>
          <a:p>
            <a:endParaRPr lang="en-US" sz="2400" dirty="0"/>
          </a:p>
          <a:p>
            <a:pPr marL="457200" lvl="1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914400" y="4184650"/>
            <a:ext cx="3241675" cy="2368550"/>
            <a:chOff x="710" y="643"/>
            <a:chExt cx="2208" cy="1598"/>
          </a:xfrm>
        </p:grpSpPr>
        <p:sp>
          <p:nvSpPr>
            <p:cNvPr id="8" name="AutoShape 3"/>
            <p:cNvSpPr>
              <a:spLocks noChangeArrowheads="1"/>
            </p:cNvSpPr>
            <p:nvPr/>
          </p:nvSpPr>
          <p:spPr bwMode="auto">
            <a:xfrm flipV="1">
              <a:off x="1808" y="1659"/>
              <a:ext cx="256" cy="263"/>
            </a:xfrm>
            <a:prstGeom prst="flowChartMagneticTap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9" name="Freeform 4"/>
            <p:cNvSpPr>
              <a:spLocks/>
            </p:cNvSpPr>
            <p:nvPr/>
          </p:nvSpPr>
          <p:spPr bwMode="auto">
            <a:xfrm>
              <a:off x="1628" y="1785"/>
              <a:ext cx="320" cy="2"/>
            </a:xfrm>
            <a:custGeom>
              <a:avLst/>
              <a:gdLst>
                <a:gd name="T0" fmla="*/ 0 w 417"/>
                <a:gd name="T1" fmla="*/ 1 h 3"/>
                <a:gd name="T2" fmla="*/ 22 w 417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17" h="3">
                  <a:moveTo>
                    <a:pt x="0" y="3"/>
                  </a:moveTo>
                  <a:lnTo>
                    <a:pt x="41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2064" y="1680"/>
              <a:ext cx="45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1779" y="2029"/>
              <a:ext cx="436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/>
                <a:t>pump</a:t>
              </a:r>
              <a:endParaRPr lang="en-US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2521" y="1561"/>
              <a:ext cx="1" cy="2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2735" y="1551"/>
              <a:ext cx="1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flipV="1">
              <a:off x="2521" y="1548"/>
              <a:ext cx="214" cy="2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>
              <a:off x="2521" y="1558"/>
              <a:ext cx="214" cy="2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 flipV="1">
              <a:off x="2623" y="1476"/>
              <a:ext cx="1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2547" y="1476"/>
              <a:ext cx="15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8" name="Oval 13"/>
            <p:cNvSpPr>
              <a:spLocks noChangeArrowheads="1"/>
            </p:cNvSpPr>
            <p:nvPr/>
          </p:nvSpPr>
          <p:spPr bwMode="auto">
            <a:xfrm>
              <a:off x="1336" y="849"/>
              <a:ext cx="205" cy="21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9" name="Line 14"/>
            <p:cNvSpPr>
              <a:spLocks noChangeShapeType="1"/>
            </p:cNvSpPr>
            <p:nvPr/>
          </p:nvSpPr>
          <p:spPr bwMode="auto">
            <a:xfrm flipH="1" flipV="1">
              <a:off x="1381" y="878"/>
              <a:ext cx="57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2479" y="2029"/>
              <a:ext cx="439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/>
                <a:t>valve</a:t>
              </a:r>
              <a:endParaRPr lang="en-US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2733" y="1671"/>
              <a:ext cx="15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2" name="AutoShape 17"/>
            <p:cNvSpPr>
              <a:spLocks noChangeArrowheads="1"/>
            </p:cNvSpPr>
            <p:nvPr/>
          </p:nvSpPr>
          <p:spPr bwMode="auto">
            <a:xfrm>
              <a:off x="811" y="1072"/>
              <a:ext cx="811" cy="895"/>
            </a:xfrm>
            <a:prstGeom prst="flowChartMagneticDisk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710" y="813"/>
              <a:ext cx="33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>
              <a:off x="1042" y="813"/>
              <a:ext cx="1" cy="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5" name="Line 20"/>
            <p:cNvSpPr>
              <a:spLocks noChangeShapeType="1"/>
            </p:cNvSpPr>
            <p:nvPr/>
          </p:nvSpPr>
          <p:spPr bwMode="auto">
            <a:xfrm>
              <a:off x="1447" y="1063"/>
              <a:ext cx="1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6" name="Text Box 21"/>
            <p:cNvSpPr txBox="1">
              <a:spLocks noChangeArrowheads="1"/>
            </p:cNvSpPr>
            <p:nvPr/>
          </p:nvSpPr>
          <p:spPr bwMode="auto">
            <a:xfrm>
              <a:off x="1253" y="643"/>
              <a:ext cx="796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/>
                <a:t>Level sensor</a:t>
              </a:r>
              <a:endParaRPr lang="en-US"/>
            </a:p>
          </p:txBody>
        </p:sp>
        <p:sp>
          <p:nvSpPr>
            <p:cNvPr id="27" name="Text Box 30"/>
            <p:cNvSpPr txBox="1">
              <a:spLocks noChangeArrowheads="1"/>
            </p:cNvSpPr>
            <p:nvPr/>
          </p:nvSpPr>
          <p:spPr bwMode="auto">
            <a:xfrm>
              <a:off x="1253" y="643"/>
              <a:ext cx="796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/>
                <a:t>Level sensor</a:t>
              </a:r>
              <a:endParaRPr lang="en-US"/>
            </a:p>
          </p:txBody>
        </p:sp>
        <p:sp>
          <p:nvSpPr>
            <p:cNvPr id="28" name="Text Box 31"/>
            <p:cNvSpPr txBox="1">
              <a:spLocks noChangeArrowheads="1"/>
            </p:cNvSpPr>
            <p:nvPr/>
          </p:nvSpPr>
          <p:spPr bwMode="auto">
            <a:xfrm>
              <a:off x="876" y="1501"/>
              <a:ext cx="718" cy="3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400" b="1"/>
                <a:t>Liquid-filled</a:t>
              </a:r>
            </a:p>
            <a:p>
              <a:r>
                <a:rPr lang="en-US" sz="1400" b="1"/>
                <a:t> tank</a:t>
              </a:r>
            </a:p>
          </p:txBody>
        </p:sp>
      </p:grpSp>
      <p:graphicFrame>
        <p:nvGraphicFramePr>
          <p:cNvPr id="29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396505"/>
              </p:ext>
            </p:extLst>
          </p:nvPr>
        </p:nvGraphicFramePr>
        <p:xfrm>
          <a:off x="5180304" y="4088791"/>
          <a:ext cx="3300413" cy="935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9" name="Equation" r:id="rId3" imgW="1384200" imgH="393480" progId="Equation.3">
                  <p:embed/>
                </p:oleObj>
              </mc:Choice>
              <mc:Fallback>
                <p:oleObj name="Equation" r:id="rId3" imgW="1384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0304" y="4088791"/>
                        <a:ext cx="3300413" cy="9357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423411"/>
              </p:ext>
            </p:extLst>
          </p:nvPr>
        </p:nvGraphicFramePr>
        <p:xfrm>
          <a:off x="5942304" y="5305260"/>
          <a:ext cx="2049463" cy="1069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0" name="Equation" r:id="rId5" imgW="876240" imgH="457200" progId="Equation.3">
                  <p:embed/>
                </p:oleObj>
              </mc:Choice>
              <mc:Fallback>
                <p:oleObj name="Equation" r:id="rId5" imgW="8762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2304" y="5305260"/>
                        <a:ext cx="2049463" cy="10691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987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96766" y="511314"/>
            <a:ext cx="8153400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en-US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Integrating Processes</a:t>
            </a:r>
            <a:endParaRPr kumimoji="1" lang="en-US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913A0-1C64-4706-B2BA-302B8EAF653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250565"/>
              </p:ext>
            </p:extLst>
          </p:nvPr>
        </p:nvGraphicFramePr>
        <p:xfrm>
          <a:off x="721600" y="1600200"/>
          <a:ext cx="3300413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0" name="Equation" r:id="rId3" imgW="1384200" imgH="393480" progId="Equation.3">
                  <p:embed/>
                </p:oleObj>
              </mc:Choice>
              <mc:Fallback>
                <p:oleObj name="Equation" r:id="rId3" imgW="1384200" imgH="39348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600" y="1600200"/>
                        <a:ext cx="3300413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358004"/>
              </p:ext>
            </p:extLst>
          </p:nvPr>
        </p:nvGraphicFramePr>
        <p:xfrm>
          <a:off x="457200" y="2819400"/>
          <a:ext cx="405765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1" name="Equation" r:id="rId5" imgW="1701720" imgH="393480" progId="Equation.3">
                  <p:embed/>
                </p:oleObj>
              </mc:Choice>
              <mc:Fallback>
                <p:oleObj name="Equation" r:id="rId5" imgW="170172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19400"/>
                        <a:ext cx="4057650" cy="935038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7879954"/>
              </p:ext>
            </p:extLst>
          </p:nvPr>
        </p:nvGraphicFramePr>
        <p:xfrm>
          <a:off x="4579811" y="1524000"/>
          <a:ext cx="400050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2" name="Equation" r:id="rId7" imgW="1777680" imgH="482400" progId="Equation.3">
                  <p:embed/>
                </p:oleObj>
              </mc:Choice>
              <mc:Fallback>
                <p:oleObj name="Equation" r:id="rId7" imgW="177768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9811" y="1524000"/>
                        <a:ext cx="4000500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4998911" y="3043535"/>
            <a:ext cx="2743200" cy="46166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It has a pole </a:t>
            </a:r>
            <a:r>
              <a:rPr lang="en-US" dirty="0" smtClean="0"/>
              <a:t>s </a:t>
            </a:r>
            <a:r>
              <a:rPr lang="en-US" dirty="0"/>
              <a:t>= 0. 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355600" y="3962400"/>
            <a:ext cx="8178800" cy="268276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2600" dirty="0" smtClean="0"/>
              <a:t>These systems are termed “pure integrators” because they integrate the difference between </a:t>
            </a:r>
            <a:r>
              <a:rPr lang="en-US" sz="2600" b="1" dirty="0" smtClean="0"/>
              <a:t>in</a:t>
            </a:r>
            <a:r>
              <a:rPr lang="en-US" sz="2600" dirty="0" smtClean="0"/>
              <a:t> and </a:t>
            </a:r>
            <a:r>
              <a:rPr lang="en-US" sz="2600" b="1" dirty="0" smtClean="0"/>
              <a:t>out</a:t>
            </a:r>
            <a:r>
              <a:rPr lang="en-US" sz="2600" dirty="0" smtClean="0"/>
              <a:t> flows.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Feedback control is necessary for these processes</a:t>
            </a:r>
            <a:r>
              <a:rPr lang="en-US" sz="2400" dirty="0" smtClean="0"/>
              <a:t>.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/>
              <a:t>To tune such process, we try to stabilize the level first before applying a step in the inlet valve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endParaRPr lang="en-US" sz="2400" dirty="0" smtClean="0"/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endParaRPr lang="en-US" sz="2600" dirty="0" smtClean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1155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714739" y="1555750"/>
            <a:ext cx="3241675" cy="2200275"/>
            <a:chOff x="710" y="643"/>
            <a:chExt cx="2208" cy="1598"/>
          </a:xfrm>
        </p:grpSpPr>
        <p:sp>
          <p:nvSpPr>
            <p:cNvPr id="14353" name="AutoShape 4"/>
            <p:cNvSpPr>
              <a:spLocks noChangeArrowheads="1"/>
            </p:cNvSpPr>
            <p:nvPr/>
          </p:nvSpPr>
          <p:spPr bwMode="auto">
            <a:xfrm flipV="1">
              <a:off x="1808" y="1659"/>
              <a:ext cx="256" cy="263"/>
            </a:xfrm>
            <a:prstGeom prst="flowChartMagneticTap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354" name="Freeform 5"/>
            <p:cNvSpPr>
              <a:spLocks/>
            </p:cNvSpPr>
            <p:nvPr/>
          </p:nvSpPr>
          <p:spPr bwMode="auto">
            <a:xfrm>
              <a:off x="1628" y="1785"/>
              <a:ext cx="320" cy="2"/>
            </a:xfrm>
            <a:custGeom>
              <a:avLst/>
              <a:gdLst>
                <a:gd name="T0" fmla="*/ 0 w 417"/>
                <a:gd name="T1" fmla="*/ 1 h 3"/>
                <a:gd name="T2" fmla="*/ 22 w 417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17" h="3">
                  <a:moveTo>
                    <a:pt x="0" y="3"/>
                  </a:moveTo>
                  <a:lnTo>
                    <a:pt x="41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355" name="Line 6"/>
            <p:cNvSpPr>
              <a:spLocks noChangeShapeType="1"/>
            </p:cNvSpPr>
            <p:nvPr/>
          </p:nvSpPr>
          <p:spPr bwMode="auto">
            <a:xfrm>
              <a:off x="2064" y="1680"/>
              <a:ext cx="45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356" name="Text Box 7"/>
            <p:cNvSpPr txBox="1">
              <a:spLocks noChangeArrowheads="1"/>
            </p:cNvSpPr>
            <p:nvPr/>
          </p:nvSpPr>
          <p:spPr bwMode="auto">
            <a:xfrm>
              <a:off x="1779" y="2029"/>
              <a:ext cx="436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/>
                <a:t>pump</a:t>
              </a:r>
              <a:endParaRPr lang="en-US"/>
            </a:p>
          </p:txBody>
        </p:sp>
        <p:sp>
          <p:nvSpPr>
            <p:cNvPr id="14357" name="Line 8"/>
            <p:cNvSpPr>
              <a:spLocks noChangeShapeType="1"/>
            </p:cNvSpPr>
            <p:nvPr/>
          </p:nvSpPr>
          <p:spPr bwMode="auto">
            <a:xfrm>
              <a:off x="2521" y="1561"/>
              <a:ext cx="1" cy="2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358" name="Line 9"/>
            <p:cNvSpPr>
              <a:spLocks noChangeShapeType="1"/>
            </p:cNvSpPr>
            <p:nvPr/>
          </p:nvSpPr>
          <p:spPr bwMode="auto">
            <a:xfrm>
              <a:off x="2735" y="1551"/>
              <a:ext cx="1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359" name="Line 10"/>
            <p:cNvSpPr>
              <a:spLocks noChangeShapeType="1"/>
            </p:cNvSpPr>
            <p:nvPr/>
          </p:nvSpPr>
          <p:spPr bwMode="auto">
            <a:xfrm flipV="1">
              <a:off x="2521" y="1548"/>
              <a:ext cx="214" cy="2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360" name="Line 11"/>
            <p:cNvSpPr>
              <a:spLocks noChangeShapeType="1"/>
            </p:cNvSpPr>
            <p:nvPr/>
          </p:nvSpPr>
          <p:spPr bwMode="auto">
            <a:xfrm>
              <a:off x="2521" y="1558"/>
              <a:ext cx="214" cy="2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361" name="Line 12"/>
            <p:cNvSpPr>
              <a:spLocks noChangeShapeType="1"/>
            </p:cNvSpPr>
            <p:nvPr/>
          </p:nvSpPr>
          <p:spPr bwMode="auto">
            <a:xfrm flipV="1">
              <a:off x="2623" y="1476"/>
              <a:ext cx="1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362" name="Line 13"/>
            <p:cNvSpPr>
              <a:spLocks noChangeShapeType="1"/>
            </p:cNvSpPr>
            <p:nvPr/>
          </p:nvSpPr>
          <p:spPr bwMode="auto">
            <a:xfrm>
              <a:off x="2547" y="1476"/>
              <a:ext cx="15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363" name="Oval 14"/>
            <p:cNvSpPr>
              <a:spLocks noChangeArrowheads="1"/>
            </p:cNvSpPr>
            <p:nvPr/>
          </p:nvSpPr>
          <p:spPr bwMode="auto">
            <a:xfrm>
              <a:off x="1336" y="849"/>
              <a:ext cx="205" cy="21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364" name="Line 15"/>
            <p:cNvSpPr>
              <a:spLocks noChangeShapeType="1"/>
            </p:cNvSpPr>
            <p:nvPr/>
          </p:nvSpPr>
          <p:spPr bwMode="auto">
            <a:xfrm flipH="1" flipV="1">
              <a:off x="1381" y="878"/>
              <a:ext cx="57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365" name="Text Box 16"/>
            <p:cNvSpPr txBox="1">
              <a:spLocks noChangeArrowheads="1"/>
            </p:cNvSpPr>
            <p:nvPr/>
          </p:nvSpPr>
          <p:spPr bwMode="auto">
            <a:xfrm>
              <a:off x="2479" y="2029"/>
              <a:ext cx="439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/>
                <a:t>valve</a:t>
              </a:r>
              <a:endParaRPr lang="en-US"/>
            </a:p>
          </p:txBody>
        </p:sp>
        <p:sp>
          <p:nvSpPr>
            <p:cNvPr id="14366" name="Line 17"/>
            <p:cNvSpPr>
              <a:spLocks noChangeShapeType="1"/>
            </p:cNvSpPr>
            <p:nvPr/>
          </p:nvSpPr>
          <p:spPr bwMode="auto">
            <a:xfrm>
              <a:off x="2733" y="1671"/>
              <a:ext cx="15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367" name="AutoShape 18"/>
            <p:cNvSpPr>
              <a:spLocks noChangeArrowheads="1"/>
            </p:cNvSpPr>
            <p:nvPr/>
          </p:nvSpPr>
          <p:spPr bwMode="auto">
            <a:xfrm>
              <a:off x="811" y="1072"/>
              <a:ext cx="811" cy="895"/>
            </a:xfrm>
            <a:prstGeom prst="flowChartMagneticDisk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368" name="Line 19"/>
            <p:cNvSpPr>
              <a:spLocks noChangeShapeType="1"/>
            </p:cNvSpPr>
            <p:nvPr/>
          </p:nvSpPr>
          <p:spPr bwMode="auto">
            <a:xfrm>
              <a:off x="710" y="813"/>
              <a:ext cx="33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369" name="Line 20"/>
            <p:cNvSpPr>
              <a:spLocks noChangeShapeType="1"/>
            </p:cNvSpPr>
            <p:nvPr/>
          </p:nvSpPr>
          <p:spPr bwMode="auto">
            <a:xfrm>
              <a:off x="1042" y="813"/>
              <a:ext cx="1" cy="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370" name="Line 21"/>
            <p:cNvSpPr>
              <a:spLocks noChangeShapeType="1"/>
            </p:cNvSpPr>
            <p:nvPr/>
          </p:nvSpPr>
          <p:spPr bwMode="auto">
            <a:xfrm>
              <a:off x="1447" y="1063"/>
              <a:ext cx="1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371" name="Text Box 22"/>
            <p:cNvSpPr txBox="1">
              <a:spLocks noChangeArrowheads="1"/>
            </p:cNvSpPr>
            <p:nvPr/>
          </p:nvSpPr>
          <p:spPr bwMode="auto">
            <a:xfrm>
              <a:off x="1253" y="643"/>
              <a:ext cx="796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/>
                <a:t>Level sensor</a:t>
              </a:r>
              <a:endParaRPr lang="en-US"/>
            </a:p>
          </p:txBody>
        </p:sp>
        <p:sp>
          <p:nvSpPr>
            <p:cNvPr id="14372" name="Text Box 23"/>
            <p:cNvSpPr txBox="1">
              <a:spLocks noChangeArrowheads="1"/>
            </p:cNvSpPr>
            <p:nvPr/>
          </p:nvSpPr>
          <p:spPr bwMode="auto">
            <a:xfrm>
              <a:off x="1253" y="643"/>
              <a:ext cx="796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/>
                <a:t>Level sensor</a:t>
              </a:r>
              <a:endParaRPr lang="en-US"/>
            </a:p>
          </p:txBody>
        </p:sp>
        <p:sp>
          <p:nvSpPr>
            <p:cNvPr id="14373" name="Text Box 24"/>
            <p:cNvSpPr txBox="1">
              <a:spLocks noChangeArrowheads="1"/>
            </p:cNvSpPr>
            <p:nvPr/>
          </p:nvSpPr>
          <p:spPr bwMode="auto">
            <a:xfrm>
              <a:off x="876" y="1501"/>
              <a:ext cx="718" cy="3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400" b="1" dirty="0"/>
                <a:t>Liquid-filled</a:t>
              </a:r>
            </a:p>
            <a:p>
              <a:r>
                <a:rPr lang="en-US" sz="1400" b="1" dirty="0"/>
                <a:t> tank</a:t>
              </a:r>
            </a:p>
          </p:txBody>
        </p:sp>
      </p:grpSp>
      <p:graphicFrame>
        <p:nvGraphicFramePr>
          <p:cNvPr id="14340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771752"/>
              </p:ext>
            </p:extLst>
          </p:nvPr>
        </p:nvGraphicFramePr>
        <p:xfrm>
          <a:off x="4799012" y="1983964"/>
          <a:ext cx="3703637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9" name="Equation" r:id="rId3" imgW="1384200" imgH="393480" progId="Equation.3">
                  <p:embed/>
                </p:oleObj>
              </mc:Choice>
              <mc:Fallback>
                <p:oleObj name="Equation" r:id="rId3" imgW="1384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012" y="1983964"/>
                        <a:ext cx="3703637" cy="1055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Line 28"/>
          <p:cNvSpPr>
            <a:spLocks noChangeShapeType="1"/>
          </p:cNvSpPr>
          <p:nvPr/>
        </p:nvSpPr>
        <p:spPr bwMode="auto">
          <a:xfrm>
            <a:off x="2286000" y="3733800"/>
            <a:ext cx="0" cy="2362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14342" name="Line 29"/>
          <p:cNvSpPr>
            <a:spLocks noChangeShapeType="1"/>
          </p:cNvSpPr>
          <p:nvPr/>
        </p:nvSpPr>
        <p:spPr bwMode="auto">
          <a:xfrm>
            <a:off x="2286000" y="6096000"/>
            <a:ext cx="396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14343" name="Line 30"/>
          <p:cNvSpPr>
            <a:spLocks noChangeShapeType="1"/>
          </p:cNvSpPr>
          <p:nvPr/>
        </p:nvSpPr>
        <p:spPr bwMode="auto">
          <a:xfrm>
            <a:off x="2286000" y="5562600"/>
            <a:ext cx="388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14344" name="Text Box 31"/>
          <p:cNvSpPr txBox="1">
            <a:spLocks noChangeArrowheads="1"/>
          </p:cNvSpPr>
          <p:nvPr/>
        </p:nvSpPr>
        <p:spPr bwMode="auto">
          <a:xfrm>
            <a:off x="6324600" y="5334000"/>
            <a:ext cx="652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/>
              <a:t>F</a:t>
            </a:r>
            <a:r>
              <a:rPr lang="en-US" b="1" baseline="-25000"/>
              <a:t>out</a:t>
            </a:r>
            <a:endParaRPr lang="en-US" b="1"/>
          </a:p>
        </p:txBody>
      </p:sp>
      <p:sp>
        <p:nvSpPr>
          <p:cNvPr id="14345" name="Line 32"/>
          <p:cNvSpPr>
            <a:spLocks noChangeShapeType="1"/>
          </p:cNvSpPr>
          <p:nvPr/>
        </p:nvSpPr>
        <p:spPr bwMode="auto">
          <a:xfrm>
            <a:off x="2286000" y="5562600"/>
            <a:ext cx="12192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14346" name="Line 33"/>
          <p:cNvSpPr>
            <a:spLocks noChangeShapeType="1"/>
          </p:cNvSpPr>
          <p:nvPr/>
        </p:nvSpPr>
        <p:spPr bwMode="auto">
          <a:xfrm flipV="1">
            <a:off x="3505200" y="5029200"/>
            <a:ext cx="0" cy="5334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14347" name="Line 34"/>
          <p:cNvSpPr>
            <a:spLocks noChangeShapeType="1"/>
          </p:cNvSpPr>
          <p:nvPr/>
        </p:nvSpPr>
        <p:spPr bwMode="auto">
          <a:xfrm>
            <a:off x="3505200" y="5029200"/>
            <a:ext cx="8382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14348" name="Line 35"/>
          <p:cNvSpPr>
            <a:spLocks noChangeShapeType="1"/>
          </p:cNvSpPr>
          <p:nvPr/>
        </p:nvSpPr>
        <p:spPr bwMode="auto">
          <a:xfrm>
            <a:off x="4343400" y="5029200"/>
            <a:ext cx="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14349" name="Line 36"/>
          <p:cNvSpPr>
            <a:spLocks noChangeShapeType="1"/>
          </p:cNvSpPr>
          <p:nvPr/>
        </p:nvSpPr>
        <p:spPr bwMode="auto">
          <a:xfrm>
            <a:off x="4343400" y="5410200"/>
            <a:ext cx="18288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14350" name="Text Box 37"/>
          <p:cNvSpPr txBox="1">
            <a:spLocks noChangeArrowheads="1"/>
          </p:cNvSpPr>
          <p:nvPr/>
        </p:nvSpPr>
        <p:spPr bwMode="auto">
          <a:xfrm>
            <a:off x="5562600" y="48768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solidFill>
                  <a:srgbClr val="FF0000"/>
                </a:solidFill>
              </a:rPr>
              <a:t>F</a:t>
            </a:r>
            <a:r>
              <a:rPr lang="en-US" b="1" baseline="-25000" dirty="0">
                <a:solidFill>
                  <a:srgbClr val="FF0000"/>
                </a:solidFill>
              </a:rPr>
              <a:t>in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351" name="Text Box 39"/>
          <p:cNvSpPr txBox="1">
            <a:spLocks noChangeArrowheads="1"/>
          </p:cNvSpPr>
          <p:nvPr/>
        </p:nvSpPr>
        <p:spPr bwMode="auto">
          <a:xfrm>
            <a:off x="2667000" y="4114800"/>
            <a:ext cx="4060825" cy="485775"/>
          </a:xfrm>
          <a:prstGeom prst="rect">
            <a:avLst/>
          </a:prstGeom>
          <a:noFill/>
          <a:ln w="28575">
            <a:solidFill>
              <a:srgbClr val="FF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FF33CC"/>
                </a:solidFill>
              </a:rPr>
              <a:t>Plot the level for this scenario</a:t>
            </a:r>
            <a:endParaRPr lang="en-US"/>
          </a:p>
        </p:txBody>
      </p:sp>
      <p:sp>
        <p:nvSpPr>
          <p:cNvPr id="14352" name="Text Box 40"/>
          <p:cNvSpPr txBox="1">
            <a:spLocks noChangeArrowheads="1"/>
          </p:cNvSpPr>
          <p:nvPr/>
        </p:nvSpPr>
        <p:spPr bwMode="auto">
          <a:xfrm>
            <a:off x="3857625" y="6148388"/>
            <a:ext cx="569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/>
              <a:t>time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913A0-1C64-4706-B2BA-302B8EAF653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396766" y="511314"/>
            <a:ext cx="8153400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en-US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Question</a:t>
            </a:r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257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nimBg="1"/>
      <p:bldP spid="14342" grpId="0" animBg="1"/>
      <p:bldP spid="14343" grpId="0" animBg="1"/>
      <p:bldP spid="14344" grpId="0"/>
      <p:bldP spid="14345" grpId="0" animBg="1"/>
      <p:bldP spid="14346" grpId="0" animBg="1"/>
      <p:bldP spid="14347" grpId="0" animBg="1"/>
      <p:bldP spid="14348" grpId="0" animBg="1"/>
      <p:bldP spid="14349" grpId="0" animBg="1"/>
      <p:bldP spid="14350" grpId="0"/>
      <p:bldP spid="14351" grpId="0" animBg="1"/>
      <p:bldP spid="1435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808050" y="1477823"/>
            <a:ext cx="3306728" cy="2083107"/>
            <a:chOff x="710" y="643"/>
            <a:chExt cx="2337" cy="1655"/>
          </a:xfrm>
        </p:grpSpPr>
        <p:sp>
          <p:nvSpPr>
            <p:cNvPr id="15381" name="AutoShape 4"/>
            <p:cNvSpPr>
              <a:spLocks noChangeArrowheads="1"/>
            </p:cNvSpPr>
            <p:nvPr/>
          </p:nvSpPr>
          <p:spPr bwMode="auto">
            <a:xfrm flipV="1">
              <a:off x="1808" y="1659"/>
              <a:ext cx="256" cy="263"/>
            </a:xfrm>
            <a:prstGeom prst="flowChartMagneticTap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5382" name="Freeform 5"/>
            <p:cNvSpPr>
              <a:spLocks/>
            </p:cNvSpPr>
            <p:nvPr/>
          </p:nvSpPr>
          <p:spPr bwMode="auto">
            <a:xfrm>
              <a:off x="1628" y="1785"/>
              <a:ext cx="320" cy="2"/>
            </a:xfrm>
            <a:custGeom>
              <a:avLst/>
              <a:gdLst>
                <a:gd name="T0" fmla="*/ 0 w 417"/>
                <a:gd name="T1" fmla="*/ 1 h 3"/>
                <a:gd name="T2" fmla="*/ 22 w 417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17" h="3">
                  <a:moveTo>
                    <a:pt x="0" y="3"/>
                  </a:moveTo>
                  <a:lnTo>
                    <a:pt x="41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5383" name="Line 6"/>
            <p:cNvSpPr>
              <a:spLocks noChangeShapeType="1"/>
            </p:cNvSpPr>
            <p:nvPr/>
          </p:nvSpPr>
          <p:spPr bwMode="auto">
            <a:xfrm>
              <a:off x="2064" y="1680"/>
              <a:ext cx="45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5384" name="Text Box 7"/>
            <p:cNvSpPr txBox="1">
              <a:spLocks noChangeArrowheads="1"/>
            </p:cNvSpPr>
            <p:nvPr/>
          </p:nvSpPr>
          <p:spPr bwMode="auto">
            <a:xfrm>
              <a:off x="1779" y="2029"/>
              <a:ext cx="436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/>
                <a:t>pump</a:t>
              </a:r>
              <a:endParaRPr lang="en-US"/>
            </a:p>
          </p:txBody>
        </p:sp>
        <p:sp>
          <p:nvSpPr>
            <p:cNvPr id="15385" name="Line 8"/>
            <p:cNvSpPr>
              <a:spLocks noChangeShapeType="1"/>
            </p:cNvSpPr>
            <p:nvPr/>
          </p:nvSpPr>
          <p:spPr bwMode="auto">
            <a:xfrm>
              <a:off x="2521" y="1561"/>
              <a:ext cx="1" cy="2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5386" name="Line 9"/>
            <p:cNvSpPr>
              <a:spLocks noChangeShapeType="1"/>
            </p:cNvSpPr>
            <p:nvPr/>
          </p:nvSpPr>
          <p:spPr bwMode="auto">
            <a:xfrm>
              <a:off x="2735" y="1551"/>
              <a:ext cx="1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5387" name="Line 10"/>
            <p:cNvSpPr>
              <a:spLocks noChangeShapeType="1"/>
            </p:cNvSpPr>
            <p:nvPr/>
          </p:nvSpPr>
          <p:spPr bwMode="auto">
            <a:xfrm flipV="1">
              <a:off x="2521" y="1548"/>
              <a:ext cx="214" cy="2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5388" name="Line 11"/>
            <p:cNvSpPr>
              <a:spLocks noChangeShapeType="1"/>
            </p:cNvSpPr>
            <p:nvPr/>
          </p:nvSpPr>
          <p:spPr bwMode="auto">
            <a:xfrm>
              <a:off x="2521" y="1558"/>
              <a:ext cx="214" cy="2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5389" name="Line 12"/>
            <p:cNvSpPr>
              <a:spLocks noChangeShapeType="1"/>
            </p:cNvSpPr>
            <p:nvPr/>
          </p:nvSpPr>
          <p:spPr bwMode="auto">
            <a:xfrm flipV="1">
              <a:off x="2623" y="1476"/>
              <a:ext cx="1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5390" name="Line 13"/>
            <p:cNvSpPr>
              <a:spLocks noChangeShapeType="1"/>
            </p:cNvSpPr>
            <p:nvPr/>
          </p:nvSpPr>
          <p:spPr bwMode="auto">
            <a:xfrm>
              <a:off x="2547" y="1476"/>
              <a:ext cx="15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5391" name="Oval 14"/>
            <p:cNvSpPr>
              <a:spLocks noChangeArrowheads="1"/>
            </p:cNvSpPr>
            <p:nvPr/>
          </p:nvSpPr>
          <p:spPr bwMode="auto">
            <a:xfrm>
              <a:off x="1336" y="849"/>
              <a:ext cx="205" cy="21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5392" name="Line 15"/>
            <p:cNvSpPr>
              <a:spLocks noChangeShapeType="1"/>
            </p:cNvSpPr>
            <p:nvPr/>
          </p:nvSpPr>
          <p:spPr bwMode="auto">
            <a:xfrm flipH="1" flipV="1">
              <a:off x="1381" y="878"/>
              <a:ext cx="57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5393" name="Text Box 16"/>
            <p:cNvSpPr txBox="1">
              <a:spLocks noChangeArrowheads="1"/>
            </p:cNvSpPr>
            <p:nvPr/>
          </p:nvSpPr>
          <p:spPr bwMode="auto">
            <a:xfrm>
              <a:off x="2418" y="2029"/>
              <a:ext cx="629" cy="2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 dirty="0"/>
                <a:t>valve</a:t>
              </a:r>
              <a:endParaRPr lang="en-US" dirty="0"/>
            </a:p>
          </p:txBody>
        </p:sp>
        <p:sp>
          <p:nvSpPr>
            <p:cNvPr id="15394" name="Line 17"/>
            <p:cNvSpPr>
              <a:spLocks noChangeShapeType="1"/>
            </p:cNvSpPr>
            <p:nvPr/>
          </p:nvSpPr>
          <p:spPr bwMode="auto">
            <a:xfrm>
              <a:off x="2733" y="1671"/>
              <a:ext cx="15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5395" name="AutoShape 18"/>
            <p:cNvSpPr>
              <a:spLocks noChangeArrowheads="1"/>
            </p:cNvSpPr>
            <p:nvPr/>
          </p:nvSpPr>
          <p:spPr bwMode="auto">
            <a:xfrm>
              <a:off x="811" y="1072"/>
              <a:ext cx="811" cy="895"/>
            </a:xfrm>
            <a:prstGeom prst="flowChartMagneticDisk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5396" name="Line 19"/>
            <p:cNvSpPr>
              <a:spLocks noChangeShapeType="1"/>
            </p:cNvSpPr>
            <p:nvPr/>
          </p:nvSpPr>
          <p:spPr bwMode="auto">
            <a:xfrm>
              <a:off x="710" y="813"/>
              <a:ext cx="33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5397" name="Line 20"/>
            <p:cNvSpPr>
              <a:spLocks noChangeShapeType="1"/>
            </p:cNvSpPr>
            <p:nvPr/>
          </p:nvSpPr>
          <p:spPr bwMode="auto">
            <a:xfrm>
              <a:off x="1042" y="813"/>
              <a:ext cx="1" cy="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5398" name="Line 21"/>
            <p:cNvSpPr>
              <a:spLocks noChangeShapeType="1"/>
            </p:cNvSpPr>
            <p:nvPr/>
          </p:nvSpPr>
          <p:spPr bwMode="auto">
            <a:xfrm>
              <a:off x="1447" y="1063"/>
              <a:ext cx="1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5399" name="Text Box 22"/>
            <p:cNvSpPr txBox="1">
              <a:spLocks noChangeArrowheads="1"/>
            </p:cNvSpPr>
            <p:nvPr/>
          </p:nvSpPr>
          <p:spPr bwMode="auto">
            <a:xfrm>
              <a:off x="1253" y="643"/>
              <a:ext cx="796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/>
                <a:t>Level sensor</a:t>
              </a:r>
              <a:endParaRPr lang="en-US"/>
            </a:p>
          </p:txBody>
        </p:sp>
        <p:sp>
          <p:nvSpPr>
            <p:cNvPr id="15400" name="Text Box 23"/>
            <p:cNvSpPr txBox="1">
              <a:spLocks noChangeArrowheads="1"/>
            </p:cNvSpPr>
            <p:nvPr/>
          </p:nvSpPr>
          <p:spPr bwMode="auto">
            <a:xfrm>
              <a:off x="1253" y="643"/>
              <a:ext cx="796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/>
                <a:t>Level sensor</a:t>
              </a:r>
              <a:endParaRPr lang="en-US"/>
            </a:p>
          </p:txBody>
        </p:sp>
        <p:sp>
          <p:nvSpPr>
            <p:cNvPr id="15401" name="Text Box 24"/>
            <p:cNvSpPr txBox="1">
              <a:spLocks noChangeArrowheads="1"/>
            </p:cNvSpPr>
            <p:nvPr/>
          </p:nvSpPr>
          <p:spPr bwMode="auto">
            <a:xfrm>
              <a:off x="876" y="1501"/>
              <a:ext cx="718" cy="3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400" b="1"/>
                <a:t>Liquid-filled</a:t>
              </a:r>
            </a:p>
            <a:p>
              <a:r>
                <a:rPr lang="en-US" sz="1400" b="1"/>
                <a:t> tank</a:t>
              </a:r>
            </a:p>
          </p:txBody>
        </p:sp>
      </p:grpSp>
      <p:graphicFrame>
        <p:nvGraphicFramePr>
          <p:cNvPr id="15364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1429556"/>
              </p:ext>
            </p:extLst>
          </p:nvPr>
        </p:nvGraphicFramePr>
        <p:xfrm>
          <a:off x="4775200" y="1763713"/>
          <a:ext cx="3706813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2" name="Equation" r:id="rId3" imgW="1384200" imgH="393480" progId="Equation.3">
                  <p:embed/>
                </p:oleObj>
              </mc:Choice>
              <mc:Fallback>
                <p:oleObj name="Equation" r:id="rId3" imgW="1384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5200" y="1763713"/>
                        <a:ext cx="3706813" cy="1055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Line 26"/>
          <p:cNvSpPr>
            <a:spLocks noChangeShapeType="1"/>
          </p:cNvSpPr>
          <p:nvPr/>
        </p:nvSpPr>
        <p:spPr bwMode="auto">
          <a:xfrm>
            <a:off x="2286000" y="3733800"/>
            <a:ext cx="0" cy="2362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15366" name="Line 27"/>
          <p:cNvSpPr>
            <a:spLocks noChangeShapeType="1"/>
          </p:cNvSpPr>
          <p:nvPr/>
        </p:nvSpPr>
        <p:spPr bwMode="auto">
          <a:xfrm>
            <a:off x="2286000" y="6096000"/>
            <a:ext cx="396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15367" name="Line 28"/>
          <p:cNvSpPr>
            <a:spLocks noChangeShapeType="1"/>
          </p:cNvSpPr>
          <p:nvPr/>
        </p:nvSpPr>
        <p:spPr bwMode="auto">
          <a:xfrm>
            <a:off x="2286000" y="5562600"/>
            <a:ext cx="388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15368" name="Text Box 29"/>
          <p:cNvSpPr txBox="1">
            <a:spLocks noChangeArrowheads="1"/>
          </p:cNvSpPr>
          <p:nvPr/>
        </p:nvSpPr>
        <p:spPr bwMode="auto">
          <a:xfrm>
            <a:off x="6324600" y="5334000"/>
            <a:ext cx="652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/>
              <a:t>F</a:t>
            </a:r>
            <a:r>
              <a:rPr lang="en-US" b="1" baseline="-25000"/>
              <a:t>out</a:t>
            </a:r>
            <a:endParaRPr lang="en-US" b="1"/>
          </a:p>
        </p:txBody>
      </p:sp>
      <p:sp>
        <p:nvSpPr>
          <p:cNvPr id="15374" name="Text Box 35"/>
          <p:cNvSpPr txBox="1">
            <a:spLocks noChangeArrowheads="1"/>
          </p:cNvSpPr>
          <p:nvPr/>
        </p:nvSpPr>
        <p:spPr bwMode="auto">
          <a:xfrm>
            <a:off x="5562600" y="48768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solidFill>
                  <a:srgbClr val="FF0000"/>
                </a:solidFill>
              </a:rPr>
              <a:t>F</a:t>
            </a:r>
            <a:r>
              <a:rPr lang="en-US" b="1" baseline="-25000" dirty="0">
                <a:solidFill>
                  <a:srgbClr val="FF0000"/>
                </a:solidFill>
              </a:rPr>
              <a:t>in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375" name="Text Box 37"/>
          <p:cNvSpPr txBox="1">
            <a:spLocks noChangeArrowheads="1"/>
          </p:cNvSpPr>
          <p:nvPr/>
        </p:nvSpPr>
        <p:spPr bwMode="auto">
          <a:xfrm>
            <a:off x="3857625" y="6148388"/>
            <a:ext cx="569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/>
              <a:t>time</a:t>
            </a:r>
          </a:p>
        </p:txBody>
      </p:sp>
      <p:sp>
        <p:nvSpPr>
          <p:cNvPr id="15376" name="Line 38"/>
          <p:cNvSpPr>
            <a:spLocks noChangeShapeType="1"/>
          </p:cNvSpPr>
          <p:nvPr/>
        </p:nvSpPr>
        <p:spPr bwMode="auto">
          <a:xfrm>
            <a:off x="2286000" y="4495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15377" name="Line 39"/>
          <p:cNvSpPr>
            <a:spLocks noChangeShapeType="1"/>
          </p:cNvSpPr>
          <p:nvPr/>
        </p:nvSpPr>
        <p:spPr bwMode="auto">
          <a:xfrm>
            <a:off x="2286000" y="4724400"/>
            <a:ext cx="1219200" cy="0"/>
          </a:xfrm>
          <a:prstGeom prst="line">
            <a:avLst/>
          </a:prstGeom>
          <a:noFill/>
          <a:ln w="28575">
            <a:solidFill>
              <a:srgbClr val="FF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15378" name="Line 40"/>
          <p:cNvSpPr>
            <a:spLocks noChangeShapeType="1"/>
          </p:cNvSpPr>
          <p:nvPr/>
        </p:nvSpPr>
        <p:spPr bwMode="auto">
          <a:xfrm flipV="1">
            <a:off x="3505200" y="4343400"/>
            <a:ext cx="762000" cy="381000"/>
          </a:xfrm>
          <a:prstGeom prst="line">
            <a:avLst/>
          </a:prstGeom>
          <a:noFill/>
          <a:ln w="28575">
            <a:solidFill>
              <a:srgbClr val="FF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15379" name="Line 41"/>
          <p:cNvSpPr>
            <a:spLocks noChangeShapeType="1"/>
          </p:cNvSpPr>
          <p:nvPr/>
        </p:nvSpPr>
        <p:spPr bwMode="auto">
          <a:xfrm flipV="1">
            <a:off x="4267200" y="4114800"/>
            <a:ext cx="1828800" cy="228600"/>
          </a:xfrm>
          <a:prstGeom prst="line">
            <a:avLst/>
          </a:prstGeom>
          <a:noFill/>
          <a:ln w="28575">
            <a:solidFill>
              <a:srgbClr val="FF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15380" name="Text Box 42"/>
          <p:cNvSpPr txBox="1">
            <a:spLocks noChangeArrowheads="1"/>
          </p:cNvSpPr>
          <p:nvPr/>
        </p:nvSpPr>
        <p:spPr bwMode="auto">
          <a:xfrm>
            <a:off x="609600" y="43434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rgbClr val="FF33CC"/>
                </a:solidFill>
              </a:rPr>
              <a:t>Level</a:t>
            </a:r>
            <a:endParaRPr lang="en-US" b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913A0-1C64-4706-B2BA-302B8EAF653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396766" y="511314"/>
            <a:ext cx="8153400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en-US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Answer </a:t>
            </a:r>
            <a:endParaRPr lang="en-US" sz="3600" dirty="0">
              <a:latin typeface="+mn-lt"/>
            </a:endParaRPr>
          </a:p>
        </p:txBody>
      </p:sp>
      <p:sp>
        <p:nvSpPr>
          <p:cNvPr id="44" name="Line 32"/>
          <p:cNvSpPr>
            <a:spLocks noChangeShapeType="1"/>
          </p:cNvSpPr>
          <p:nvPr/>
        </p:nvSpPr>
        <p:spPr bwMode="auto">
          <a:xfrm>
            <a:off x="2286000" y="5562600"/>
            <a:ext cx="12192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5" name="Line 33"/>
          <p:cNvSpPr>
            <a:spLocks noChangeShapeType="1"/>
          </p:cNvSpPr>
          <p:nvPr/>
        </p:nvSpPr>
        <p:spPr bwMode="auto">
          <a:xfrm flipV="1">
            <a:off x="3505200" y="5029200"/>
            <a:ext cx="0" cy="5334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6" name="Line 34"/>
          <p:cNvSpPr>
            <a:spLocks noChangeShapeType="1"/>
          </p:cNvSpPr>
          <p:nvPr/>
        </p:nvSpPr>
        <p:spPr bwMode="auto">
          <a:xfrm>
            <a:off x="3505200" y="5029200"/>
            <a:ext cx="8382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7" name="Line 35"/>
          <p:cNvSpPr>
            <a:spLocks noChangeShapeType="1"/>
          </p:cNvSpPr>
          <p:nvPr/>
        </p:nvSpPr>
        <p:spPr bwMode="auto">
          <a:xfrm>
            <a:off x="4343400" y="5029200"/>
            <a:ext cx="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8" name="Line 36"/>
          <p:cNvSpPr>
            <a:spLocks noChangeShapeType="1"/>
          </p:cNvSpPr>
          <p:nvPr/>
        </p:nvSpPr>
        <p:spPr bwMode="auto">
          <a:xfrm>
            <a:off x="4343400" y="5410200"/>
            <a:ext cx="18288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0956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94136" y="470647"/>
            <a:ext cx="8050306" cy="838200"/>
          </a:xfrm>
          <a:noFill/>
        </p:spPr>
        <p:txBody>
          <a:bodyPr/>
          <a:lstStyle/>
          <a:p>
            <a:r>
              <a:rPr lang="en-US" sz="4000" b="1" dirty="0" smtClean="0"/>
              <a:t>Second-order models</a:t>
            </a:r>
            <a:endParaRPr lang="ar-EG" sz="4000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51816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/>
              <a:t>where </a:t>
            </a:r>
            <a:r>
              <a:rPr lang="en-US" sz="2400" dirty="0" err="1" smtClean="0"/>
              <a:t>ω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 </a:t>
            </a:r>
            <a:r>
              <a:rPr lang="en-US" sz="2400" dirty="0"/>
              <a:t>is the natural (</a:t>
            </a:r>
            <a:r>
              <a:rPr lang="en-US" sz="2400" dirty="0" err="1"/>
              <a:t>undamped</a:t>
            </a:r>
            <a:r>
              <a:rPr lang="en-US" sz="2400" dirty="0"/>
              <a:t>) frequency, ζ is the damping </a:t>
            </a:r>
            <a:r>
              <a:rPr lang="en-US" sz="2400" dirty="0" smtClean="0"/>
              <a:t>ratio, and 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n-US" sz="2400" dirty="0"/>
              <a:t>is the steady-state </a:t>
            </a:r>
            <a:r>
              <a:rPr lang="en-US" sz="2400" dirty="0" smtClean="0"/>
              <a:t>gain.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/>
              <a:t>The system has two poles</a:t>
            </a:r>
            <a:endParaRPr lang="ar-EG" sz="2400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ar-EG" sz="2400" dirty="0" smtClean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27141"/>
              </p:ext>
            </p:extLst>
          </p:nvPr>
        </p:nvGraphicFramePr>
        <p:xfrm>
          <a:off x="2743200" y="1739900"/>
          <a:ext cx="3751263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6" name="Equation" r:id="rId3" imgW="1485720" imgH="457200" progId="Equation.3">
                  <p:embed/>
                </p:oleObj>
              </mc:Choice>
              <mc:Fallback>
                <p:oleObj name="Equation" r:id="rId3" imgW="14857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739900"/>
                        <a:ext cx="3751263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6993735"/>
              </p:ext>
            </p:extLst>
          </p:nvPr>
        </p:nvGraphicFramePr>
        <p:xfrm>
          <a:off x="2559422" y="5105400"/>
          <a:ext cx="40449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7" name="Equation" r:id="rId5" imgW="1511280" imgH="291960" progId="Equation.3">
                  <p:embed/>
                </p:oleObj>
              </mc:Choice>
              <mc:Fallback>
                <p:oleObj name="Equation" r:id="rId5" imgW="15112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9422" y="5105400"/>
                        <a:ext cx="4044950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91C60-5AAD-44C5-8926-65D32BBEE9E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1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913A0-1C64-4706-B2BA-302B8EAF653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62" name="Content Placeholder 2"/>
          <p:cNvSpPr txBox="1">
            <a:spLocks/>
          </p:cNvSpPr>
          <p:nvPr/>
        </p:nvSpPr>
        <p:spPr>
          <a:xfrm>
            <a:off x="381000" y="1371600"/>
            <a:ext cx="8229600" cy="189155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300" dirty="0" smtClean="0"/>
              <a:t>Usually, processing </a:t>
            </a:r>
            <a:r>
              <a:rPr lang="en-US" sz="2300" dirty="0" smtClean="0"/>
              <a:t>equipment </a:t>
            </a:r>
            <a:r>
              <a:rPr lang="en-US" sz="2300" i="1" dirty="0" smtClean="0">
                <a:solidFill>
                  <a:srgbClr val="FF0000"/>
                </a:solidFill>
              </a:rPr>
              <a:t>does</a:t>
            </a:r>
            <a:r>
              <a:rPr lang="en-US" sz="2300" i="1" dirty="0" smtClean="0">
                <a:solidFill>
                  <a:srgbClr val="FF0000"/>
                </a:solidFill>
              </a:rPr>
              <a:t>n’t </a:t>
            </a:r>
            <a:r>
              <a:rPr lang="en-US" sz="2300" i="1" dirty="0" smtClean="0">
                <a:solidFill>
                  <a:srgbClr val="FF0000"/>
                </a:solidFill>
              </a:rPr>
              <a:t>have  </a:t>
            </a:r>
            <a:r>
              <a:rPr lang="en-US" sz="2300" dirty="0" smtClean="0"/>
              <a:t>oscillatory </a:t>
            </a:r>
            <a:r>
              <a:rPr lang="en-US" sz="2300" dirty="0" smtClean="0"/>
              <a:t>behavior (this can be a first-order or second-order over-damped process).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300" dirty="0" smtClean="0"/>
              <a:t>A 2</a:t>
            </a:r>
            <a:r>
              <a:rPr lang="en-US" sz="2300" baseline="30000" dirty="0" smtClean="0"/>
              <a:t>nd</a:t>
            </a:r>
            <a:r>
              <a:rPr lang="en-US" sz="2300" dirty="0" smtClean="0"/>
              <a:t> process that exhibits oscillatory behavior (under-damped) is most often the result of implementing a </a:t>
            </a:r>
            <a:r>
              <a:rPr lang="en-US" sz="2300" dirty="0" smtClean="0">
                <a:solidFill>
                  <a:srgbClr val="FF0000"/>
                </a:solidFill>
              </a:rPr>
              <a:t>controller</a:t>
            </a:r>
            <a:r>
              <a:rPr lang="en-US" sz="2300" dirty="0" smtClean="0"/>
              <a:t>. Exception is the car shock absorber (mechanical systems) </a:t>
            </a:r>
          </a:p>
        </p:txBody>
      </p:sp>
      <p:sp>
        <p:nvSpPr>
          <p:cNvPr id="263" name="Title 1"/>
          <p:cNvSpPr txBox="1">
            <a:spLocks/>
          </p:cNvSpPr>
          <p:nvPr/>
        </p:nvSpPr>
        <p:spPr>
          <a:xfrm>
            <a:off x="396766" y="609600"/>
            <a:ext cx="8001000" cy="5334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4000" b="1" dirty="0" smtClean="0"/>
              <a:t>Second-order models</a:t>
            </a:r>
            <a:endParaRPr lang="ar-EG" sz="4000" b="1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657599"/>
            <a:ext cx="4114807" cy="308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78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Runaway (Unstable)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70" y="1355834"/>
            <a:ext cx="8537030" cy="4686300"/>
          </a:xfrm>
        </p:spPr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dirty="0"/>
              <a:t>process </a:t>
            </a:r>
            <a:r>
              <a:rPr lang="en-US" sz="2400" dirty="0" smtClean="0"/>
              <a:t>output keeps </a:t>
            </a:r>
            <a:r>
              <a:rPr lang="en-US" sz="2400" dirty="0"/>
              <a:t>increasing very rapidly without </a:t>
            </a:r>
            <a:r>
              <a:rPr lang="en-US" sz="2400" dirty="0" smtClean="0"/>
              <a:t>reaching </a:t>
            </a:r>
            <a:r>
              <a:rPr lang="en-US" sz="2400" dirty="0"/>
              <a:t>equilibrium (the rate is itself increasing</a:t>
            </a:r>
            <a:r>
              <a:rPr lang="en-US" sz="2400" dirty="0" smtClean="0"/>
              <a:t>).</a:t>
            </a:r>
          </a:p>
          <a:p>
            <a:r>
              <a:rPr lang="en-US" sz="2400" dirty="0" smtClean="0"/>
              <a:t>Example: some exothermic reactions (Wade, </a:t>
            </a:r>
            <a:r>
              <a:rPr lang="en-US" sz="2400" dirty="0"/>
              <a:t>(</a:t>
            </a:r>
            <a:r>
              <a:rPr lang="en-US" sz="2400" dirty="0" smtClean="0"/>
              <a:t>Chap. </a:t>
            </a:r>
            <a:r>
              <a:rPr lang="en-US" sz="2400" dirty="0"/>
              <a:t>3)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895600"/>
            <a:ext cx="5646709" cy="338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69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62604" y="638813"/>
            <a:ext cx="7772400" cy="672353"/>
          </a:xfrm>
          <a:noFill/>
        </p:spPr>
        <p:txBody>
          <a:bodyPr/>
          <a:lstStyle/>
          <a:p>
            <a:r>
              <a:rPr lang="en-US" sz="4000" b="1" dirty="0" smtClean="0"/>
              <a:t>Processes with dead time</a:t>
            </a:r>
            <a:endParaRPr lang="ar-EG" sz="40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49530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500" dirty="0"/>
              <a:t>Many </a:t>
            </a:r>
            <a:r>
              <a:rPr lang="en-US" sz="2500" dirty="0" smtClean="0"/>
              <a:t>chemical </a:t>
            </a:r>
            <a:r>
              <a:rPr lang="en-US" sz="2500" dirty="0"/>
              <a:t>processes involve a time delay between </a:t>
            </a:r>
            <a:r>
              <a:rPr lang="en-US" sz="2500" dirty="0" smtClean="0"/>
              <a:t>input </a:t>
            </a:r>
            <a:r>
              <a:rPr lang="en-US" sz="2500" dirty="0"/>
              <a:t>and </a:t>
            </a:r>
            <a:r>
              <a:rPr lang="en-US" sz="2500" dirty="0" smtClean="0"/>
              <a:t>output (mostly measured in minutes). 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500" dirty="0" smtClean="0"/>
              <a:t>This may </a:t>
            </a:r>
            <a:r>
              <a:rPr lang="en-US" sz="2500" dirty="0"/>
              <a:t>be due to the time required for a slow chemical </a:t>
            </a:r>
            <a:r>
              <a:rPr lang="en-US" sz="2500" dirty="0" smtClean="0"/>
              <a:t>sensor (e.g. analyzer) </a:t>
            </a:r>
            <a:r>
              <a:rPr lang="en-US" sz="2500" dirty="0"/>
              <a:t>to respond or for a </a:t>
            </a:r>
            <a:r>
              <a:rPr lang="en-US" sz="2500" dirty="0" smtClean="0"/>
              <a:t>fluid to </a:t>
            </a:r>
            <a:r>
              <a:rPr lang="en-US" sz="2500" dirty="0"/>
              <a:t>travel down a pipe. </a:t>
            </a:r>
            <a:endParaRPr lang="en-US" sz="2500" dirty="0" smtClean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500" b="1" dirty="0" smtClean="0"/>
              <a:t>Time </a:t>
            </a:r>
            <a:r>
              <a:rPr lang="en-US" sz="2500" b="1" dirty="0"/>
              <a:t>delay </a:t>
            </a:r>
            <a:r>
              <a:rPr lang="en-US" sz="2500" dirty="0"/>
              <a:t>is also called </a:t>
            </a:r>
            <a:r>
              <a:rPr lang="en-US" sz="2500" b="1" dirty="0"/>
              <a:t>dead time </a:t>
            </a:r>
            <a:r>
              <a:rPr lang="en-US" sz="2500" dirty="0"/>
              <a:t>or </a:t>
            </a:r>
            <a:r>
              <a:rPr lang="en-US" sz="2500" b="1" dirty="0"/>
              <a:t>transport </a:t>
            </a:r>
            <a:r>
              <a:rPr lang="en-US" sz="2500" b="1" dirty="0" smtClean="0"/>
              <a:t>delay</a:t>
            </a:r>
            <a:r>
              <a:rPr lang="en-US" sz="2500" dirty="0" smtClean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91C60-5AAD-44C5-8926-65D32BBEE9E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4572000"/>
            <a:ext cx="5191125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54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Processes with dead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 location of the sensor is determined by the process engineer, not the control engineer.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feedback control, the process will not respond quickly to control actions. This causes the controller to </a:t>
            </a:r>
            <a:r>
              <a:rPr lang="en-US" i="1" dirty="0">
                <a:solidFill>
                  <a:srgbClr val="FF0000"/>
                </a:solidFill>
              </a:rPr>
              <a:t>over-react</a:t>
            </a:r>
            <a:r>
              <a:rPr lang="en-US" dirty="0"/>
              <a:t> resulting in </a:t>
            </a:r>
            <a:r>
              <a:rPr lang="en-US" dirty="0" smtClean="0"/>
              <a:t>oscillatory </a:t>
            </a:r>
            <a:r>
              <a:rPr lang="en-US" dirty="0"/>
              <a:t>response 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FF0000"/>
                </a:solidFill>
              </a:rPr>
              <a:t>Systems </a:t>
            </a:r>
            <a:r>
              <a:rPr lang="en-US" dirty="0">
                <a:solidFill>
                  <a:srgbClr val="FF0000"/>
                </a:solidFill>
              </a:rPr>
              <a:t>with </a:t>
            </a:r>
            <a:r>
              <a:rPr lang="en-US" dirty="0" smtClean="0">
                <a:solidFill>
                  <a:srgbClr val="FF0000"/>
                </a:solidFill>
              </a:rPr>
              <a:t>long dead time are more difficult </a:t>
            </a:r>
            <a:r>
              <a:rPr lang="en-US" dirty="0">
                <a:solidFill>
                  <a:srgbClr val="FF0000"/>
                </a:solidFill>
              </a:rPr>
              <a:t>to </a:t>
            </a:r>
            <a:r>
              <a:rPr lang="en-US" dirty="0" smtClean="0">
                <a:solidFill>
                  <a:srgbClr val="FF0000"/>
                </a:solidFill>
              </a:rPr>
              <a:t>control</a:t>
            </a:r>
            <a:endParaRPr lang="ar-EG" dirty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63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4953000"/>
          </a:xfrm>
        </p:spPr>
        <p:txBody>
          <a:bodyPr/>
          <a:lstStyle/>
          <a:p>
            <a:r>
              <a:rPr lang="en-US" dirty="0"/>
              <a:t>Common process </a:t>
            </a:r>
            <a:r>
              <a:rPr lang="en-US" dirty="0" smtClean="0"/>
              <a:t>types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800" dirty="0" smtClean="0"/>
              <a:t> Self-regulating</a:t>
            </a:r>
          </a:p>
          <a:p>
            <a:pPr marL="1371600" lvl="3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/>
              <a:t>- First </a:t>
            </a:r>
            <a:r>
              <a:rPr lang="en-US" sz="2800" dirty="0"/>
              <a:t>order</a:t>
            </a:r>
          </a:p>
          <a:p>
            <a:pPr marL="1371600" lvl="3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/>
              <a:t>- Second </a:t>
            </a:r>
            <a:r>
              <a:rPr lang="en-US" sz="2800" dirty="0"/>
              <a:t>order 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800" dirty="0" smtClean="0"/>
              <a:t> Integrating </a:t>
            </a:r>
            <a:r>
              <a:rPr lang="en-US" sz="2800" dirty="0"/>
              <a:t>(Non self-regulatory) </a:t>
            </a:r>
            <a:endParaRPr lang="en-US" sz="2800" dirty="0" smtClean="0"/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smtClean="0"/>
              <a:t>Runaway </a:t>
            </a:r>
            <a:endParaRPr lang="en-US" sz="2800" dirty="0"/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800" dirty="0" smtClean="0"/>
              <a:t> Dead </a:t>
            </a:r>
            <a:r>
              <a:rPr lang="en-US" sz="2800" dirty="0"/>
              <a:t>time	</a:t>
            </a:r>
          </a:p>
          <a:p>
            <a:r>
              <a:rPr lang="en-US" dirty="0" smtClean="0"/>
              <a:t>Steady-state </a:t>
            </a:r>
            <a:r>
              <a:rPr lang="en-US" dirty="0"/>
              <a:t>characteristics</a:t>
            </a:r>
          </a:p>
          <a:p>
            <a:r>
              <a:rPr lang="en-US" dirty="0"/>
              <a:t>Dynamic characteristics 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q"/>
            </a:pP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91C60-5AAD-44C5-8926-65D32BBEE9E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64923" y="530652"/>
            <a:ext cx="8305800" cy="7200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4000" dirty="0" smtClean="0"/>
              <a:t>Outline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428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AutoShape 3"/>
          <p:cNvSpPr>
            <a:spLocks noChangeArrowheads="1"/>
          </p:cNvSpPr>
          <p:nvPr/>
        </p:nvSpPr>
        <p:spPr bwMode="auto">
          <a:xfrm rot="5400000">
            <a:off x="4438650" y="2323564"/>
            <a:ext cx="419100" cy="2057400"/>
          </a:xfrm>
          <a:prstGeom prst="can">
            <a:avLst>
              <a:gd name="adj" fmla="val 7309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8612" name="Line 4"/>
          <p:cNvSpPr>
            <a:spLocks noChangeShapeType="1"/>
          </p:cNvSpPr>
          <p:nvPr/>
        </p:nvSpPr>
        <p:spPr bwMode="auto">
          <a:xfrm>
            <a:off x="5505450" y="3352264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>
            <a:off x="3166782" y="334442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8614" name="AutoShape 6"/>
          <p:cNvSpPr>
            <a:spLocks noChangeArrowheads="1"/>
          </p:cNvSpPr>
          <p:nvPr/>
        </p:nvSpPr>
        <p:spPr bwMode="auto">
          <a:xfrm rot="5400000">
            <a:off x="2600325" y="3171289"/>
            <a:ext cx="419100" cy="285750"/>
          </a:xfrm>
          <a:prstGeom prst="can">
            <a:avLst>
              <a:gd name="adj" fmla="val 50000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609600" y="1580614"/>
            <a:ext cx="7696200" cy="36009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b="1" dirty="0"/>
              <a:t>Let’s consider </a:t>
            </a:r>
            <a:r>
              <a:rPr lang="en-US" b="1" u="sng" dirty="0">
                <a:solidFill>
                  <a:srgbClr val="FF0000"/>
                </a:solidFill>
              </a:rPr>
              <a:t>plug flow through a pipe</a:t>
            </a:r>
            <a:r>
              <a:rPr lang="en-US" b="1" dirty="0"/>
              <a:t>.  Plug flow has no </a:t>
            </a:r>
            <a:r>
              <a:rPr lang="en-US" b="1" dirty="0" err="1"/>
              <a:t>backmixing</a:t>
            </a:r>
            <a:r>
              <a:rPr lang="en-US" b="1" dirty="0"/>
              <a:t>; we can think of this </a:t>
            </a:r>
            <a:r>
              <a:rPr lang="en-US" b="1" dirty="0" smtClean="0"/>
              <a:t>as </a:t>
            </a:r>
            <a:r>
              <a:rPr lang="en-US" b="1" dirty="0"/>
              <a:t>a hockey puck traveling in a pipe.</a:t>
            </a:r>
          </a:p>
          <a:p>
            <a:pPr algn="l">
              <a:spcBef>
                <a:spcPct val="50000"/>
              </a:spcBef>
            </a:pPr>
            <a:endParaRPr lang="en-US" b="1" dirty="0" smtClean="0"/>
          </a:p>
          <a:p>
            <a:pPr algn="l">
              <a:spcBef>
                <a:spcPct val="50000"/>
              </a:spcBef>
            </a:pPr>
            <a:endParaRPr lang="en-US" b="1" dirty="0" smtClean="0"/>
          </a:p>
          <a:p>
            <a:pPr algn="l">
              <a:spcBef>
                <a:spcPct val="50000"/>
              </a:spcBef>
            </a:pPr>
            <a:r>
              <a:rPr lang="en-US" b="1" dirty="0" smtClean="0"/>
              <a:t>What </a:t>
            </a:r>
            <a:r>
              <a:rPr lang="en-US" b="1" dirty="0"/>
              <a:t>is the dynamic response of the outlet fluid property (e.g., concentration) to a step change in the inlet fluid property?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913A0-1C64-4706-B2BA-302B8EAF653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7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396766" y="572869"/>
            <a:ext cx="86106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/>
              <a:t>Laplace Transform of a dead time element</a:t>
            </a:r>
            <a:endParaRPr lang="en-US" sz="3600" dirty="0"/>
          </a:p>
        </p:txBody>
      </p:sp>
      <p:sp>
        <p:nvSpPr>
          <p:cNvPr id="69635" name="AutoShape 3"/>
          <p:cNvSpPr>
            <a:spLocks noChangeArrowheads="1"/>
          </p:cNvSpPr>
          <p:nvPr/>
        </p:nvSpPr>
        <p:spPr bwMode="auto">
          <a:xfrm rot="5400000">
            <a:off x="4151593" y="819150"/>
            <a:ext cx="419100" cy="2057400"/>
          </a:xfrm>
          <a:prstGeom prst="can">
            <a:avLst>
              <a:gd name="adj" fmla="val 7309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9636" name="Line 4"/>
          <p:cNvSpPr>
            <a:spLocks noChangeShapeType="1"/>
          </p:cNvSpPr>
          <p:nvPr/>
        </p:nvSpPr>
        <p:spPr bwMode="auto">
          <a:xfrm>
            <a:off x="5218393" y="184785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>
            <a:off x="2879725" y="1840006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9640" name="Line 9"/>
          <p:cNvSpPr>
            <a:spLocks noChangeShapeType="1"/>
          </p:cNvSpPr>
          <p:nvPr/>
        </p:nvSpPr>
        <p:spPr bwMode="auto">
          <a:xfrm>
            <a:off x="1066800" y="17526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9641" name="Line 10"/>
          <p:cNvSpPr>
            <a:spLocks noChangeShapeType="1"/>
          </p:cNvSpPr>
          <p:nvPr/>
        </p:nvSpPr>
        <p:spPr bwMode="auto">
          <a:xfrm>
            <a:off x="1066800" y="4800600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9642" name="Text Box 11"/>
          <p:cNvSpPr txBox="1">
            <a:spLocks noChangeArrowheads="1"/>
          </p:cNvSpPr>
          <p:nvPr/>
        </p:nvSpPr>
        <p:spPr bwMode="auto">
          <a:xfrm>
            <a:off x="3224212" y="4876800"/>
            <a:ext cx="661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2000" b="1" dirty="0"/>
              <a:t>time</a:t>
            </a:r>
          </a:p>
        </p:txBody>
      </p:sp>
      <p:sp>
        <p:nvSpPr>
          <p:cNvPr id="69643" name="Line 12"/>
          <p:cNvSpPr>
            <a:spLocks noChangeShapeType="1"/>
          </p:cNvSpPr>
          <p:nvPr/>
        </p:nvSpPr>
        <p:spPr bwMode="auto">
          <a:xfrm>
            <a:off x="10668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9644" name="Line 13"/>
          <p:cNvSpPr>
            <a:spLocks noChangeShapeType="1"/>
          </p:cNvSpPr>
          <p:nvPr/>
        </p:nvSpPr>
        <p:spPr bwMode="auto">
          <a:xfrm flipV="1">
            <a:off x="20574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9645" name="Line 14"/>
          <p:cNvSpPr>
            <a:spLocks noChangeShapeType="1"/>
          </p:cNvSpPr>
          <p:nvPr/>
        </p:nvSpPr>
        <p:spPr bwMode="auto">
          <a:xfrm>
            <a:off x="2057400" y="3810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69646" name="Text Box 18"/>
          <p:cNvSpPr txBox="1">
            <a:spLocks noChangeArrowheads="1"/>
          </p:cNvSpPr>
          <p:nvPr/>
        </p:nvSpPr>
        <p:spPr bwMode="auto">
          <a:xfrm>
            <a:off x="96184" y="3698875"/>
            <a:ext cx="5790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b="1" dirty="0" err="1" smtClean="0"/>
              <a:t>U</a:t>
            </a:r>
            <a:r>
              <a:rPr lang="en-US" b="1" baseline="-25000" dirty="0" err="1" smtClean="0"/>
              <a:t>in</a:t>
            </a:r>
            <a:endParaRPr lang="en-US" b="1" dirty="0"/>
          </a:p>
        </p:txBody>
      </p:sp>
      <p:sp>
        <p:nvSpPr>
          <p:cNvPr id="69647" name="Text Box 19"/>
          <p:cNvSpPr txBox="1">
            <a:spLocks noChangeArrowheads="1"/>
          </p:cNvSpPr>
          <p:nvPr/>
        </p:nvSpPr>
        <p:spPr bwMode="auto">
          <a:xfrm>
            <a:off x="76200" y="2438400"/>
            <a:ext cx="6587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b="1" dirty="0" err="1" smtClean="0"/>
              <a:t>Y</a:t>
            </a:r>
            <a:r>
              <a:rPr lang="en-US" b="1" baseline="-25000" dirty="0" err="1" smtClean="0"/>
              <a:t>out</a:t>
            </a:r>
            <a:endParaRPr lang="en-US" b="1" dirty="0"/>
          </a:p>
        </p:txBody>
      </p:sp>
      <p:grpSp>
        <p:nvGrpSpPr>
          <p:cNvPr id="10275" name="Group 35"/>
          <p:cNvGrpSpPr>
            <a:grpSpLocks/>
          </p:cNvGrpSpPr>
          <p:nvPr/>
        </p:nvGrpSpPr>
        <p:grpSpPr bwMode="auto">
          <a:xfrm>
            <a:off x="1066800" y="2438400"/>
            <a:ext cx="6629400" cy="990600"/>
            <a:chOff x="912" y="2400"/>
            <a:chExt cx="4176" cy="624"/>
          </a:xfrm>
        </p:grpSpPr>
        <p:sp>
          <p:nvSpPr>
            <p:cNvPr id="69649" name="Line 15"/>
            <p:cNvSpPr>
              <a:spLocks noChangeShapeType="1"/>
            </p:cNvSpPr>
            <p:nvPr/>
          </p:nvSpPr>
          <p:spPr bwMode="auto">
            <a:xfrm>
              <a:off x="912" y="2736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9650" name="Line 16"/>
            <p:cNvSpPr>
              <a:spLocks noChangeShapeType="1"/>
            </p:cNvSpPr>
            <p:nvPr/>
          </p:nvSpPr>
          <p:spPr bwMode="auto">
            <a:xfrm flipV="1">
              <a:off x="2544" y="240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9651" name="Line 17"/>
            <p:cNvSpPr>
              <a:spLocks noChangeShapeType="1"/>
            </p:cNvSpPr>
            <p:nvPr/>
          </p:nvSpPr>
          <p:spPr bwMode="auto">
            <a:xfrm>
              <a:off x="2544" y="2400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9652" name="Line 20"/>
            <p:cNvSpPr>
              <a:spLocks noChangeShapeType="1"/>
            </p:cNvSpPr>
            <p:nvPr/>
          </p:nvSpPr>
          <p:spPr bwMode="auto">
            <a:xfrm>
              <a:off x="1536" y="2736"/>
              <a:ext cx="0" cy="24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9653" name="Line 21"/>
            <p:cNvSpPr>
              <a:spLocks noChangeShapeType="1"/>
            </p:cNvSpPr>
            <p:nvPr/>
          </p:nvSpPr>
          <p:spPr bwMode="auto">
            <a:xfrm>
              <a:off x="2544" y="2736"/>
              <a:ext cx="0" cy="24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9654" name="Text Box 22"/>
            <p:cNvSpPr txBox="1">
              <a:spLocks noChangeArrowheads="1"/>
            </p:cNvSpPr>
            <p:nvPr/>
          </p:nvSpPr>
          <p:spPr bwMode="auto">
            <a:xfrm>
              <a:off x="3840" y="2640"/>
              <a:ext cx="1248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b="1">
                  <a:sym typeface="Symbol" pitchFamily="18" charset="2"/>
                </a:rPr>
                <a:t> = dead time</a:t>
              </a:r>
              <a:endParaRPr lang="en-US"/>
            </a:p>
          </p:txBody>
        </p:sp>
        <p:sp>
          <p:nvSpPr>
            <p:cNvPr id="69655" name="Text Box 23"/>
            <p:cNvSpPr txBox="1">
              <a:spLocks noChangeArrowheads="1"/>
            </p:cNvSpPr>
            <p:nvPr/>
          </p:nvSpPr>
          <p:spPr bwMode="auto">
            <a:xfrm>
              <a:off x="1920" y="2736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>
                  <a:sym typeface="Symbol" pitchFamily="18" charset="2"/>
                </a:rPr>
                <a:t></a:t>
              </a:r>
            </a:p>
          </p:txBody>
        </p:sp>
        <p:sp>
          <p:nvSpPr>
            <p:cNvPr id="69656" name="Line 24"/>
            <p:cNvSpPr>
              <a:spLocks noChangeShapeType="1"/>
            </p:cNvSpPr>
            <p:nvPr/>
          </p:nvSpPr>
          <p:spPr bwMode="auto">
            <a:xfrm>
              <a:off x="2112" y="2880"/>
              <a:ext cx="432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69657" name="Line 25"/>
            <p:cNvSpPr>
              <a:spLocks noChangeShapeType="1"/>
            </p:cNvSpPr>
            <p:nvPr/>
          </p:nvSpPr>
          <p:spPr bwMode="auto">
            <a:xfrm flipH="1">
              <a:off x="1536" y="2880"/>
              <a:ext cx="384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913A0-1C64-4706-B2BA-302B8EAF653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25" name="Text Box 34"/>
          <p:cNvSpPr txBox="1">
            <a:spLocks noChangeArrowheads="1"/>
          </p:cNvSpPr>
          <p:nvPr/>
        </p:nvSpPr>
        <p:spPr bwMode="auto">
          <a:xfrm>
            <a:off x="304800" y="5473700"/>
            <a:ext cx="556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b="1" dirty="0"/>
              <a:t>The dynamic model for dead time is</a:t>
            </a:r>
            <a:endParaRPr lang="en-US" dirty="0"/>
          </a:p>
        </p:txBody>
      </p:sp>
      <p:graphicFrame>
        <p:nvGraphicFramePr>
          <p:cNvPr id="2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047184"/>
              </p:ext>
            </p:extLst>
          </p:nvPr>
        </p:nvGraphicFramePr>
        <p:xfrm>
          <a:off x="1730375" y="6030914"/>
          <a:ext cx="5813425" cy="580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0" name="Equation" r:id="rId3" imgW="2286000" imgH="228600" progId="Equation.3">
                  <p:embed/>
                </p:oleObj>
              </mc:Choice>
              <mc:Fallback>
                <p:oleObj name="Equation" r:id="rId3" imgW="2286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75" y="6030914"/>
                        <a:ext cx="5813425" cy="580636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36"/>
          <p:cNvSpPr txBox="1">
            <a:spLocks noChangeArrowheads="1"/>
          </p:cNvSpPr>
          <p:nvPr/>
        </p:nvSpPr>
        <p:spPr bwMode="auto">
          <a:xfrm>
            <a:off x="762000" y="67691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09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153400" cy="39623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Dead time can be approximated as a ratio of two polynomials in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s</a:t>
            </a:r>
            <a:r>
              <a:rPr lang="en-US" i="1" dirty="0" smtClean="0"/>
              <a:t> </a:t>
            </a:r>
            <a:r>
              <a:rPr lang="en-US" dirty="0" smtClean="0"/>
              <a:t>using e.g. the first-order </a:t>
            </a:r>
            <a:r>
              <a:rPr lang="en-US" dirty="0" err="1"/>
              <a:t>Pade</a:t>
            </a:r>
            <a:r>
              <a:rPr lang="en-US" dirty="0"/>
              <a:t> </a:t>
            </a:r>
            <a:r>
              <a:rPr lang="en-US" dirty="0" smtClean="0"/>
              <a:t>approximation:</a:t>
            </a:r>
          </a:p>
          <a:p>
            <a:endParaRPr lang="en-US" dirty="0" smtClean="0"/>
          </a:p>
          <a:p>
            <a:endParaRPr lang="ar-EG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533400"/>
            <a:ext cx="8458200" cy="762000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rtl="0"/>
            <a:r>
              <a:rPr lang="en-US" sz="3600" b="1" dirty="0" err="1" smtClean="0">
                <a:solidFill>
                  <a:schemeClr val="tx1"/>
                </a:solidFill>
              </a:rPr>
              <a:t>Pade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>
                <a:solidFill>
                  <a:schemeClr val="tx1"/>
                </a:solidFill>
              </a:rPr>
              <a:t>A</a:t>
            </a:r>
            <a:r>
              <a:rPr lang="en-US" sz="3600" b="1" dirty="0" smtClean="0">
                <a:solidFill>
                  <a:schemeClr val="tx1"/>
                </a:solidFill>
              </a:rPr>
              <a:t>pproximation </a:t>
            </a:r>
            <a:r>
              <a:rPr lang="en-US" sz="3600" b="1" dirty="0">
                <a:solidFill>
                  <a:schemeClr val="tx1"/>
                </a:solidFill>
              </a:rPr>
              <a:t>of T</a:t>
            </a:r>
            <a:r>
              <a:rPr lang="en-US" sz="3600" b="1" dirty="0" smtClean="0">
                <a:solidFill>
                  <a:schemeClr val="tx1"/>
                </a:solidFill>
              </a:rPr>
              <a:t>ime </a:t>
            </a:r>
            <a:r>
              <a:rPr lang="en-US" sz="3600" b="1" dirty="0">
                <a:solidFill>
                  <a:schemeClr val="tx1"/>
                </a:solidFill>
              </a:rPr>
              <a:t>D</a:t>
            </a:r>
            <a:r>
              <a:rPr lang="en-US" sz="3600" b="1" dirty="0" smtClean="0">
                <a:solidFill>
                  <a:schemeClr val="tx1"/>
                </a:solidFill>
              </a:rPr>
              <a:t>elay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91C60-5AAD-44C5-8926-65D32BBEE9E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664589"/>
              </p:ext>
            </p:extLst>
          </p:nvPr>
        </p:nvGraphicFramePr>
        <p:xfrm>
          <a:off x="3609975" y="3352800"/>
          <a:ext cx="2105025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4" name="Equation" r:id="rId3" imgW="888840" imgH="761760" progId="Equation.3">
                  <p:embed/>
                </p:oleObj>
              </mc:Choice>
              <mc:Fallback>
                <p:oleObj name="Equation" r:id="rId3" imgW="88884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9975" y="3352800"/>
                        <a:ext cx="2105025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207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9612"/>
            <a:ext cx="8153400" cy="838200"/>
          </a:xfrm>
          <a:noFill/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3600" b="1" dirty="0"/>
              <a:t>Example </a:t>
            </a:r>
            <a:endParaRPr lang="ar-EG" sz="3600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7772400" cy="4114800"/>
          </a:xfrm>
        </p:spPr>
        <p:txBody>
          <a:bodyPr/>
          <a:lstStyle/>
          <a:p>
            <a:r>
              <a:rPr lang="en-US" sz="2600" dirty="0" smtClean="0"/>
              <a:t>Use </a:t>
            </a:r>
            <a:r>
              <a:rPr lang="en-US" sz="2600" dirty="0" smtClean="0"/>
              <a:t>ﬁrst-order </a:t>
            </a:r>
            <a:r>
              <a:rPr lang="en-US" sz="2600" dirty="0" smtClean="0"/>
              <a:t>Pad</a:t>
            </a:r>
            <a:r>
              <a:rPr lang="en-US" sz="2600" dirty="0"/>
              <a:t>e</a:t>
            </a:r>
            <a:r>
              <a:rPr lang="en-US" sz="2600" dirty="0" smtClean="0"/>
              <a:t> </a:t>
            </a:r>
            <a:r>
              <a:rPr lang="en-US" sz="2600" dirty="0"/>
              <a:t>approximation to plot the unit-step response of </a:t>
            </a:r>
            <a:r>
              <a:rPr lang="en-US" sz="2600" dirty="0" smtClean="0"/>
              <a:t>ﬁrst </a:t>
            </a:r>
            <a:r>
              <a:rPr lang="en-US" sz="2600" dirty="0"/>
              <a:t>order with a dead-time </a:t>
            </a:r>
            <a:r>
              <a:rPr lang="en-US" sz="2600" dirty="0" smtClean="0"/>
              <a:t>transfer function:</a:t>
            </a:r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smtClean="0"/>
              <a:t>Making </a:t>
            </a:r>
            <a:r>
              <a:rPr lang="en-US" sz="2600" dirty="0"/>
              <a:t>use of </a:t>
            </a:r>
            <a:r>
              <a:rPr lang="en-US" sz="2600" dirty="0" smtClean="0"/>
              <a:t>the </a:t>
            </a:r>
            <a:r>
              <a:rPr lang="en-US" sz="2600" dirty="0"/>
              <a:t>f</a:t>
            </a:r>
            <a:r>
              <a:rPr lang="en-US" sz="2600" dirty="0" smtClean="0"/>
              <a:t>irst order Pade approximation, </a:t>
            </a:r>
            <a:r>
              <a:rPr lang="en-US" sz="2600" dirty="0"/>
              <a:t>we can construct a plot with the approximation</a:t>
            </a:r>
            <a:endParaRPr lang="ar-EG" sz="26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91C60-5AAD-44C5-8926-65D32BBEE9E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059643"/>
              </p:ext>
            </p:extLst>
          </p:nvPr>
        </p:nvGraphicFramePr>
        <p:xfrm>
          <a:off x="3429000" y="2819400"/>
          <a:ext cx="21955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6" name="Equation" r:id="rId3" imgW="927000" imgH="444240" progId="Equation.3">
                  <p:embed/>
                </p:oleObj>
              </mc:Choice>
              <mc:Fallback>
                <p:oleObj name="Equation" r:id="rId3" imgW="9270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819400"/>
                        <a:ext cx="2195513" cy="1066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499693"/>
              </p:ext>
            </p:extLst>
          </p:nvPr>
        </p:nvGraphicFramePr>
        <p:xfrm>
          <a:off x="2774950" y="5181600"/>
          <a:ext cx="379095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7" name="Equation" r:id="rId5" imgW="1600200" imgH="419040" progId="Equation.3">
                  <p:embed/>
                </p:oleObj>
              </mc:Choice>
              <mc:Fallback>
                <p:oleObj name="Equation" r:id="rId5" imgW="16002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4950" y="5181600"/>
                        <a:ext cx="3790950" cy="1006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424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648200"/>
          </a:xfrm>
        </p:spPr>
        <p:txBody>
          <a:bodyPr/>
          <a:lstStyle/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The approximation is very good except near t = 0, where the approximate response dips below. A better approximation can be obtained with, e.g., a second-order Pade </a:t>
            </a:r>
            <a:r>
              <a:rPr lang="en-US" sz="2200" dirty="0"/>
              <a:t>approximation. </a:t>
            </a:r>
            <a:endParaRPr lang="ar-EG" sz="22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91C60-5AAD-44C5-8926-65D32BBEE9E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902" y="137106"/>
            <a:ext cx="6059898" cy="481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09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178800" cy="4686300"/>
          </a:xfrm>
        </p:spPr>
        <p:txBody>
          <a:bodyPr/>
          <a:lstStyle/>
          <a:p>
            <a:pPr marL="342900" lvl="2" indent="-342900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>
                <a:ea typeface="+mn-ea"/>
                <a:cs typeface="+mn-cs"/>
              </a:rPr>
              <a:t>Understand </a:t>
            </a:r>
            <a:r>
              <a:rPr lang="en-US" sz="2800" dirty="0">
                <a:ea typeface="+mn-ea"/>
                <a:cs typeface="+mn-cs"/>
              </a:rPr>
              <a:t>the </a:t>
            </a:r>
            <a:r>
              <a:rPr lang="en-US" sz="2800" dirty="0" smtClean="0">
                <a:ea typeface="+mn-ea"/>
                <a:cs typeface="+mn-cs"/>
              </a:rPr>
              <a:t>process, predict its response </a:t>
            </a:r>
            <a:r>
              <a:rPr lang="en-US" sz="2800" dirty="0">
                <a:ea typeface="+mn-ea"/>
                <a:cs typeface="+mn-cs"/>
              </a:rPr>
              <a:t>for typical inputs (impulse, step) </a:t>
            </a:r>
            <a:r>
              <a:rPr lang="en-US" sz="2800" dirty="0">
                <a:solidFill>
                  <a:srgbClr val="FF0000"/>
                </a:solidFill>
                <a:ea typeface="+mn-ea"/>
                <a:cs typeface="+mn-cs"/>
              </a:rPr>
              <a:t>without any control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This gives us </a:t>
            </a:r>
            <a:r>
              <a:rPr lang="en-US" dirty="0"/>
              <a:t>idea about what performance we could expect from the controller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Example: </a:t>
            </a:r>
            <a:r>
              <a:rPr lang="en-US" sz="2800" dirty="0" smtClean="0"/>
              <a:t>Bus </a:t>
            </a:r>
            <a:r>
              <a:rPr lang="en-US" sz="2800" dirty="0" smtClean="0"/>
              <a:t>vs. </a:t>
            </a:r>
            <a:r>
              <a:rPr lang="en-US" sz="2800" dirty="0" smtClean="0"/>
              <a:t>bicycle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 </a:t>
            </a:r>
            <a:r>
              <a:rPr lang="en-US" sz="2800" dirty="0" smtClean="0"/>
              <a:t>Bus </a:t>
            </a:r>
            <a:r>
              <a:rPr lang="en-US" sz="2800" dirty="0" smtClean="0"/>
              <a:t>difficult to control, bicycle easy to </a:t>
            </a:r>
            <a:r>
              <a:rPr lang="en-US" sz="2800" dirty="0" smtClean="0"/>
              <a:t>control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43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Self-Regulating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dirty="0"/>
              <a:t>process by itself (without any control) reaches </a:t>
            </a:r>
            <a:r>
              <a:rPr lang="en-US" sz="2400" dirty="0" smtClean="0"/>
              <a:t>equilibrium.</a:t>
            </a:r>
          </a:p>
          <a:p>
            <a:pPr lvl="1"/>
            <a:r>
              <a:rPr lang="en-US" sz="2300" dirty="0" smtClean="0"/>
              <a:t> Most </a:t>
            </a:r>
            <a:r>
              <a:rPr lang="en-US" sz="2300" dirty="0"/>
              <a:t>processes are self-regulating (car, motor </a:t>
            </a:r>
            <a:r>
              <a:rPr lang="en-US" sz="2300" dirty="0" smtClean="0"/>
              <a:t>speed)</a:t>
            </a:r>
          </a:p>
          <a:p>
            <a:pPr lvl="1"/>
            <a:r>
              <a:rPr lang="en-US" sz="2300" dirty="0" smtClean="0"/>
              <a:t> No </a:t>
            </a:r>
            <a:r>
              <a:rPr lang="en-US" sz="2300" dirty="0" smtClean="0"/>
              <a:t>overshoot</a:t>
            </a:r>
          </a:p>
          <a:p>
            <a:r>
              <a:rPr lang="en-US" sz="2400" dirty="0" smtClean="0"/>
              <a:t>First-order </a:t>
            </a:r>
            <a:r>
              <a:rPr lang="en-US" sz="2400" dirty="0"/>
              <a:t>system is </a:t>
            </a:r>
            <a:r>
              <a:rPr lang="en-US" sz="2400" dirty="0">
                <a:solidFill>
                  <a:srgbClr val="FF0000"/>
                </a:solidFill>
              </a:rPr>
              <a:t>self-regulating </a:t>
            </a:r>
            <a:r>
              <a:rPr lang="en-US" sz="2400" dirty="0"/>
              <a:t>as its step response reaches a steady state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/>
              <a:t>where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τ</a:t>
            </a:r>
            <a:r>
              <a:rPr lang="en-US" sz="2400" baseline="-25000" dirty="0" err="1" smtClean="0">
                <a:latin typeface="Consolas" pitchFamily="49" charset="0"/>
                <a:cs typeface="Consolas" pitchFamily="49" charset="0"/>
              </a:rPr>
              <a:t>p</a:t>
            </a:r>
            <a:r>
              <a:rPr lang="en-US" sz="2400" dirty="0" smtClean="0"/>
              <a:t> </a:t>
            </a:r>
            <a:r>
              <a:rPr lang="en-US" sz="2400" dirty="0"/>
              <a:t>is the time constant and </a:t>
            </a:r>
            <a:r>
              <a:rPr lang="en-US" sz="2400" i="1" dirty="0" err="1" smtClean="0"/>
              <a:t>K</a:t>
            </a:r>
            <a:r>
              <a:rPr lang="en-US" sz="2400" baseline="-25000" dirty="0" err="1">
                <a:latin typeface="Consolas" pitchFamily="49" charset="0"/>
                <a:cs typeface="Consolas" pitchFamily="49" charset="0"/>
              </a:rPr>
              <a:t>p</a:t>
            </a:r>
            <a:r>
              <a:rPr lang="en-US" sz="2400" dirty="0" smtClean="0"/>
              <a:t> </a:t>
            </a:r>
            <a:r>
              <a:rPr lang="en-US" sz="2400" dirty="0"/>
              <a:t>is the steady-state gain.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554180"/>
              </p:ext>
            </p:extLst>
          </p:nvPr>
        </p:nvGraphicFramePr>
        <p:xfrm>
          <a:off x="1839913" y="3886200"/>
          <a:ext cx="24003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8" name="Equation" r:id="rId3" imgW="1180800" imgH="393480" progId="Equation.3">
                  <p:embed/>
                </p:oleObj>
              </mc:Choice>
              <mc:Fallback>
                <p:oleObj name="Equation" r:id="rId3" imgW="118080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913" y="3886200"/>
                        <a:ext cx="24003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179760"/>
              </p:ext>
            </p:extLst>
          </p:nvPr>
        </p:nvGraphicFramePr>
        <p:xfrm>
          <a:off x="5867400" y="3733800"/>
          <a:ext cx="185420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9" name="Equation" r:id="rId5" imgW="927000" imgH="469800" progId="Equation.3">
                  <p:embed/>
                </p:oleObj>
              </mc:Choice>
              <mc:Fallback>
                <p:oleObj name="Equation" r:id="rId5" imgW="927000" imgH="469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733800"/>
                        <a:ext cx="1854200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778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Self-Regulating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First-order process is also called </a:t>
            </a:r>
            <a:r>
              <a:rPr lang="en-US" sz="2400" dirty="0" smtClean="0">
                <a:solidFill>
                  <a:srgbClr val="FF0000"/>
                </a:solidFill>
              </a:rPr>
              <a:t>single capacity </a:t>
            </a:r>
            <a:r>
              <a:rPr lang="en-US" sz="2400" dirty="0" smtClean="0"/>
              <a:t>or </a:t>
            </a:r>
            <a:r>
              <a:rPr lang="en-US" sz="2400" dirty="0" smtClean="0">
                <a:solidFill>
                  <a:srgbClr val="FF0000"/>
                </a:solidFill>
              </a:rPr>
              <a:t>first-order lag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Capacity is a volume where mass or energy is stored.</a:t>
            </a:r>
          </a:p>
          <a:p>
            <a:r>
              <a:rPr lang="en-US" sz="2400" dirty="0" smtClean="0"/>
              <a:t>First-order lag is the </a:t>
            </a:r>
            <a:r>
              <a:rPr lang="en-US" sz="2400" dirty="0" smtClean="0">
                <a:solidFill>
                  <a:srgbClr val="FF0000"/>
                </a:solidFill>
              </a:rPr>
              <a:t>favorable</a:t>
            </a:r>
            <a:r>
              <a:rPr lang="en-US" sz="2400" dirty="0" smtClean="0"/>
              <a:t> dynamics: easy to control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124200"/>
            <a:ext cx="4428124" cy="354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49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96766" y="511314"/>
            <a:ext cx="8153400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en-US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Example</a:t>
            </a:r>
            <a:r>
              <a:rPr lang="en-US" sz="3600" b="1" dirty="0" smtClean="0">
                <a:solidFill>
                  <a:srgbClr val="FF0000"/>
                </a:solidFill>
                <a:latin typeface="+mn-lt"/>
              </a:rPr>
              <a:t> </a:t>
            </a:r>
            <a:endParaRPr lang="en-US" sz="3600" dirty="0">
              <a:latin typeface="+mn-lt"/>
            </a:endParaRPr>
          </a:p>
        </p:txBody>
      </p:sp>
      <p:grpSp>
        <p:nvGrpSpPr>
          <p:cNvPr id="13315" name="Group 36"/>
          <p:cNvGrpSpPr>
            <a:grpSpLocks/>
          </p:cNvGrpSpPr>
          <p:nvPr/>
        </p:nvGrpSpPr>
        <p:grpSpPr bwMode="auto">
          <a:xfrm>
            <a:off x="839496" y="1474728"/>
            <a:ext cx="2566324" cy="2344835"/>
            <a:chOff x="710" y="643"/>
            <a:chExt cx="1748" cy="1582"/>
          </a:xfrm>
        </p:grpSpPr>
        <p:sp>
          <p:nvSpPr>
            <p:cNvPr id="13321" name="Line 5"/>
            <p:cNvSpPr>
              <a:spLocks noChangeShapeType="1"/>
            </p:cNvSpPr>
            <p:nvPr/>
          </p:nvSpPr>
          <p:spPr bwMode="auto">
            <a:xfrm>
              <a:off x="1632" y="1784"/>
              <a:ext cx="45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3323" name="Line 7"/>
            <p:cNvSpPr>
              <a:spLocks noChangeShapeType="1"/>
            </p:cNvSpPr>
            <p:nvPr/>
          </p:nvSpPr>
          <p:spPr bwMode="auto">
            <a:xfrm>
              <a:off x="2092" y="1664"/>
              <a:ext cx="1" cy="2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3324" name="Line 8"/>
            <p:cNvSpPr>
              <a:spLocks noChangeShapeType="1"/>
            </p:cNvSpPr>
            <p:nvPr/>
          </p:nvSpPr>
          <p:spPr bwMode="auto">
            <a:xfrm>
              <a:off x="2307" y="1661"/>
              <a:ext cx="1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3325" name="Line 9"/>
            <p:cNvSpPr>
              <a:spLocks noChangeShapeType="1"/>
            </p:cNvSpPr>
            <p:nvPr/>
          </p:nvSpPr>
          <p:spPr bwMode="auto">
            <a:xfrm flipV="1">
              <a:off x="2089" y="1652"/>
              <a:ext cx="214" cy="2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3326" name="Line 10"/>
            <p:cNvSpPr>
              <a:spLocks noChangeShapeType="1"/>
            </p:cNvSpPr>
            <p:nvPr/>
          </p:nvSpPr>
          <p:spPr bwMode="auto">
            <a:xfrm>
              <a:off x="2089" y="1662"/>
              <a:ext cx="214" cy="2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3327" name="Line 11"/>
            <p:cNvSpPr>
              <a:spLocks noChangeShapeType="1"/>
            </p:cNvSpPr>
            <p:nvPr/>
          </p:nvSpPr>
          <p:spPr bwMode="auto">
            <a:xfrm flipV="1">
              <a:off x="2191" y="1580"/>
              <a:ext cx="1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3328" name="Line 12"/>
            <p:cNvSpPr>
              <a:spLocks noChangeShapeType="1"/>
            </p:cNvSpPr>
            <p:nvPr/>
          </p:nvSpPr>
          <p:spPr bwMode="auto">
            <a:xfrm>
              <a:off x="2115" y="1580"/>
              <a:ext cx="15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3329" name="Oval 13"/>
            <p:cNvSpPr>
              <a:spLocks noChangeArrowheads="1"/>
            </p:cNvSpPr>
            <p:nvPr/>
          </p:nvSpPr>
          <p:spPr bwMode="auto">
            <a:xfrm>
              <a:off x="1336" y="849"/>
              <a:ext cx="205" cy="21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3330" name="Line 14"/>
            <p:cNvSpPr>
              <a:spLocks noChangeShapeType="1"/>
            </p:cNvSpPr>
            <p:nvPr/>
          </p:nvSpPr>
          <p:spPr bwMode="auto">
            <a:xfrm flipH="1" flipV="1">
              <a:off x="1381" y="878"/>
              <a:ext cx="57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3331" name="Text Box 15"/>
            <p:cNvSpPr txBox="1">
              <a:spLocks noChangeArrowheads="1"/>
            </p:cNvSpPr>
            <p:nvPr/>
          </p:nvSpPr>
          <p:spPr bwMode="auto">
            <a:xfrm>
              <a:off x="1955" y="2013"/>
              <a:ext cx="439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/>
                <a:t>valve</a:t>
              </a:r>
              <a:endParaRPr lang="en-US"/>
            </a:p>
          </p:txBody>
        </p:sp>
        <p:sp>
          <p:nvSpPr>
            <p:cNvPr id="13332" name="Line 16"/>
            <p:cNvSpPr>
              <a:spLocks noChangeShapeType="1"/>
            </p:cNvSpPr>
            <p:nvPr/>
          </p:nvSpPr>
          <p:spPr bwMode="auto">
            <a:xfrm>
              <a:off x="2301" y="1775"/>
              <a:ext cx="15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3333" name="AutoShape 17"/>
            <p:cNvSpPr>
              <a:spLocks noChangeArrowheads="1"/>
            </p:cNvSpPr>
            <p:nvPr/>
          </p:nvSpPr>
          <p:spPr bwMode="auto">
            <a:xfrm>
              <a:off x="811" y="1072"/>
              <a:ext cx="811" cy="895"/>
            </a:xfrm>
            <a:prstGeom prst="flowChartMagneticDisk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3334" name="Line 18"/>
            <p:cNvSpPr>
              <a:spLocks noChangeShapeType="1"/>
            </p:cNvSpPr>
            <p:nvPr/>
          </p:nvSpPr>
          <p:spPr bwMode="auto">
            <a:xfrm>
              <a:off x="710" y="813"/>
              <a:ext cx="33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3335" name="Line 19"/>
            <p:cNvSpPr>
              <a:spLocks noChangeShapeType="1"/>
            </p:cNvSpPr>
            <p:nvPr/>
          </p:nvSpPr>
          <p:spPr bwMode="auto">
            <a:xfrm>
              <a:off x="1042" y="813"/>
              <a:ext cx="1" cy="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3336" name="Line 20"/>
            <p:cNvSpPr>
              <a:spLocks noChangeShapeType="1"/>
            </p:cNvSpPr>
            <p:nvPr/>
          </p:nvSpPr>
          <p:spPr bwMode="auto">
            <a:xfrm>
              <a:off x="1447" y="1063"/>
              <a:ext cx="1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3337" name="Text Box 21"/>
            <p:cNvSpPr txBox="1">
              <a:spLocks noChangeArrowheads="1"/>
            </p:cNvSpPr>
            <p:nvPr/>
          </p:nvSpPr>
          <p:spPr bwMode="auto">
            <a:xfrm>
              <a:off x="1253" y="643"/>
              <a:ext cx="796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/>
                <a:t>Level sensor</a:t>
              </a:r>
              <a:endParaRPr lang="en-US"/>
            </a:p>
          </p:txBody>
        </p:sp>
        <p:sp>
          <p:nvSpPr>
            <p:cNvPr id="13338" name="Text Box 30"/>
            <p:cNvSpPr txBox="1">
              <a:spLocks noChangeArrowheads="1"/>
            </p:cNvSpPr>
            <p:nvPr/>
          </p:nvSpPr>
          <p:spPr bwMode="auto">
            <a:xfrm>
              <a:off x="1253" y="643"/>
              <a:ext cx="796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/>
                <a:t>Level sensor</a:t>
              </a:r>
              <a:endParaRPr lang="en-US"/>
            </a:p>
          </p:txBody>
        </p:sp>
        <p:sp>
          <p:nvSpPr>
            <p:cNvPr id="13339" name="Text Box 31"/>
            <p:cNvSpPr txBox="1">
              <a:spLocks noChangeArrowheads="1"/>
            </p:cNvSpPr>
            <p:nvPr/>
          </p:nvSpPr>
          <p:spPr bwMode="auto">
            <a:xfrm>
              <a:off x="876" y="1501"/>
              <a:ext cx="718" cy="3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400" b="1"/>
                <a:t>Liquid-filled</a:t>
              </a:r>
            </a:p>
            <a:p>
              <a:r>
                <a:rPr lang="en-US" sz="1400" b="1"/>
                <a:t> tank</a:t>
              </a:r>
            </a:p>
          </p:txBody>
        </p:sp>
      </p:grpSp>
      <p:graphicFrame>
        <p:nvGraphicFramePr>
          <p:cNvPr id="13317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496834"/>
              </p:ext>
            </p:extLst>
          </p:nvPr>
        </p:nvGraphicFramePr>
        <p:xfrm>
          <a:off x="4572000" y="1655094"/>
          <a:ext cx="3300413" cy="935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6" name="Equation" r:id="rId3" imgW="1384200" imgH="393480" progId="Equation.3">
                  <p:embed/>
                </p:oleObj>
              </mc:Choice>
              <mc:Fallback>
                <p:oleObj name="Equation" r:id="rId3" imgW="1384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55094"/>
                        <a:ext cx="3300413" cy="9357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913A0-1C64-4706-B2BA-302B8EAF653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583902"/>
              </p:ext>
            </p:extLst>
          </p:nvPr>
        </p:nvGraphicFramePr>
        <p:xfrm>
          <a:off x="4343400" y="2968625"/>
          <a:ext cx="1931988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7" name="Equation" r:id="rId5" imgW="825480" imgH="457200" progId="Equation.3">
                  <p:embed/>
                </p:oleObj>
              </mc:Choice>
              <mc:Fallback>
                <p:oleObj name="Equation" r:id="rId5" imgW="825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968625"/>
                        <a:ext cx="1931988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58186"/>
              </p:ext>
            </p:extLst>
          </p:nvPr>
        </p:nvGraphicFramePr>
        <p:xfrm>
          <a:off x="2628900" y="4378325"/>
          <a:ext cx="3771900" cy="202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8" name="Equation" r:id="rId7" imgW="1612800" imgH="863280" progId="Equation.3">
                  <p:embed/>
                </p:oleObj>
              </mc:Choice>
              <mc:Fallback>
                <p:oleObj name="Equation" r:id="rId7" imgW="161280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900" y="4378325"/>
                        <a:ext cx="3771900" cy="202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347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52400"/>
            <a:ext cx="8585200" cy="1143000"/>
          </a:xfrm>
        </p:spPr>
        <p:txBody>
          <a:bodyPr/>
          <a:lstStyle/>
          <a:p>
            <a:r>
              <a:rPr lang="en-US" sz="3200" dirty="0" smtClean="0"/>
              <a:t>Steady-State </a:t>
            </a:r>
            <a:r>
              <a:rPr lang="en-US" sz="3200" dirty="0"/>
              <a:t>Process Characteristics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178800" cy="1596265"/>
          </a:xfrm>
        </p:spPr>
        <p:txBody>
          <a:bodyPr/>
          <a:lstStyle/>
          <a:p>
            <a:r>
              <a:rPr lang="en-US" sz="2600" b="1" dirty="0"/>
              <a:t>Process Graph </a:t>
            </a:r>
            <a:r>
              <a:rPr lang="en-US" sz="2600" dirty="0"/>
              <a:t>(for self-regulating processes</a:t>
            </a:r>
            <a:r>
              <a:rPr lang="en-US" sz="2600" dirty="0" smtClean="0"/>
              <a:t>): describes </a:t>
            </a:r>
            <a:r>
              <a:rPr lang="en-US" sz="2600" dirty="0"/>
              <a:t>the </a:t>
            </a:r>
            <a:r>
              <a:rPr lang="en-US" sz="2600" dirty="0" smtClean="0"/>
              <a:t>I/O relationship </a:t>
            </a:r>
            <a:r>
              <a:rPr lang="en-US" sz="2600" b="1" u="sng" dirty="0">
                <a:solidFill>
                  <a:srgbClr val="FF0000"/>
                </a:solidFill>
              </a:rPr>
              <a:t>in steady </a:t>
            </a:r>
            <a:r>
              <a:rPr lang="en-US" sz="2600" b="1" u="sng" dirty="0" smtClean="0">
                <a:solidFill>
                  <a:srgbClr val="FF0000"/>
                </a:solidFill>
              </a:rPr>
              <a:t>state</a:t>
            </a:r>
          </a:p>
          <a:p>
            <a:r>
              <a:rPr lang="en-US" sz="2600" dirty="0">
                <a:solidFill>
                  <a:srgbClr val="FF0000"/>
                </a:solidFill>
              </a:rPr>
              <a:t>C</a:t>
            </a:r>
            <a:r>
              <a:rPr lang="en-US" sz="2600" dirty="0" smtClean="0">
                <a:solidFill>
                  <a:srgbClr val="FF0000"/>
                </a:solidFill>
              </a:rPr>
              <a:t>hanges </a:t>
            </a:r>
            <a:r>
              <a:rPr lang="en-US" sz="2600" dirty="0">
                <a:solidFill>
                  <a:srgbClr val="FF0000"/>
                </a:solidFill>
              </a:rPr>
              <a:t>with the load</a:t>
            </a:r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666" y="2952099"/>
            <a:ext cx="4262668" cy="36773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3424535"/>
            <a:ext cx="771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PV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00600" y="6320135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MV: Valve </a:t>
            </a:r>
            <a:r>
              <a:rPr lang="en-US" dirty="0" smtClean="0"/>
              <a:t>opening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35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52400"/>
            <a:ext cx="8737600" cy="1143000"/>
          </a:xfrm>
        </p:spPr>
        <p:txBody>
          <a:bodyPr/>
          <a:lstStyle/>
          <a:p>
            <a:r>
              <a:rPr lang="en-US" dirty="0"/>
              <a:t>Steady-State </a:t>
            </a:r>
            <a:r>
              <a:rPr lang="en-US" dirty="0" smtClean="0"/>
              <a:t>Characteristics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Operating point </a:t>
            </a:r>
            <a:r>
              <a:rPr lang="en-US" dirty="0" smtClean="0"/>
              <a:t>(in terms of PV): </a:t>
            </a:r>
          </a:p>
          <a:p>
            <a:pPr lvl="1"/>
            <a:r>
              <a:rPr lang="en-US" sz="2800" dirty="0" smtClean="0"/>
              <a:t> it </a:t>
            </a:r>
            <a:r>
              <a:rPr lang="en-US" sz="2800" dirty="0" smtClean="0"/>
              <a:t>will be the function of the controller to find the valve opening </a:t>
            </a:r>
            <a:r>
              <a:rPr lang="en-US" sz="2800" dirty="0" smtClean="0"/>
              <a:t>(MV) required </a:t>
            </a:r>
            <a:r>
              <a:rPr lang="en-US" sz="2800" dirty="0" smtClean="0"/>
              <a:t>to achieve the desired PV </a:t>
            </a:r>
            <a:r>
              <a:rPr lang="en-US" sz="2800" dirty="0" smtClean="0"/>
              <a:t>value</a:t>
            </a:r>
          </a:p>
          <a:p>
            <a:r>
              <a:rPr lang="en-US" b="1" dirty="0"/>
              <a:t>Process Gain: </a:t>
            </a:r>
          </a:p>
          <a:p>
            <a:pPr lvl="1"/>
            <a:r>
              <a:rPr lang="en-US" sz="2800" dirty="0"/>
              <a:t> Slope of the line or tangent </a:t>
            </a:r>
            <a:r>
              <a:rPr lang="en-US" sz="2800" dirty="0" smtClean="0"/>
              <a:t>to process graph </a:t>
            </a:r>
            <a:endParaRPr lang="en-US" sz="2800" dirty="0"/>
          </a:p>
          <a:p>
            <a:pPr lvl="1"/>
            <a:r>
              <a:rPr lang="en-US" sz="2800" dirty="0"/>
              <a:t> May be +</a:t>
            </a:r>
            <a:r>
              <a:rPr lang="en-US" sz="2800" dirty="0" err="1"/>
              <a:t>ve</a:t>
            </a:r>
            <a:r>
              <a:rPr lang="en-US" sz="2800" dirty="0"/>
              <a:t> or –</a:t>
            </a:r>
            <a:r>
              <a:rPr lang="en-US" sz="2800" dirty="0" err="1"/>
              <a:t>ve</a:t>
            </a:r>
            <a:r>
              <a:rPr lang="en-US" sz="2800" dirty="0"/>
              <a:t>  </a:t>
            </a:r>
          </a:p>
          <a:p>
            <a:pPr lvl="1"/>
            <a:endParaRPr lang="en-US" sz="28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10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The </a:t>
            </a:r>
            <a:r>
              <a:rPr lang="en-US" sz="2600" dirty="0"/>
              <a:t>process </a:t>
            </a:r>
            <a:r>
              <a:rPr lang="en-US" sz="2600" dirty="0" smtClean="0"/>
              <a:t>gain (also called dc gain) </a:t>
            </a:r>
            <a:r>
              <a:rPr lang="en-US" sz="2600" dirty="0"/>
              <a:t>is the percent (</a:t>
            </a:r>
            <a:r>
              <a:rPr lang="en-US" sz="2600" dirty="0" smtClean="0"/>
              <a:t>fractional) </a:t>
            </a:r>
            <a:r>
              <a:rPr lang="en-US" sz="2600" dirty="0"/>
              <a:t>change in PV divided by the percent (</a:t>
            </a:r>
            <a:r>
              <a:rPr lang="en-US" sz="2600" dirty="0" smtClean="0"/>
              <a:t>fractional) </a:t>
            </a:r>
            <a:r>
              <a:rPr lang="en-US" sz="2600" dirty="0"/>
              <a:t>change in MV after the process has </a:t>
            </a:r>
            <a:r>
              <a:rPr lang="en-US" sz="2600" u="sng" dirty="0">
                <a:solidFill>
                  <a:srgbClr val="FF0000"/>
                </a:solidFill>
              </a:rPr>
              <a:t>fully responded to the change</a:t>
            </a:r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pPr marL="342900" lvl="1" indent="-342900">
              <a:buFontTx/>
              <a:buChar char="•"/>
            </a:pPr>
            <a:r>
              <a:rPr lang="en-US" sz="2600" dirty="0" smtClean="0"/>
              <a:t>The </a:t>
            </a:r>
            <a:r>
              <a:rPr lang="en-US" sz="2600" dirty="0"/>
              <a:t>gain is dimensionless (%/%)</a:t>
            </a:r>
          </a:p>
          <a:p>
            <a:r>
              <a:rPr lang="en-US" sz="2600" dirty="0" smtClean="0">
                <a:solidFill>
                  <a:srgbClr val="FF0000"/>
                </a:solidFill>
              </a:rPr>
              <a:t>The </a:t>
            </a:r>
            <a:r>
              <a:rPr lang="en-US" sz="2600" dirty="0" smtClean="0">
                <a:solidFill>
                  <a:srgbClr val="FF0000"/>
                </a:solidFill>
              </a:rPr>
              <a:t>process gain </a:t>
            </a:r>
            <a:r>
              <a:rPr lang="en-US" sz="2600" dirty="0" smtClean="0">
                <a:solidFill>
                  <a:srgbClr val="FF0000"/>
                </a:solidFill>
              </a:rPr>
              <a:t>depends on </a:t>
            </a:r>
            <a:r>
              <a:rPr lang="en-US" sz="2600" u="sng" dirty="0" smtClean="0">
                <a:solidFill>
                  <a:srgbClr val="FF0000"/>
                </a:solidFill>
              </a:rPr>
              <a:t>the operating point</a:t>
            </a:r>
            <a:r>
              <a:rPr lang="en-US" sz="2600" dirty="0" smtClean="0">
                <a:solidFill>
                  <a:srgbClr val="FF0000"/>
                </a:solidFill>
              </a:rPr>
              <a:t>.</a:t>
            </a:r>
            <a:endParaRPr lang="en-US" sz="2600" dirty="0" smtClean="0">
              <a:solidFill>
                <a:srgbClr val="FF0000"/>
              </a:solidFill>
            </a:endParaRPr>
          </a:p>
          <a:p>
            <a:r>
              <a:rPr lang="en-US" sz="2600" dirty="0" smtClean="0"/>
              <a:t>This makes </a:t>
            </a:r>
            <a:r>
              <a:rPr lang="en-US" sz="2600" dirty="0" smtClean="0">
                <a:solidFill>
                  <a:srgbClr val="FF0000"/>
                </a:solidFill>
              </a:rPr>
              <a:t>controller tuning more difficult</a:t>
            </a:r>
            <a:r>
              <a:rPr lang="en-US" sz="260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664553"/>
              </p:ext>
            </p:extLst>
          </p:nvPr>
        </p:nvGraphicFramePr>
        <p:xfrm>
          <a:off x="4876800" y="2743200"/>
          <a:ext cx="2057400" cy="1580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2" name="Equation" r:id="rId3" imgW="1193760" imgH="914400" progId="Equation.3">
                  <p:embed/>
                </p:oleObj>
              </mc:Choice>
              <mc:Fallback>
                <p:oleObj name="Equation" r:id="rId3" imgW="119376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743200"/>
                        <a:ext cx="2057400" cy="158020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071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Settings\pullina\Application Data\Microsoft\Templates\StallingsCNwIT.pot</Template>
  <TotalTime>18952</TotalTime>
  <Words>944</Words>
  <Application>Microsoft Office PowerPoint</Application>
  <PresentationFormat>On-screen Show (4:3)</PresentationFormat>
  <Paragraphs>175</Paragraphs>
  <Slides>24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StallingsCNwIT</vt:lpstr>
      <vt:lpstr>Microsoft Equation 3.0</vt:lpstr>
      <vt:lpstr>Equation</vt:lpstr>
      <vt:lpstr>  Common Process Types</vt:lpstr>
      <vt:lpstr>PowerPoint Presentation</vt:lpstr>
      <vt:lpstr>Objective </vt:lpstr>
      <vt:lpstr>Self-Regulating Processes</vt:lpstr>
      <vt:lpstr>Self-Regulating Processes</vt:lpstr>
      <vt:lpstr>PowerPoint Presentation</vt:lpstr>
      <vt:lpstr>Steady-State Process Characteristics </vt:lpstr>
      <vt:lpstr>Steady-State Characteristics </vt:lpstr>
      <vt:lpstr>Process Gain</vt:lpstr>
      <vt:lpstr>PowerPoint Presentation</vt:lpstr>
      <vt:lpstr>Non-self regulating (integrating) process</vt:lpstr>
      <vt:lpstr>PowerPoint Presentation</vt:lpstr>
      <vt:lpstr>PowerPoint Presentation</vt:lpstr>
      <vt:lpstr>PowerPoint Presentation</vt:lpstr>
      <vt:lpstr>Second-order models</vt:lpstr>
      <vt:lpstr>PowerPoint Presentation</vt:lpstr>
      <vt:lpstr>Runaway (Unstable) Processes</vt:lpstr>
      <vt:lpstr>Processes with dead time</vt:lpstr>
      <vt:lpstr>Processes with dead time</vt:lpstr>
      <vt:lpstr>PowerPoint Presentation</vt:lpstr>
      <vt:lpstr>PowerPoint Presentation</vt:lpstr>
      <vt:lpstr>PowerPoint Presentation</vt:lpstr>
      <vt:lpstr>Example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11&amp;12 Routing</dc:title>
  <dc:creator>DELL</dc:creator>
  <cp:lastModifiedBy>zoom</cp:lastModifiedBy>
  <cp:revision>1546</cp:revision>
  <cp:lastPrinted>1601-01-01T00:00:00Z</cp:lastPrinted>
  <dcterms:created xsi:type="dcterms:W3CDTF">2001-08-26T16:57:20Z</dcterms:created>
  <dcterms:modified xsi:type="dcterms:W3CDTF">2021-03-30T13:21:48Z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