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35"/>
  </p:notesMasterIdLst>
  <p:sldIdLst>
    <p:sldId id="327" r:id="rId2"/>
    <p:sldId id="328" r:id="rId3"/>
    <p:sldId id="296" r:id="rId4"/>
    <p:sldId id="299" r:id="rId5"/>
    <p:sldId id="346" r:id="rId6"/>
    <p:sldId id="348" r:id="rId7"/>
    <p:sldId id="307" r:id="rId8"/>
    <p:sldId id="268" r:id="rId9"/>
    <p:sldId id="329" r:id="rId10"/>
    <p:sldId id="269" r:id="rId11"/>
    <p:sldId id="311" r:id="rId12"/>
    <p:sldId id="272" r:id="rId13"/>
    <p:sldId id="318" r:id="rId14"/>
    <p:sldId id="308" r:id="rId15"/>
    <p:sldId id="274" r:id="rId16"/>
    <p:sldId id="276" r:id="rId17"/>
    <p:sldId id="282" r:id="rId18"/>
    <p:sldId id="283" r:id="rId19"/>
    <p:sldId id="284" r:id="rId20"/>
    <p:sldId id="349" r:id="rId21"/>
    <p:sldId id="313" r:id="rId22"/>
    <p:sldId id="293" r:id="rId23"/>
    <p:sldId id="286" r:id="rId24"/>
    <p:sldId id="287" r:id="rId25"/>
    <p:sldId id="315" r:id="rId26"/>
    <p:sldId id="325" r:id="rId27"/>
    <p:sldId id="326" r:id="rId28"/>
    <p:sldId id="331" r:id="rId29"/>
    <p:sldId id="343" r:id="rId30"/>
    <p:sldId id="332" r:id="rId31"/>
    <p:sldId id="339" r:id="rId32"/>
    <p:sldId id="336" r:id="rId33"/>
    <p:sldId id="335" r:id="rId3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1831D4D-C000-419C-AB81-E25802EBE66C}" type="datetimeFigureOut">
              <a:rPr lang="ar-EG" smtClean="0"/>
              <a:t>24/12/1438</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0AB9A48-C7DA-4C72-BAB5-F5F084FE2274}" type="slidenum">
              <a:rPr lang="ar-EG" smtClean="0"/>
              <a:t>‹#›</a:t>
            </a:fld>
            <a:endParaRPr lang="ar-EG"/>
          </a:p>
        </p:txBody>
      </p:sp>
    </p:spTree>
    <p:extLst>
      <p:ext uri="{BB962C8B-B14F-4D97-AF65-F5344CB8AC3E}">
        <p14:creationId xmlns:p14="http://schemas.microsoft.com/office/powerpoint/2010/main" val="21078604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1187FF-E5AB-4925-A649-44C5F6DA81F4}" type="datetime8">
              <a:rPr lang="ar-EG" smtClean="0"/>
              <a:t>15 أيلول، 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2810421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59BBDF-13E2-4444-A092-6040149590E9}" type="datetime8">
              <a:rPr lang="ar-EG" smtClean="0"/>
              <a:t>15 أيلول، 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116237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34D7B9-58B5-4946-9DE6-91596F37225B}" type="datetime8">
              <a:rPr lang="ar-EG" smtClean="0"/>
              <a:t>15 أيلول، 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2105023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CE8F85-788C-4210-8494-7185AC446B7F}" type="datetime8">
              <a:rPr lang="ar-EG" smtClean="0"/>
              <a:t>15 أيلول، 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2753168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E75088-0C84-46C5-A401-E4AEEDE141F5}" type="datetime8">
              <a:rPr lang="ar-EG" smtClean="0"/>
              <a:t>15 أيلول، 17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3175278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952789-B837-446A-947F-0D8990302109}" type="datetime8">
              <a:rPr lang="ar-EG" smtClean="0"/>
              <a:t>15 أيلول، 17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650501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C125DF-E11A-4B7E-AA3F-1BCCC694D053}" type="datetime8">
              <a:rPr lang="ar-EG" smtClean="0"/>
              <a:t>15 أيلول، 17</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162567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ED036-37F0-4CFE-B0A1-A0FE8989B8D3}" type="datetime8">
              <a:rPr lang="ar-EG" smtClean="0"/>
              <a:t>15 أيلول، 17</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38648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D7C87-01CE-4CD1-9E54-754E801A22AA}" type="datetime8">
              <a:rPr lang="ar-EG" smtClean="0"/>
              <a:t>15 أيلول، 17</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124815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F1A046-B299-4DF7-A4DD-BF36EBCD0253}" type="datetime8">
              <a:rPr lang="ar-EG" smtClean="0"/>
              <a:t>15 أيلول، 17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2639361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B6AB83-B39B-4548-ACF9-3CB3C96236AC}" type="datetime8">
              <a:rPr lang="ar-EG" smtClean="0"/>
              <a:t>15 أيلول، 17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30C522C-A1E4-4254-BFF3-9729D494B76C}" type="slidenum">
              <a:rPr lang="ar-EG" smtClean="0"/>
              <a:t>‹#›</a:t>
            </a:fld>
            <a:endParaRPr lang="ar-EG"/>
          </a:p>
        </p:txBody>
      </p:sp>
    </p:spTree>
    <p:extLst>
      <p:ext uri="{BB962C8B-B14F-4D97-AF65-F5344CB8AC3E}">
        <p14:creationId xmlns:p14="http://schemas.microsoft.com/office/powerpoint/2010/main" val="91757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233EE4-4566-4307-AC1E-BB36C8E72EEB}" type="datetime8">
              <a:rPr lang="ar-EG" smtClean="0"/>
              <a:t>15 أيلول، 17</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C522C-A1E4-4254-BFF3-9729D494B76C}" type="slidenum">
              <a:rPr lang="ar-EG" smtClean="0"/>
              <a:t>‹#›</a:t>
            </a:fld>
            <a:endParaRPr lang="ar-EG"/>
          </a:p>
        </p:txBody>
      </p:sp>
    </p:spTree>
    <p:extLst>
      <p:ext uri="{BB962C8B-B14F-4D97-AF65-F5344CB8AC3E}">
        <p14:creationId xmlns:p14="http://schemas.microsoft.com/office/powerpoint/2010/main" val="2059598811"/>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1.wmf"/><Relationship Id="rId5" Type="http://schemas.openxmlformats.org/officeDocument/2006/relationships/oleObject" Target="../embeddings/oleObject3.bin"/><Relationship Id="rId4" Type="http://schemas.openxmlformats.org/officeDocument/2006/relationships/image" Target="../media/image10.wmf"/></Relationships>
</file>

<file path=ppt/slides/_rels/slide2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3.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4.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5.wmf"/></Relationships>
</file>

<file path=ppt/slides/_rels/slide2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7.wmf"/></Relationships>
</file>

<file path=ppt/slides/_rels/slide31.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9.wmf"/></Relationships>
</file>

<file path=ppt/slides/_rels/slide33.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200232"/>
            <a:ext cx="8229600" cy="3821056"/>
          </a:xfrm>
        </p:spPr>
        <p:txBody>
          <a:bodyPr>
            <a:normAutofit/>
          </a:bodyPr>
          <a:lstStyle/>
          <a:p>
            <a:pPr marL="114300" indent="0" algn="ctr" rtl="0">
              <a:buNone/>
            </a:pPr>
            <a:r>
              <a:rPr lang="en-US" sz="6000" smtClean="0"/>
              <a:t>(7) </a:t>
            </a:r>
            <a:endParaRPr lang="en-US" sz="6000" dirty="0" smtClean="0"/>
          </a:p>
          <a:p>
            <a:pPr marL="114300" indent="0" algn="ctr" rtl="0">
              <a:buNone/>
            </a:pPr>
            <a:endParaRPr lang="en-US" sz="4600" dirty="0" smtClean="0"/>
          </a:p>
          <a:p>
            <a:pPr marL="114300" indent="0" algn="ctr">
              <a:buNone/>
            </a:pPr>
            <a:r>
              <a:rPr lang="en-US" sz="4200" dirty="0" smtClean="0"/>
              <a:t>Measurement </a:t>
            </a:r>
            <a:r>
              <a:rPr lang="en-US" sz="4200" dirty="0"/>
              <a:t>Systems </a:t>
            </a:r>
            <a:br>
              <a:rPr lang="en-US" sz="4200" dirty="0"/>
            </a:br>
            <a:endParaRPr lang="en-US" sz="4200" dirty="0" smtClean="0"/>
          </a:p>
          <a:p>
            <a:pPr algn="ctr" rtl="0"/>
            <a:endParaRPr lang="en-US" sz="4400" dirty="0"/>
          </a:p>
          <a:p>
            <a:pPr algn="ctr" rtl="0"/>
            <a:endParaRPr lang="ar-EG" sz="4400" dirty="0"/>
          </a:p>
        </p:txBody>
      </p:sp>
      <p:sp>
        <p:nvSpPr>
          <p:cNvPr id="2" name="Slide Number Placeholder 1"/>
          <p:cNvSpPr>
            <a:spLocks noGrp="1"/>
          </p:cNvSpPr>
          <p:nvPr>
            <p:ph type="sldNum" sz="quarter" idx="12"/>
          </p:nvPr>
        </p:nvSpPr>
        <p:spPr/>
        <p:txBody>
          <a:bodyPr/>
          <a:lstStyle/>
          <a:p>
            <a:fld id="{930C522C-A1E4-4254-BFF3-9729D494B76C}" type="slidenum">
              <a:rPr lang="ar-EG" smtClean="0"/>
              <a:t>1</a:t>
            </a:fld>
            <a:endParaRPr lang="ar-EG"/>
          </a:p>
        </p:txBody>
      </p:sp>
    </p:spTree>
    <p:extLst>
      <p:ext uri="{BB962C8B-B14F-4D97-AF65-F5344CB8AC3E}">
        <p14:creationId xmlns:p14="http://schemas.microsoft.com/office/powerpoint/2010/main" val="1640858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704856" cy="864096"/>
          </a:xfrm>
          <a:solidFill>
            <a:schemeClr val="bg1"/>
          </a:solidFill>
        </p:spPr>
        <p:txBody>
          <a:bodyPr>
            <a:normAutofit/>
          </a:bodyPr>
          <a:lstStyle/>
          <a:p>
            <a:r>
              <a:rPr lang="en-US" sz="3600" dirty="0" smtClean="0"/>
              <a:t>2.  Precision (repeatability)</a:t>
            </a:r>
            <a:endParaRPr lang="ar-EG" sz="3600" dirty="0"/>
          </a:p>
        </p:txBody>
      </p:sp>
      <p:sp>
        <p:nvSpPr>
          <p:cNvPr id="3" name="Content Placeholder 2"/>
          <p:cNvSpPr>
            <a:spLocks noGrp="1"/>
          </p:cNvSpPr>
          <p:nvPr>
            <p:ph idx="1"/>
          </p:nvPr>
        </p:nvSpPr>
        <p:spPr>
          <a:xfrm>
            <a:off x="652504" y="1385480"/>
            <a:ext cx="7643192" cy="5040560"/>
          </a:xfrm>
        </p:spPr>
        <p:txBody>
          <a:bodyPr>
            <a:noAutofit/>
          </a:bodyPr>
          <a:lstStyle/>
          <a:p>
            <a:pPr>
              <a:spcBef>
                <a:spcPts val="1200"/>
              </a:spcBef>
              <a:spcAft>
                <a:spcPts val="1200"/>
              </a:spcAft>
            </a:pPr>
            <a:r>
              <a:rPr lang="en-US" sz="2400" dirty="0"/>
              <a:t>Repeated measurements of the same value can vary due to random errors. </a:t>
            </a:r>
            <a:endParaRPr lang="en-US" sz="2400" dirty="0" smtClean="0"/>
          </a:p>
          <a:p>
            <a:pPr>
              <a:spcBef>
                <a:spcPts val="1200"/>
              </a:spcBef>
              <a:spcAft>
                <a:spcPts val="1200"/>
              </a:spcAft>
            </a:pPr>
            <a:r>
              <a:rPr lang="en-CA" sz="2400" dirty="0"/>
              <a:t>Environmental effects such as temperature and humidity changes and fluctuations in the power supply can affect the operation of measurement systems, and also the system you are taking measurements from. High voltage lines close by can also introduce measurement noise.</a:t>
            </a:r>
          </a:p>
          <a:p>
            <a:pPr>
              <a:spcBef>
                <a:spcPts val="1200"/>
              </a:spcBef>
              <a:spcAft>
                <a:spcPts val="1200"/>
              </a:spcAft>
            </a:pPr>
            <a:r>
              <a:rPr lang="en-US" sz="2400" b="1" dirty="0" smtClean="0"/>
              <a:t>Precision</a:t>
            </a:r>
            <a:r>
              <a:rPr lang="en-US" sz="2400" i="1" dirty="0" smtClean="0"/>
              <a:t> </a:t>
            </a:r>
            <a:r>
              <a:rPr lang="en-US" sz="2400" dirty="0" smtClean="0"/>
              <a:t>describes how close are repeated measurements of the same value of a measured variable, or, equivalently, the instrument’s </a:t>
            </a:r>
            <a:r>
              <a:rPr lang="en-US" sz="2400" dirty="0"/>
              <a:t>degree of freedom from </a:t>
            </a:r>
            <a:r>
              <a:rPr lang="en-US" sz="2400" dirty="0" smtClean="0"/>
              <a:t>random errors. </a:t>
            </a:r>
          </a:p>
          <a:p>
            <a:pPr algn="l" rtl="0">
              <a:spcBef>
                <a:spcPts val="1200"/>
              </a:spcBef>
              <a:spcAft>
                <a:spcPts val="1200"/>
              </a:spcAft>
            </a:pPr>
            <a:endParaRPr lang="ar-EG"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10</a:t>
            </a:fld>
            <a:endParaRPr lang="ar-EG"/>
          </a:p>
        </p:txBody>
      </p:sp>
    </p:spTree>
    <p:extLst>
      <p:ext uri="{BB962C8B-B14F-4D97-AF65-F5344CB8AC3E}">
        <p14:creationId xmlns:p14="http://schemas.microsoft.com/office/powerpoint/2010/main" val="1627018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848872" cy="720080"/>
          </a:xfrm>
          <a:solidFill>
            <a:schemeClr val="bg1"/>
          </a:solidFill>
        </p:spPr>
        <p:txBody>
          <a:bodyPr>
            <a:normAutofit/>
          </a:bodyPr>
          <a:lstStyle/>
          <a:p>
            <a:r>
              <a:rPr lang="en-US" sz="3600" dirty="0" smtClean="0"/>
              <a:t>2.  Precision (repeatability)</a:t>
            </a:r>
            <a:endParaRPr lang="ar-EG" sz="3600" dirty="0"/>
          </a:p>
        </p:txBody>
      </p:sp>
      <p:sp>
        <p:nvSpPr>
          <p:cNvPr id="3" name="Content Placeholder 2"/>
          <p:cNvSpPr>
            <a:spLocks noGrp="1"/>
          </p:cNvSpPr>
          <p:nvPr>
            <p:ph idx="1"/>
          </p:nvPr>
        </p:nvSpPr>
        <p:spPr>
          <a:xfrm>
            <a:off x="755576" y="1268760"/>
            <a:ext cx="7776864" cy="5184576"/>
          </a:xfrm>
        </p:spPr>
        <p:txBody>
          <a:bodyPr>
            <a:noAutofit/>
          </a:bodyPr>
          <a:lstStyle/>
          <a:p>
            <a:pPr rtl="0">
              <a:spcBef>
                <a:spcPts val="1800"/>
              </a:spcBef>
            </a:pPr>
            <a:r>
              <a:rPr lang="en-US" sz="2400" dirty="0" smtClean="0"/>
              <a:t>Precision </a:t>
            </a:r>
            <a:r>
              <a:rPr lang="en-US" sz="2400" dirty="0"/>
              <a:t>is often, </a:t>
            </a:r>
            <a:r>
              <a:rPr lang="en-US" sz="2400" dirty="0" smtClean="0"/>
              <a:t>though incorrectly</a:t>
            </a:r>
            <a:r>
              <a:rPr lang="en-US" sz="2400" dirty="0"/>
              <a:t>, confused with accuracy. High precision does not imply anything about measurement accuracy. </a:t>
            </a:r>
          </a:p>
          <a:p>
            <a:pPr rtl="0">
              <a:spcBef>
                <a:spcPts val="1800"/>
              </a:spcBef>
            </a:pPr>
            <a:r>
              <a:rPr lang="en-US" sz="2400" dirty="0" smtClean="0"/>
              <a:t>A precise instrument </a:t>
            </a:r>
            <a:r>
              <a:rPr lang="en-US" sz="2400" dirty="0"/>
              <a:t>may </a:t>
            </a:r>
            <a:r>
              <a:rPr lang="en-US" sz="2400" dirty="0" smtClean="0"/>
              <a:t>be inaccurate. </a:t>
            </a:r>
          </a:p>
          <a:p>
            <a:pPr rtl="0">
              <a:spcBef>
                <a:spcPts val="1800"/>
              </a:spcBef>
            </a:pPr>
            <a:r>
              <a:rPr lang="en-US" sz="2400" dirty="0" smtClean="0"/>
              <a:t>Inaccurate measurements </a:t>
            </a:r>
            <a:r>
              <a:rPr lang="en-US" sz="2400" dirty="0"/>
              <a:t>from a </a:t>
            </a:r>
            <a:r>
              <a:rPr lang="en-US" sz="2400" dirty="0" smtClean="0"/>
              <a:t>precise </a:t>
            </a:r>
            <a:r>
              <a:rPr lang="en-US" sz="2400" dirty="0"/>
              <a:t>instrument are normally caused by </a:t>
            </a:r>
            <a:r>
              <a:rPr lang="en-US" sz="2400" dirty="0" smtClean="0"/>
              <a:t>a </a:t>
            </a:r>
            <a:r>
              <a:rPr lang="en-US" sz="2400" i="1" dirty="0" smtClean="0">
                <a:solidFill>
                  <a:srgbClr val="FF0000"/>
                </a:solidFill>
              </a:rPr>
              <a:t>bias</a:t>
            </a:r>
            <a:r>
              <a:rPr lang="en-US" sz="2400" dirty="0" smtClean="0"/>
              <a:t> </a:t>
            </a:r>
            <a:r>
              <a:rPr lang="en-US" sz="2400" dirty="0"/>
              <a:t>in the measurements, which is removable by </a:t>
            </a:r>
            <a:r>
              <a:rPr lang="en-US" sz="2400" dirty="0" smtClean="0"/>
              <a:t>recalibration.</a:t>
            </a:r>
          </a:p>
        </p:txBody>
      </p:sp>
      <p:sp>
        <p:nvSpPr>
          <p:cNvPr id="4" name="Slide Number Placeholder 3"/>
          <p:cNvSpPr>
            <a:spLocks noGrp="1"/>
          </p:cNvSpPr>
          <p:nvPr>
            <p:ph type="sldNum" sz="quarter" idx="12"/>
          </p:nvPr>
        </p:nvSpPr>
        <p:spPr/>
        <p:txBody>
          <a:bodyPr/>
          <a:lstStyle/>
          <a:p>
            <a:fld id="{930C522C-A1E4-4254-BFF3-9729D494B76C}" type="slidenum">
              <a:rPr lang="ar-EG" smtClean="0"/>
              <a:t>11</a:t>
            </a:fld>
            <a:endParaRPr lang="ar-EG"/>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4606385"/>
            <a:ext cx="3762151" cy="1990967"/>
          </a:xfrm>
          <a:prstGeom prst="rect">
            <a:avLst/>
          </a:prstGeom>
        </p:spPr>
      </p:pic>
    </p:spTree>
    <p:extLst>
      <p:ext uri="{BB962C8B-B14F-4D97-AF65-F5344CB8AC3E}">
        <p14:creationId xmlns:p14="http://schemas.microsoft.com/office/powerpoint/2010/main" val="3257114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000" y="836712"/>
            <a:ext cx="7620000" cy="864096"/>
          </a:xfrm>
          <a:solidFill>
            <a:schemeClr val="bg1"/>
          </a:solidFill>
        </p:spPr>
        <p:txBody>
          <a:bodyPr/>
          <a:lstStyle/>
          <a:p>
            <a:r>
              <a:rPr lang="en-US" sz="3600" dirty="0" smtClean="0"/>
              <a:t>3. Range or span</a:t>
            </a:r>
            <a:endParaRPr lang="ar-EG" sz="3600" dirty="0"/>
          </a:p>
        </p:txBody>
      </p:sp>
      <p:sp>
        <p:nvSpPr>
          <p:cNvPr id="3" name="Content Placeholder 2"/>
          <p:cNvSpPr>
            <a:spLocks noGrp="1"/>
          </p:cNvSpPr>
          <p:nvPr>
            <p:ph idx="1"/>
          </p:nvPr>
        </p:nvSpPr>
        <p:spPr>
          <a:xfrm>
            <a:off x="723712" y="1916832"/>
            <a:ext cx="7620000" cy="4483968"/>
          </a:xfrm>
        </p:spPr>
        <p:txBody>
          <a:bodyPr>
            <a:normAutofit/>
          </a:bodyPr>
          <a:lstStyle/>
          <a:p>
            <a:pPr algn="just" rtl="0"/>
            <a:endParaRPr lang="en-US" sz="2800" dirty="0" smtClean="0"/>
          </a:p>
          <a:p>
            <a:pPr algn="just" rtl="0"/>
            <a:endParaRPr lang="en-US" sz="2800" dirty="0" smtClean="0"/>
          </a:p>
          <a:p>
            <a:pPr marL="114300" indent="0" algn="just" rtl="0">
              <a:buNone/>
            </a:pPr>
            <a:r>
              <a:rPr lang="en-US" sz="2800" dirty="0" smtClean="0"/>
              <a:t>The </a:t>
            </a:r>
            <a:r>
              <a:rPr lang="en-US" sz="2800" i="1" dirty="0"/>
              <a:t>range </a:t>
            </a:r>
            <a:r>
              <a:rPr lang="en-US" sz="2800" dirty="0"/>
              <a:t>or </a:t>
            </a:r>
            <a:r>
              <a:rPr lang="en-US" sz="2800" i="1" dirty="0"/>
              <a:t>span </a:t>
            </a:r>
            <a:r>
              <a:rPr lang="en-US" sz="2800" dirty="0"/>
              <a:t>of an instrument defines the minimum and maximum values of </a:t>
            </a:r>
            <a:r>
              <a:rPr lang="en-US" sz="2800" dirty="0" smtClean="0"/>
              <a:t>a quantity </a:t>
            </a:r>
            <a:r>
              <a:rPr lang="en-US" sz="2800" dirty="0"/>
              <a:t>that the instrument is designed to measure.</a:t>
            </a:r>
            <a:endParaRPr lang="ar-EG" sz="2800" dirty="0"/>
          </a:p>
        </p:txBody>
      </p:sp>
      <p:sp>
        <p:nvSpPr>
          <p:cNvPr id="4" name="Slide Number Placeholder 3"/>
          <p:cNvSpPr>
            <a:spLocks noGrp="1"/>
          </p:cNvSpPr>
          <p:nvPr>
            <p:ph type="sldNum" sz="quarter" idx="12"/>
          </p:nvPr>
        </p:nvSpPr>
        <p:spPr/>
        <p:txBody>
          <a:bodyPr/>
          <a:lstStyle/>
          <a:p>
            <a:fld id="{930C522C-A1E4-4254-BFF3-9729D494B76C}" type="slidenum">
              <a:rPr lang="ar-EG" smtClean="0"/>
              <a:t>12</a:t>
            </a:fld>
            <a:endParaRPr lang="ar-EG"/>
          </a:p>
        </p:txBody>
      </p:sp>
    </p:spTree>
    <p:extLst>
      <p:ext uri="{BB962C8B-B14F-4D97-AF65-F5344CB8AC3E}">
        <p14:creationId xmlns:p14="http://schemas.microsoft.com/office/powerpoint/2010/main" val="1814303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11560" y="404664"/>
            <a:ext cx="7848872" cy="720080"/>
          </a:xfrm>
          <a:solidFill>
            <a:schemeClr val="bg1"/>
          </a:solidFill>
        </p:spPr>
        <p:txBody>
          <a:bodyPr/>
          <a:lstStyle/>
          <a:p>
            <a:pPr rtl="0"/>
            <a:r>
              <a:rPr lang="en-US" sz="3600" dirty="0" smtClean="0"/>
              <a:t>4. Linearity</a:t>
            </a:r>
            <a:endParaRPr lang="ar-EG" sz="3600" dirty="0"/>
          </a:p>
        </p:txBody>
      </p:sp>
      <p:sp>
        <p:nvSpPr>
          <p:cNvPr id="3" name="Content Placeholder 2"/>
          <p:cNvSpPr>
            <a:spLocks noGrp="1"/>
          </p:cNvSpPr>
          <p:nvPr>
            <p:ph idx="1"/>
          </p:nvPr>
        </p:nvSpPr>
        <p:spPr>
          <a:xfrm>
            <a:off x="467544" y="1340768"/>
            <a:ext cx="4896544" cy="5233768"/>
          </a:xfrm>
        </p:spPr>
        <p:txBody>
          <a:bodyPr>
            <a:noAutofit/>
          </a:bodyPr>
          <a:lstStyle/>
          <a:p>
            <a:pPr rtl="0">
              <a:spcBef>
                <a:spcPts val="900"/>
              </a:spcBef>
              <a:spcAft>
                <a:spcPts val="900"/>
              </a:spcAft>
            </a:pPr>
            <a:r>
              <a:rPr lang="en-US" sz="2400" dirty="0"/>
              <a:t>It is </a:t>
            </a:r>
            <a:r>
              <a:rPr lang="en-US" sz="2400" dirty="0" smtClean="0"/>
              <a:t>desirable </a:t>
            </a:r>
            <a:r>
              <a:rPr lang="en-US" sz="2400" dirty="0"/>
              <a:t>that the output reading of an instrument is linearly proportional to the quantity being measured. </a:t>
            </a:r>
          </a:p>
          <a:p>
            <a:pPr rtl="0">
              <a:spcBef>
                <a:spcPts val="900"/>
              </a:spcBef>
              <a:spcAft>
                <a:spcPts val="900"/>
              </a:spcAft>
            </a:pPr>
            <a:r>
              <a:rPr lang="en-US" sz="2400" dirty="0" smtClean="0"/>
              <a:t>In the figure shown, the </a:t>
            </a:r>
            <a:r>
              <a:rPr lang="en-US" sz="2400" b="1" dirty="0" smtClean="0"/>
              <a:t>x</a:t>
            </a:r>
            <a:r>
              <a:rPr lang="en-US" sz="2400" dirty="0" smtClean="0"/>
              <a:t> marks are typical output </a:t>
            </a:r>
            <a:r>
              <a:rPr lang="en-US" sz="2400" dirty="0"/>
              <a:t>readings of an instrument when a sequence of input quantities are </a:t>
            </a:r>
            <a:r>
              <a:rPr lang="en-US" sz="2400" dirty="0" smtClean="0"/>
              <a:t>applied. </a:t>
            </a:r>
          </a:p>
          <a:p>
            <a:pPr rtl="0">
              <a:spcBef>
                <a:spcPts val="900"/>
              </a:spcBef>
              <a:spcAft>
                <a:spcPts val="900"/>
              </a:spcAft>
            </a:pPr>
            <a:r>
              <a:rPr lang="en-US" sz="2400" dirty="0" smtClean="0"/>
              <a:t>By fitting a straight </a:t>
            </a:r>
            <a:r>
              <a:rPr lang="en-US" sz="2400" dirty="0"/>
              <a:t>line </a:t>
            </a:r>
            <a:r>
              <a:rPr lang="en-US" sz="2400" dirty="0" smtClean="0"/>
              <a:t>through these marks, </a:t>
            </a:r>
            <a:r>
              <a:rPr lang="en-US" sz="2400" dirty="0"/>
              <a:t>i</a:t>
            </a:r>
            <a:r>
              <a:rPr lang="en-US" sz="2400" dirty="0" smtClean="0"/>
              <a:t>t is clear that the device can be considered </a:t>
            </a:r>
            <a:r>
              <a:rPr lang="en-US" sz="2400" i="1" dirty="0" smtClean="0"/>
              <a:t>linear</a:t>
            </a:r>
            <a:r>
              <a:rPr lang="en-US" sz="2400" dirty="0" smtClean="0"/>
              <a:t>. </a:t>
            </a:r>
          </a:p>
        </p:txBody>
      </p:sp>
      <p:sp>
        <p:nvSpPr>
          <p:cNvPr id="4" name="Slide Number Placeholder 3"/>
          <p:cNvSpPr>
            <a:spLocks noGrp="1"/>
          </p:cNvSpPr>
          <p:nvPr>
            <p:ph type="sldNum" sz="quarter" idx="12"/>
          </p:nvPr>
        </p:nvSpPr>
        <p:spPr/>
        <p:txBody>
          <a:bodyPr/>
          <a:lstStyle/>
          <a:p>
            <a:fld id="{930C522C-A1E4-4254-BFF3-9729D494B76C}" type="slidenum">
              <a:rPr lang="ar-EG" smtClean="0"/>
              <a:t>13</a:t>
            </a:fld>
            <a:endParaRPr lang="ar-EG"/>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4521" y="2276872"/>
            <a:ext cx="3379967" cy="3312368"/>
          </a:xfrm>
          <a:prstGeom prst="rect">
            <a:avLst/>
          </a:prstGeom>
        </p:spPr>
      </p:pic>
    </p:spTree>
    <p:extLst>
      <p:ext uri="{BB962C8B-B14F-4D97-AF65-F5344CB8AC3E}">
        <p14:creationId xmlns:p14="http://schemas.microsoft.com/office/powerpoint/2010/main" val="4154055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848872" cy="720080"/>
          </a:xfrm>
          <a:solidFill>
            <a:schemeClr val="bg1"/>
          </a:solidFill>
        </p:spPr>
        <p:txBody>
          <a:bodyPr/>
          <a:lstStyle/>
          <a:p>
            <a:pPr rtl="0"/>
            <a:r>
              <a:rPr lang="en-US" sz="3600" dirty="0" smtClean="0"/>
              <a:t>4. Linearity</a:t>
            </a:r>
            <a:endParaRPr lang="ar-EG" sz="3600" dirty="0"/>
          </a:p>
        </p:txBody>
      </p:sp>
      <p:sp>
        <p:nvSpPr>
          <p:cNvPr id="3" name="Content Placeholder 2"/>
          <p:cNvSpPr>
            <a:spLocks noGrp="1"/>
          </p:cNvSpPr>
          <p:nvPr>
            <p:ph idx="1"/>
          </p:nvPr>
        </p:nvSpPr>
        <p:spPr>
          <a:xfrm>
            <a:off x="395536" y="1795632"/>
            <a:ext cx="4752528" cy="4585696"/>
          </a:xfrm>
        </p:spPr>
        <p:txBody>
          <a:bodyPr>
            <a:normAutofit/>
          </a:bodyPr>
          <a:lstStyle/>
          <a:p>
            <a:pPr rtl="0"/>
            <a:r>
              <a:rPr lang="en-US" sz="2400" dirty="0"/>
              <a:t>The non-linearity </a:t>
            </a:r>
            <a:r>
              <a:rPr lang="en-US" sz="2400" dirty="0" smtClean="0"/>
              <a:t>error is defined </a:t>
            </a:r>
            <a:r>
              <a:rPr lang="en-US" sz="2400" dirty="0"/>
              <a:t>as the maximum deviation of any of the output </a:t>
            </a:r>
            <a:r>
              <a:rPr lang="en-US" sz="2400" dirty="0" smtClean="0"/>
              <a:t>readings (marked </a:t>
            </a:r>
            <a:r>
              <a:rPr lang="en-US" sz="2400" b="1" dirty="0" smtClean="0"/>
              <a:t>x</a:t>
            </a:r>
            <a:r>
              <a:rPr lang="en-US" sz="2400" dirty="0" smtClean="0"/>
              <a:t>) from the assumed straight line.</a:t>
            </a:r>
            <a:endParaRPr lang="en-US" sz="2400" dirty="0"/>
          </a:p>
          <a:p>
            <a:pPr rtl="0"/>
            <a:endParaRPr lang="en-US" sz="2400" dirty="0" smtClean="0"/>
          </a:p>
          <a:p>
            <a:pPr rtl="0"/>
            <a:r>
              <a:rPr lang="en-US" sz="2400" dirty="0" smtClean="0"/>
              <a:t>Non-linearity </a:t>
            </a:r>
            <a:r>
              <a:rPr lang="en-US" sz="2400" dirty="0"/>
              <a:t>is usually expressed as a percentage of full-scale reading.</a:t>
            </a:r>
            <a:endParaRPr lang="ar-EG" sz="2400" dirty="0"/>
          </a:p>
          <a:p>
            <a:endParaRPr lang="ar-EG"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14</a:t>
            </a:fld>
            <a:endParaRPr lang="ar-EG"/>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1988840"/>
            <a:ext cx="3600400" cy="2780191"/>
          </a:xfrm>
          <a:prstGeom prst="rect">
            <a:avLst/>
          </a:prstGeom>
        </p:spPr>
      </p:pic>
    </p:spTree>
    <p:extLst>
      <p:ext uri="{BB962C8B-B14F-4D97-AF65-F5344CB8AC3E}">
        <p14:creationId xmlns:p14="http://schemas.microsoft.com/office/powerpoint/2010/main" val="9239073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 y="548680"/>
            <a:ext cx="7787208" cy="854968"/>
          </a:xfrm>
          <a:solidFill>
            <a:schemeClr val="bg1"/>
          </a:solidFill>
        </p:spPr>
        <p:txBody>
          <a:bodyPr/>
          <a:lstStyle/>
          <a:p>
            <a:pPr rtl="0"/>
            <a:r>
              <a:rPr lang="en-US" sz="3600" dirty="0"/>
              <a:t>5</a:t>
            </a:r>
            <a:r>
              <a:rPr lang="en-US" sz="3600" dirty="0" smtClean="0"/>
              <a:t>. Sensitivity </a:t>
            </a:r>
            <a:r>
              <a:rPr lang="en-US" sz="3600" dirty="0"/>
              <a:t>of measurement</a:t>
            </a:r>
            <a:endParaRPr lang="ar-EG" sz="3600" dirty="0"/>
          </a:p>
        </p:txBody>
      </p:sp>
      <p:sp>
        <p:nvSpPr>
          <p:cNvPr id="3" name="Content Placeholder 2"/>
          <p:cNvSpPr>
            <a:spLocks noGrp="1"/>
          </p:cNvSpPr>
          <p:nvPr>
            <p:ph idx="1"/>
          </p:nvPr>
        </p:nvSpPr>
        <p:spPr>
          <a:xfrm>
            <a:off x="755576" y="1700808"/>
            <a:ext cx="7488832" cy="4801720"/>
          </a:xfrm>
        </p:spPr>
        <p:txBody>
          <a:bodyPr>
            <a:noAutofit/>
          </a:bodyPr>
          <a:lstStyle/>
          <a:p>
            <a:pPr algn="l" rtl="0"/>
            <a:r>
              <a:rPr lang="en-US" sz="2400" dirty="0"/>
              <a:t>The sensitivity of </a:t>
            </a:r>
            <a:r>
              <a:rPr lang="en-US" sz="2400" dirty="0" smtClean="0"/>
              <a:t>a measurement device is defined as the ratio:</a:t>
            </a:r>
            <a:endParaRPr lang="en-US" sz="2400" dirty="0"/>
          </a:p>
          <a:p>
            <a:pPr algn="l" rtl="0"/>
            <a:endParaRPr lang="en-US" sz="2400" dirty="0" smtClean="0"/>
          </a:p>
          <a:p>
            <a:pPr algn="l" rtl="0"/>
            <a:endParaRPr lang="en-US" sz="2400" dirty="0"/>
          </a:p>
          <a:p>
            <a:pPr algn="l" rtl="0"/>
            <a:endParaRPr lang="en-US" sz="2400" dirty="0" smtClean="0"/>
          </a:p>
          <a:p>
            <a:pPr algn="l" rtl="0"/>
            <a:endParaRPr lang="en-US" sz="2400" dirty="0" smtClean="0"/>
          </a:p>
          <a:p>
            <a:pPr algn="l" rtl="0"/>
            <a:r>
              <a:rPr lang="en-US" sz="2400" dirty="0" smtClean="0"/>
              <a:t>The </a:t>
            </a:r>
            <a:r>
              <a:rPr lang="en-US" sz="2400" dirty="0"/>
              <a:t>sensitivity of measurement is </a:t>
            </a:r>
            <a:r>
              <a:rPr lang="en-US" sz="2400" dirty="0" smtClean="0"/>
              <a:t>the </a:t>
            </a:r>
            <a:r>
              <a:rPr lang="en-US" sz="2400" dirty="0"/>
              <a:t>slope of the straight line drawn </a:t>
            </a:r>
            <a:r>
              <a:rPr lang="en-US" sz="2400" dirty="0" smtClean="0"/>
              <a:t>in the previous slide. </a:t>
            </a:r>
          </a:p>
        </p:txBody>
      </p:sp>
      <p:sp>
        <p:nvSpPr>
          <p:cNvPr id="4" name="Slide Number Placeholder 3"/>
          <p:cNvSpPr>
            <a:spLocks noGrp="1"/>
          </p:cNvSpPr>
          <p:nvPr>
            <p:ph type="sldNum" sz="quarter" idx="12"/>
          </p:nvPr>
        </p:nvSpPr>
        <p:spPr/>
        <p:txBody>
          <a:bodyPr/>
          <a:lstStyle/>
          <a:p>
            <a:fld id="{930C522C-A1E4-4254-BFF3-9729D494B76C}" type="slidenum">
              <a:rPr lang="ar-EG" smtClean="0"/>
              <a:t>15</a:t>
            </a:fld>
            <a:endParaRPr lang="ar-EG"/>
          </a:p>
        </p:txBody>
      </p:sp>
      <p:graphicFrame>
        <p:nvGraphicFramePr>
          <p:cNvPr id="5" name="Object 4"/>
          <p:cNvGraphicFramePr>
            <a:graphicFrameLocks noChangeAspect="1"/>
          </p:cNvGraphicFramePr>
          <p:nvPr>
            <p:extLst>
              <p:ext uri="{D42A27DB-BD31-4B8C-83A1-F6EECF244321}">
                <p14:modId xmlns:p14="http://schemas.microsoft.com/office/powerpoint/2010/main" val="3002533582"/>
              </p:ext>
            </p:extLst>
          </p:nvPr>
        </p:nvGraphicFramePr>
        <p:xfrm>
          <a:off x="2699792" y="2996952"/>
          <a:ext cx="3459162" cy="800100"/>
        </p:xfrm>
        <a:graphic>
          <a:graphicData uri="http://schemas.openxmlformats.org/presentationml/2006/ole">
            <mc:AlternateContent xmlns:mc="http://schemas.openxmlformats.org/markup-compatibility/2006">
              <mc:Choice xmlns:v="urn:schemas-microsoft-com:vml" Requires="v">
                <p:oleObj spid="_x0000_s8223" name="Equation" r:id="rId3" imgW="1790640" imgH="419040" progId="Equation.3">
                  <p:embed/>
                </p:oleObj>
              </mc:Choice>
              <mc:Fallback>
                <p:oleObj name="Equation" r:id="rId3" imgW="1790640" imgH="419040" progId="Equation.3">
                  <p:embed/>
                  <p:pic>
                    <p:nvPicPr>
                      <p:cNvPr id="0" name="Object 4"/>
                      <p:cNvPicPr>
                        <a:picLocks noChangeAspect="1" noChangeArrowheads="1"/>
                      </p:cNvPicPr>
                      <p:nvPr/>
                    </p:nvPicPr>
                    <p:blipFill>
                      <a:blip r:embed="rId4"/>
                      <a:srcRect/>
                      <a:stretch>
                        <a:fillRect/>
                      </a:stretch>
                    </p:blipFill>
                    <p:spPr bwMode="auto">
                      <a:xfrm>
                        <a:off x="2699792" y="2996952"/>
                        <a:ext cx="3459162" cy="8001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70072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176" y="332656"/>
            <a:ext cx="7620000" cy="648072"/>
          </a:xfrm>
          <a:solidFill>
            <a:schemeClr val="bg1"/>
          </a:solidFill>
        </p:spPr>
        <p:txBody>
          <a:bodyPr/>
          <a:lstStyle/>
          <a:p>
            <a:pPr algn="l"/>
            <a:r>
              <a:rPr lang="en-US" sz="3600" dirty="0" smtClean="0"/>
              <a:t>Example </a:t>
            </a:r>
            <a:endParaRPr lang="ar-EG" sz="3600" dirty="0"/>
          </a:p>
        </p:txBody>
      </p:sp>
      <p:sp>
        <p:nvSpPr>
          <p:cNvPr id="3" name="Content Placeholder 2"/>
          <p:cNvSpPr>
            <a:spLocks noGrp="1"/>
          </p:cNvSpPr>
          <p:nvPr>
            <p:ph idx="1"/>
          </p:nvPr>
        </p:nvSpPr>
        <p:spPr>
          <a:xfrm>
            <a:off x="525904" y="1142160"/>
            <a:ext cx="8052048" cy="5256584"/>
          </a:xfrm>
        </p:spPr>
        <p:txBody>
          <a:bodyPr>
            <a:noAutofit/>
          </a:bodyPr>
          <a:lstStyle/>
          <a:p>
            <a:pPr marL="114300" indent="0" algn="just">
              <a:buNone/>
            </a:pPr>
            <a:r>
              <a:rPr lang="en-US" sz="2400" dirty="0" smtClean="0"/>
              <a:t>The following resistance values of a platinum resistance thermometer were measured at a range of temperatures. Determine the measurement sensitivity of the instrument in </a:t>
            </a:r>
            <a:r>
              <a:rPr lang="el-GR" sz="2400" dirty="0" smtClean="0"/>
              <a:t>Ω</a:t>
            </a:r>
            <a:r>
              <a:rPr lang="en-US" sz="2400" dirty="0" smtClean="0"/>
              <a:t>/</a:t>
            </a:r>
            <a:r>
              <a:rPr lang="el-GR" sz="2400" dirty="0" smtClean="0"/>
              <a:t>˚</a:t>
            </a:r>
            <a:r>
              <a:rPr lang="en-US" sz="2400" dirty="0" smtClean="0"/>
              <a:t>C.</a:t>
            </a:r>
          </a:p>
          <a:p>
            <a:pPr marL="114300" indent="0" algn="just">
              <a:buNone/>
            </a:pPr>
            <a:endParaRPr lang="en-US" sz="2400" dirty="0"/>
          </a:p>
          <a:p>
            <a:pPr marL="114300" indent="0" algn="just">
              <a:buNone/>
            </a:pPr>
            <a:endParaRPr lang="en-US" sz="2400" dirty="0" smtClean="0"/>
          </a:p>
          <a:p>
            <a:pPr marL="114300" indent="0" algn="just">
              <a:buNone/>
            </a:pPr>
            <a:endParaRPr lang="en-US" sz="2400" b="1" dirty="0" smtClean="0"/>
          </a:p>
          <a:p>
            <a:pPr marL="114300" indent="0" algn="just">
              <a:buNone/>
            </a:pPr>
            <a:r>
              <a:rPr lang="en-US" sz="2400" b="1" dirty="0" smtClean="0"/>
              <a:t>Solution:</a:t>
            </a:r>
          </a:p>
          <a:p>
            <a:pPr algn="just"/>
            <a:r>
              <a:rPr lang="en-US" sz="2400" dirty="0" smtClean="0"/>
              <a:t>By plotting these values on a graph, the relationship between temperature and resistance </a:t>
            </a:r>
            <a:r>
              <a:rPr lang="en-US" sz="2400" dirty="0"/>
              <a:t>is </a:t>
            </a:r>
            <a:r>
              <a:rPr lang="en-US" sz="2400" dirty="0" smtClean="0"/>
              <a:t>a straight line.</a:t>
            </a:r>
          </a:p>
          <a:p>
            <a:pPr algn="just"/>
            <a:r>
              <a:rPr lang="en-US" sz="2400" dirty="0" smtClean="0"/>
              <a:t>For 30</a:t>
            </a:r>
            <a:r>
              <a:rPr lang="el-GR" sz="2400" dirty="0"/>
              <a:t>˚</a:t>
            </a:r>
            <a:r>
              <a:rPr lang="en-US" sz="2400" dirty="0"/>
              <a:t>C change </a:t>
            </a:r>
            <a:r>
              <a:rPr lang="en-US" sz="2400" dirty="0" smtClean="0"/>
              <a:t>in temperature, the change in resistance is 7</a:t>
            </a:r>
            <a:r>
              <a:rPr lang="el-GR" sz="2400" dirty="0" smtClean="0"/>
              <a:t>Ω</a:t>
            </a:r>
            <a:r>
              <a:rPr lang="en-US" sz="2400" dirty="0" smtClean="0"/>
              <a:t>. Hence the measurement sensitivity is 7/30 = 0.233</a:t>
            </a:r>
            <a:r>
              <a:rPr lang="el-GR" sz="2400" dirty="0" smtClean="0"/>
              <a:t>Ω</a:t>
            </a:r>
            <a:r>
              <a:rPr lang="en-US" sz="2400" dirty="0" smtClean="0"/>
              <a:t>/</a:t>
            </a:r>
            <a:r>
              <a:rPr lang="el-GR" sz="2400" dirty="0" smtClean="0"/>
              <a:t>˚</a:t>
            </a:r>
            <a:r>
              <a:rPr lang="en-US" sz="2400" dirty="0" smtClean="0"/>
              <a:t>C.</a:t>
            </a:r>
            <a:endParaRPr lang="ar-EG"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16</a:t>
            </a:fld>
            <a:endParaRPr lang="ar-EG"/>
          </a:p>
        </p:txBody>
      </p:sp>
      <p:graphicFrame>
        <p:nvGraphicFramePr>
          <p:cNvPr id="5" name="Table 4"/>
          <p:cNvGraphicFramePr>
            <a:graphicFrameLocks noGrp="1"/>
          </p:cNvGraphicFramePr>
          <p:nvPr>
            <p:extLst>
              <p:ext uri="{D42A27DB-BD31-4B8C-83A1-F6EECF244321}">
                <p14:modId xmlns:p14="http://schemas.microsoft.com/office/powerpoint/2010/main" val="1267975934"/>
              </p:ext>
            </p:extLst>
          </p:nvPr>
        </p:nvGraphicFramePr>
        <p:xfrm>
          <a:off x="2267744" y="2420888"/>
          <a:ext cx="4248472" cy="1828800"/>
        </p:xfrm>
        <a:graphic>
          <a:graphicData uri="http://schemas.openxmlformats.org/drawingml/2006/table">
            <a:tbl>
              <a:tblPr firstRow="1" bandRow="1">
                <a:tableStyleId>{5940675A-B579-460E-94D1-54222C63F5DA}</a:tableStyleId>
              </a:tblPr>
              <a:tblGrid>
                <a:gridCol w="2124236"/>
                <a:gridCol w="2124236"/>
              </a:tblGrid>
              <a:tr h="316835">
                <a:tc>
                  <a:txBody>
                    <a:bodyPr/>
                    <a:lstStyle/>
                    <a:p>
                      <a:pPr algn="ctr"/>
                      <a:r>
                        <a:rPr lang="en-US" sz="1800" b="1" dirty="0" smtClean="0"/>
                        <a:t>Temperature (</a:t>
                      </a:r>
                      <a:r>
                        <a:rPr lang="el-GR" sz="1800" b="1" dirty="0" smtClean="0"/>
                        <a:t>˚</a:t>
                      </a:r>
                      <a:r>
                        <a:rPr lang="en-US" sz="1800" b="1" dirty="0" smtClean="0"/>
                        <a:t>C)</a:t>
                      </a:r>
                      <a:endParaRPr lang="en-US" sz="1800" b="1" dirty="0"/>
                    </a:p>
                  </a:txBody>
                  <a:tcPr/>
                </a:tc>
                <a:tc>
                  <a:txBody>
                    <a:bodyPr/>
                    <a:lstStyle/>
                    <a:p>
                      <a:pPr algn="ctr"/>
                      <a:r>
                        <a:rPr lang="en-US" sz="1800" b="1" dirty="0" smtClean="0"/>
                        <a:t>Resistance (</a:t>
                      </a:r>
                      <a:r>
                        <a:rPr lang="el-GR" sz="1800" b="1" dirty="0" smtClean="0"/>
                        <a:t>Ω</a:t>
                      </a:r>
                      <a:r>
                        <a:rPr lang="en-US" sz="1800" b="1" dirty="0" smtClean="0"/>
                        <a:t>)</a:t>
                      </a:r>
                      <a:endParaRPr lang="en-US" sz="1800" b="1" dirty="0"/>
                    </a:p>
                  </a:txBody>
                  <a:tcPr/>
                </a:tc>
              </a:tr>
              <a:tr h="316835">
                <a:tc>
                  <a:txBody>
                    <a:bodyPr/>
                    <a:lstStyle/>
                    <a:p>
                      <a:pPr algn="ctr"/>
                      <a:r>
                        <a:rPr lang="en-US" sz="1800" b="1" dirty="0" smtClean="0"/>
                        <a:t>200</a:t>
                      </a:r>
                      <a:endParaRPr lang="en-US" sz="1800" b="1" dirty="0"/>
                    </a:p>
                  </a:txBody>
                  <a:tcPr/>
                </a:tc>
                <a:tc>
                  <a:txBody>
                    <a:bodyPr/>
                    <a:lstStyle/>
                    <a:p>
                      <a:pPr algn="ctr"/>
                      <a:r>
                        <a:rPr lang="en-US" sz="1800" b="1" dirty="0" smtClean="0"/>
                        <a:t>307</a:t>
                      </a:r>
                      <a:endParaRPr lang="en-US" sz="1800" b="1" dirty="0"/>
                    </a:p>
                  </a:txBody>
                  <a:tcPr/>
                </a:tc>
              </a:tr>
              <a:tr h="316835">
                <a:tc>
                  <a:txBody>
                    <a:bodyPr/>
                    <a:lstStyle/>
                    <a:p>
                      <a:pPr algn="ctr"/>
                      <a:r>
                        <a:rPr lang="en-US" sz="1800" b="1" dirty="0" smtClean="0"/>
                        <a:t>230</a:t>
                      </a:r>
                      <a:endParaRPr lang="en-US" sz="1800" b="1" dirty="0"/>
                    </a:p>
                  </a:txBody>
                  <a:tcPr/>
                </a:tc>
                <a:tc>
                  <a:txBody>
                    <a:bodyPr/>
                    <a:lstStyle/>
                    <a:p>
                      <a:pPr algn="ctr"/>
                      <a:r>
                        <a:rPr lang="en-US" sz="1800" b="1" dirty="0" smtClean="0"/>
                        <a:t>314</a:t>
                      </a:r>
                      <a:endParaRPr lang="en-US" sz="1800" b="1" dirty="0"/>
                    </a:p>
                  </a:txBody>
                  <a:tcPr/>
                </a:tc>
              </a:tr>
              <a:tr h="316835">
                <a:tc>
                  <a:txBody>
                    <a:bodyPr/>
                    <a:lstStyle/>
                    <a:p>
                      <a:pPr algn="ctr"/>
                      <a:r>
                        <a:rPr lang="en-US" sz="1800" b="1" dirty="0" smtClean="0"/>
                        <a:t>260</a:t>
                      </a:r>
                      <a:endParaRPr lang="en-US" sz="1800" b="1" dirty="0"/>
                    </a:p>
                  </a:txBody>
                  <a:tcPr/>
                </a:tc>
                <a:tc>
                  <a:txBody>
                    <a:bodyPr/>
                    <a:lstStyle/>
                    <a:p>
                      <a:pPr algn="ctr"/>
                      <a:r>
                        <a:rPr lang="en-US" sz="1800" b="1" dirty="0" smtClean="0"/>
                        <a:t>321</a:t>
                      </a:r>
                      <a:endParaRPr lang="en-US" sz="1800" b="1" dirty="0"/>
                    </a:p>
                  </a:txBody>
                  <a:tcPr/>
                </a:tc>
              </a:tr>
              <a:tr h="316835">
                <a:tc>
                  <a:txBody>
                    <a:bodyPr/>
                    <a:lstStyle/>
                    <a:p>
                      <a:pPr algn="ctr"/>
                      <a:r>
                        <a:rPr lang="en-US" sz="1800" b="1" dirty="0" smtClean="0"/>
                        <a:t>290</a:t>
                      </a:r>
                      <a:endParaRPr lang="en-US" sz="1800" b="1" dirty="0"/>
                    </a:p>
                  </a:txBody>
                  <a:tcPr/>
                </a:tc>
                <a:tc>
                  <a:txBody>
                    <a:bodyPr/>
                    <a:lstStyle/>
                    <a:p>
                      <a:pPr algn="ctr"/>
                      <a:r>
                        <a:rPr lang="en-US" sz="1800" b="1" dirty="0" smtClean="0"/>
                        <a:t>328</a:t>
                      </a:r>
                      <a:endParaRPr lang="en-US" sz="1800" b="1" dirty="0"/>
                    </a:p>
                  </a:txBody>
                  <a:tcPr/>
                </a:tc>
              </a:tr>
            </a:tbl>
          </a:graphicData>
        </a:graphic>
      </p:graphicFrame>
    </p:spTree>
    <p:extLst>
      <p:ext uri="{BB962C8B-B14F-4D97-AF65-F5344CB8AC3E}">
        <p14:creationId xmlns:p14="http://schemas.microsoft.com/office/powerpoint/2010/main" val="21298011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416" y="418654"/>
            <a:ext cx="7620000" cy="850106"/>
          </a:xfrm>
          <a:solidFill>
            <a:schemeClr val="bg1"/>
          </a:solidFill>
        </p:spPr>
        <p:txBody>
          <a:bodyPr>
            <a:normAutofit/>
          </a:bodyPr>
          <a:lstStyle/>
          <a:p>
            <a:pPr rtl="0"/>
            <a:r>
              <a:rPr lang="en-US" sz="3600" dirty="0"/>
              <a:t>6</a:t>
            </a:r>
            <a:r>
              <a:rPr lang="en-US" sz="3600" dirty="0" smtClean="0"/>
              <a:t>. Threshold </a:t>
            </a:r>
            <a:endParaRPr lang="ar-EG" sz="3600" dirty="0"/>
          </a:p>
        </p:txBody>
      </p:sp>
      <p:sp>
        <p:nvSpPr>
          <p:cNvPr id="3" name="Content Placeholder 2"/>
          <p:cNvSpPr>
            <a:spLocks noGrp="1"/>
          </p:cNvSpPr>
          <p:nvPr>
            <p:ph idx="1"/>
          </p:nvPr>
        </p:nvSpPr>
        <p:spPr>
          <a:xfrm>
            <a:off x="899592" y="1484784"/>
            <a:ext cx="7272808" cy="4608512"/>
          </a:xfrm>
        </p:spPr>
        <p:txBody>
          <a:bodyPr>
            <a:noAutofit/>
          </a:bodyPr>
          <a:lstStyle/>
          <a:p>
            <a:pPr marL="0" indent="0">
              <a:spcBef>
                <a:spcPts val="1800"/>
              </a:spcBef>
              <a:buNone/>
            </a:pPr>
            <a:r>
              <a:rPr lang="en-US" sz="2400" dirty="0"/>
              <a:t>If the instrument input </a:t>
            </a:r>
            <a:r>
              <a:rPr lang="en-US" sz="2400" dirty="0" smtClean="0"/>
              <a:t>is very gradually </a:t>
            </a:r>
            <a:r>
              <a:rPr lang="en-US" sz="2400" dirty="0"/>
              <a:t>increased from </a:t>
            </a:r>
            <a:r>
              <a:rPr lang="en-US" sz="2400" dirty="0">
                <a:solidFill>
                  <a:srgbClr val="FF0000"/>
                </a:solidFill>
              </a:rPr>
              <a:t>zero</a:t>
            </a:r>
            <a:r>
              <a:rPr lang="en-US" sz="2400" dirty="0"/>
              <a:t>, </a:t>
            </a:r>
            <a:r>
              <a:rPr lang="en-US" sz="2400" dirty="0" smtClean="0"/>
              <a:t>there will be some minimum value below which no change </a:t>
            </a:r>
            <a:r>
              <a:rPr lang="en-US" sz="2400" dirty="0"/>
              <a:t>in the instrument </a:t>
            </a:r>
            <a:r>
              <a:rPr lang="en-US" sz="2400" dirty="0" smtClean="0"/>
              <a:t>reading is detected or observed. </a:t>
            </a:r>
            <a:r>
              <a:rPr lang="en-US" sz="2400" dirty="0"/>
              <a:t>This minimum </a:t>
            </a:r>
            <a:r>
              <a:rPr lang="en-US" sz="2400" dirty="0" smtClean="0"/>
              <a:t>value defines </a:t>
            </a:r>
            <a:r>
              <a:rPr lang="en-US" sz="2400" i="1" dirty="0" smtClean="0"/>
              <a:t>threshold</a:t>
            </a:r>
            <a:r>
              <a:rPr lang="en-US" sz="2400" dirty="0" smtClean="0"/>
              <a:t> </a:t>
            </a:r>
            <a:r>
              <a:rPr lang="en-US" sz="2400" dirty="0"/>
              <a:t>of the </a:t>
            </a:r>
            <a:r>
              <a:rPr lang="en-US" sz="2400" dirty="0" smtClean="0"/>
              <a:t>instrument.</a:t>
            </a:r>
          </a:p>
          <a:p>
            <a:pPr algn="l" rtl="0">
              <a:spcBef>
                <a:spcPts val="1800"/>
              </a:spcBef>
            </a:pPr>
            <a:endParaRPr lang="en-US" sz="2400" dirty="0" smtClean="0"/>
          </a:p>
        </p:txBody>
      </p:sp>
      <p:sp>
        <p:nvSpPr>
          <p:cNvPr id="4" name="Slide Number Placeholder 3"/>
          <p:cNvSpPr>
            <a:spLocks noGrp="1"/>
          </p:cNvSpPr>
          <p:nvPr>
            <p:ph type="sldNum" sz="quarter" idx="12"/>
          </p:nvPr>
        </p:nvSpPr>
        <p:spPr/>
        <p:txBody>
          <a:bodyPr/>
          <a:lstStyle/>
          <a:p>
            <a:fld id="{930C522C-A1E4-4254-BFF3-9729D494B76C}" type="slidenum">
              <a:rPr lang="ar-EG" smtClean="0"/>
              <a:t>17</a:t>
            </a:fld>
            <a:endParaRPr lang="ar-EG"/>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1840" y="3284984"/>
            <a:ext cx="3082433" cy="3294585"/>
          </a:xfrm>
          <a:prstGeom prst="rect">
            <a:avLst/>
          </a:prstGeom>
        </p:spPr>
      </p:pic>
    </p:spTree>
    <p:extLst>
      <p:ext uri="{BB962C8B-B14F-4D97-AF65-F5344CB8AC3E}">
        <p14:creationId xmlns:p14="http://schemas.microsoft.com/office/powerpoint/2010/main" val="1221387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416" y="418654"/>
            <a:ext cx="7620000" cy="778098"/>
          </a:xfrm>
          <a:solidFill>
            <a:schemeClr val="bg1"/>
          </a:solidFill>
        </p:spPr>
        <p:txBody>
          <a:bodyPr>
            <a:normAutofit/>
          </a:bodyPr>
          <a:lstStyle/>
          <a:p>
            <a:pPr rtl="0"/>
            <a:r>
              <a:rPr lang="en-US" sz="3600" dirty="0"/>
              <a:t>7</a:t>
            </a:r>
            <a:r>
              <a:rPr lang="en-US" sz="3600" dirty="0" smtClean="0"/>
              <a:t>. Resolution</a:t>
            </a:r>
            <a:endParaRPr lang="ar-EG" sz="3600" dirty="0"/>
          </a:p>
        </p:txBody>
      </p:sp>
      <p:sp>
        <p:nvSpPr>
          <p:cNvPr id="3" name="Content Placeholder 2"/>
          <p:cNvSpPr>
            <a:spLocks noGrp="1"/>
          </p:cNvSpPr>
          <p:nvPr>
            <p:ph idx="1"/>
          </p:nvPr>
        </p:nvSpPr>
        <p:spPr>
          <a:xfrm>
            <a:off x="539552" y="1412776"/>
            <a:ext cx="7848872" cy="4968552"/>
          </a:xfrm>
        </p:spPr>
        <p:txBody>
          <a:bodyPr>
            <a:noAutofit/>
          </a:bodyPr>
          <a:lstStyle/>
          <a:p>
            <a:pPr>
              <a:spcBef>
                <a:spcPts val="1200"/>
              </a:spcBef>
              <a:spcAft>
                <a:spcPts val="1200"/>
              </a:spcAft>
            </a:pPr>
            <a:r>
              <a:rPr lang="en-US" sz="2400" dirty="0"/>
              <a:t>When an instrument is showing a particular output reading, there is a lower limit on </a:t>
            </a:r>
            <a:r>
              <a:rPr lang="en-US" sz="2400" dirty="0" smtClean="0"/>
              <a:t>the magnitude </a:t>
            </a:r>
            <a:r>
              <a:rPr lang="en-US" sz="2400" dirty="0"/>
              <a:t>of the change in the input measured quantity that produces an </a:t>
            </a:r>
            <a:r>
              <a:rPr lang="en-US" sz="2400" dirty="0" smtClean="0"/>
              <a:t>observable change </a:t>
            </a:r>
            <a:r>
              <a:rPr lang="en-US" sz="2400" dirty="0"/>
              <a:t>in the instrument output. </a:t>
            </a:r>
            <a:endParaRPr lang="en-US" sz="2400" dirty="0" smtClean="0"/>
          </a:p>
          <a:p>
            <a:pPr>
              <a:spcBef>
                <a:spcPts val="1200"/>
              </a:spcBef>
              <a:spcAft>
                <a:spcPts val="1200"/>
              </a:spcAft>
            </a:pPr>
            <a:r>
              <a:rPr lang="en-US" sz="2400" dirty="0" smtClean="0"/>
              <a:t>That is, resolution is the </a:t>
            </a:r>
            <a:r>
              <a:rPr lang="en-US" sz="2400" dirty="0"/>
              <a:t>smallest change in the measured quantity that can be detected.</a:t>
            </a:r>
            <a:endParaRPr lang="ar-EG" sz="2400" dirty="0"/>
          </a:p>
          <a:p>
            <a:pPr algn="l" rtl="0">
              <a:spcBef>
                <a:spcPts val="1200"/>
              </a:spcBef>
              <a:spcAft>
                <a:spcPts val="1200"/>
              </a:spcAft>
            </a:pPr>
            <a:r>
              <a:rPr lang="en-US" sz="2400" dirty="0" smtClean="0"/>
              <a:t>One </a:t>
            </a:r>
            <a:r>
              <a:rPr lang="en-US" sz="2400" dirty="0"/>
              <a:t>of the major </a:t>
            </a:r>
            <a:r>
              <a:rPr lang="en-US" sz="2400" dirty="0" smtClean="0"/>
              <a:t>factors influencing </a:t>
            </a:r>
            <a:r>
              <a:rPr lang="en-US" sz="2400" dirty="0"/>
              <a:t>the resolution of an instrument is how finely its output scale is divided </a:t>
            </a:r>
            <a:r>
              <a:rPr lang="en-US" sz="2400" dirty="0" smtClean="0"/>
              <a:t>into subdivisions (think in the position of the decimal point in an DMM display for example). </a:t>
            </a:r>
          </a:p>
        </p:txBody>
      </p:sp>
      <p:sp>
        <p:nvSpPr>
          <p:cNvPr id="4" name="Slide Number Placeholder 3"/>
          <p:cNvSpPr>
            <a:spLocks noGrp="1"/>
          </p:cNvSpPr>
          <p:nvPr>
            <p:ph type="sldNum" sz="quarter" idx="12"/>
          </p:nvPr>
        </p:nvSpPr>
        <p:spPr/>
        <p:txBody>
          <a:bodyPr/>
          <a:lstStyle/>
          <a:p>
            <a:fld id="{930C522C-A1E4-4254-BFF3-9729D494B76C}" type="slidenum">
              <a:rPr lang="ar-EG" smtClean="0"/>
              <a:t>18</a:t>
            </a:fld>
            <a:endParaRPr lang="ar-EG"/>
          </a:p>
        </p:txBody>
      </p:sp>
    </p:spTree>
    <p:extLst>
      <p:ext uri="{BB962C8B-B14F-4D97-AF65-F5344CB8AC3E}">
        <p14:creationId xmlns:p14="http://schemas.microsoft.com/office/powerpoint/2010/main" val="3854386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08" y="548680"/>
            <a:ext cx="7620000" cy="706090"/>
          </a:xfrm>
          <a:solidFill>
            <a:schemeClr val="bg1"/>
          </a:solidFill>
        </p:spPr>
        <p:txBody>
          <a:bodyPr/>
          <a:lstStyle/>
          <a:p>
            <a:pPr rtl="0"/>
            <a:r>
              <a:rPr lang="en-US" sz="3600" dirty="0"/>
              <a:t>8</a:t>
            </a:r>
            <a:r>
              <a:rPr lang="en-US" sz="3600" dirty="0" smtClean="0"/>
              <a:t>. </a:t>
            </a:r>
            <a:r>
              <a:rPr lang="en-US" sz="3600" dirty="0"/>
              <a:t>Sensitivity to disturbance</a:t>
            </a:r>
            <a:endParaRPr lang="ar-EG" sz="3600" dirty="0"/>
          </a:p>
        </p:txBody>
      </p:sp>
      <p:sp>
        <p:nvSpPr>
          <p:cNvPr id="3" name="Content Placeholder 2"/>
          <p:cNvSpPr>
            <a:spLocks noGrp="1"/>
          </p:cNvSpPr>
          <p:nvPr>
            <p:ph idx="1"/>
          </p:nvPr>
        </p:nvSpPr>
        <p:spPr>
          <a:xfrm>
            <a:off x="539552" y="1639341"/>
            <a:ext cx="7920880" cy="4525963"/>
          </a:xfrm>
        </p:spPr>
        <p:txBody>
          <a:bodyPr>
            <a:noAutofit/>
          </a:bodyPr>
          <a:lstStyle/>
          <a:p>
            <a:pPr algn="l" rtl="0">
              <a:spcBef>
                <a:spcPts val="900"/>
              </a:spcBef>
              <a:spcAft>
                <a:spcPts val="900"/>
              </a:spcAft>
            </a:pPr>
            <a:r>
              <a:rPr lang="en-US" sz="2400" dirty="0"/>
              <a:t>All calibrations and specifications of an instrument are only valid under </a:t>
            </a:r>
            <a:r>
              <a:rPr lang="en-US" sz="2400" dirty="0" smtClean="0"/>
              <a:t>controlled conditions </a:t>
            </a:r>
            <a:r>
              <a:rPr lang="en-US" sz="2400" dirty="0"/>
              <a:t>of temperature, pressure etc. </a:t>
            </a:r>
            <a:r>
              <a:rPr lang="en-US" sz="2400" dirty="0" smtClean="0"/>
              <a:t>As </a:t>
            </a:r>
            <a:r>
              <a:rPr lang="en-US" sz="2400" dirty="0"/>
              <a:t>variations occur in </a:t>
            </a:r>
            <a:r>
              <a:rPr lang="en-US" sz="2400" dirty="0" smtClean="0"/>
              <a:t>ambient temperature, </a:t>
            </a:r>
            <a:r>
              <a:rPr lang="en-US" sz="2400" dirty="0"/>
              <a:t>certain </a:t>
            </a:r>
            <a:r>
              <a:rPr lang="en-US" sz="2400" dirty="0" smtClean="0"/>
              <a:t>instrument characteristics change. The </a:t>
            </a:r>
            <a:r>
              <a:rPr lang="en-US" sz="2400" i="1" dirty="0"/>
              <a:t>sensitivity to </a:t>
            </a:r>
            <a:r>
              <a:rPr lang="en-US" sz="2400" i="1" dirty="0" smtClean="0"/>
              <a:t>disturbance </a:t>
            </a:r>
            <a:r>
              <a:rPr lang="en-US" sz="2400" dirty="0" smtClean="0"/>
              <a:t>is </a:t>
            </a:r>
            <a:r>
              <a:rPr lang="en-US" sz="2400" dirty="0"/>
              <a:t>a measure of the magnitude of this change. </a:t>
            </a:r>
            <a:endParaRPr lang="en-US" sz="2400" dirty="0" smtClean="0"/>
          </a:p>
          <a:p>
            <a:pPr algn="l" rtl="0">
              <a:spcBef>
                <a:spcPts val="900"/>
              </a:spcBef>
              <a:spcAft>
                <a:spcPts val="900"/>
              </a:spcAft>
            </a:pPr>
            <a:r>
              <a:rPr lang="en-US" sz="2400" dirty="0" smtClean="0"/>
              <a:t>Such </a:t>
            </a:r>
            <a:r>
              <a:rPr lang="en-US" sz="2400" dirty="0"/>
              <a:t>environmental changes </a:t>
            </a:r>
            <a:r>
              <a:rPr lang="en-US" sz="2400" dirty="0" smtClean="0"/>
              <a:t>affect instruments </a:t>
            </a:r>
            <a:r>
              <a:rPr lang="en-US" sz="2400" dirty="0"/>
              <a:t>in two main ways, known as </a:t>
            </a:r>
            <a:r>
              <a:rPr lang="en-US" sz="2400" i="1" u="sng" dirty="0">
                <a:solidFill>
                  <a:srgbClr val="FF0000"/>
                </a:solidFill>
              </a:rPr>
              <a:t>zero drift </a:t>
            </a:r>
            <a:r>
              <a:rPr lang="en-US" sz="2400" dirty="0"/>
              <a:t>and </a:t>
            </a:r>
            <a:r>
              <a:rPr lang="en-US" sz="2400" i="1" u="sng" dirty="0">
                <a:solidFill>
                  <a:srgbClr val="FF0000"/>
                </a:solidFill>
              </a:rPr>
              <a:t>sensitivity drift</a:t>
            </a:r>
            <a:r>
              <a:rPr lang="en-US" sz="2400" dirty="0"/>
              <a:t>. </a:t>
            </a:r>
            <a:endParaRPr lang="en-US" sz="2400" dirty="0" smtClean="0"/>
          </a:p>
          <a:p>
            <a:pPr>
              <a:spcBef>
                <a:spcPts val="900"/>
              </a:spcBef>
              <a:spcAft>
                <a:spcPts val="900"/>
              </a:spcAft>
            </a:pPr>
            <a:r>
              <a:rPr lang="en-US" sz="2400" dirty="0"/>
              <a:t>Zero drift describes the effect where the zero reading of instrument is modified by a change in ambient conditions. This causes constant error allover the full range of measurement of the instrument. </a:t>
            </a:r>
          </a:p>
          <a:p>
            <a:pPr algn="l" rtl="0">
              <a:spcBef>
                <a:spcPts val="900"/>
              </a:spcBef>
              <a:spcAft>
                <a:spcPts val="900"/>
              </a:spcAft>
            </a:pPr>
            <a:endParaRPr lang="en-US" sz="2400" dirty="0" smtClean="0"/>
          </a:p>
        </p:txBody>
      </p:sp>
      <p:sp>
        <p:nvSpPr>
          <p:cNvPr id="4" name="Slide Number Placeholder 3"/>
          <p:cNvSpPr>
            <a:spLocks noGrp="1"/>
          </p:cNvSpPr>
          <p:nvPr>
            <p:ph type="sldNum" sz="quarter" idx="12"/>
          </p:nvPr>
        </p:nvSpPr>
        <p:spPr/>
        <p:txBody>
          <a:bodyPr/>
          <a:lstStyle/>
          <a:p>
            <a:fld id="{930C522C-A1E4-4254-BFF3-9729D494B76C}" type="slidenum">
              <a:rPr lang="ar-EG" smtClean="0"/>
              <a:t>19</a:t>
            </a:fld>
            <a:endParaRPr lang="ar-EG"/>
          </a:p>
        </p:txBody>
      </p:sp>
    </p:spTree>
    <p:extLst>
      <p:ext uri="{BB962C8B-B14F-4D97-AF65-F5344CB8AC3E}">
        <p14:creationId xmlns:p14="http://schemas.microsoft.com/office/powerpoint/2010/main" val="650802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760" y="836712"/>
            <a:ext cx="7753672" cy="648072"/>
          </a:xfrm>
          <a:solidFill>
            <a:schemeClr val="bg1"/>
          </a:solidFill>
        </p:spPr>
        <p:txBody>
          <a:bodyPr/>
          <a:lstStyle/>
          <a:p>
            <a:r>
              <a:rPr lang="en-US" sz="3600" dirty="0" smtClean="0"/>
              <a:t>Objectives </a:t>
            </a:r>
            <a:endParaRPr lang="en-US" sz="3600" dirty="0"/>
          </a:p>
        </p:txBody>
      </p:sp>
      <p:sp>
        <p:nvSpPr>
          <p:cNvPr id="3" name="Content Placeholder 2"/>
          <p:cNvSpPr>
            <a:spLocks noGrp="1"/>
          </p:cNvSpPr>
          <p:nvPr>
            <p:ph idx="1"/>
          </p:nvPr>
        </p:nvSpPr>
        <p:spPr>
          <a:xfrm>
            <a:off x="755576" y="1600200"/>
            <a:ext cx="7560840" cy="4421088"/>
          </a:xfrm>
        </p:spPr>
        <p:txBody>
          <a:bodyPr>
            <a:normAutofit/>
          </a:bodyPr>
          <a:lstStyle/>
          <a:p>
            <a:pPr marL="109728" indent="0">
              <a:buNone/>
            </a:pPr>
            <a:endParaRPr lang="en-US" sz="2800" dirty="0"/>
          </a:p>
          <a:p>
            <a:pPr marL="452628" indent="-342900"/>
            <a:r>
              <a:rPr lang="en-US" sz="2800" dirty="0" smtClean="0"/>
              <a:t>Review the basic elements of measurements-instrumentation systems.</a:t>
            </a:r>
          </a:p>
          <a:p>
            <a:pPr marL="452628" indent="-342900"/>
            <a:endParaRPr lang="en-US" sz="2800" dirty="0" smtClean="0"/>
          </a:p>
          <a:p>
            <a:pPr marL="452628" indent="-342900"/>
            <a:r>
              <a:rPr lang="en-US" sz="2800" dirty="0" smtClean="0"/>
              <a:t>List and recognize the </a:t>
            </a:r>
            <a:r>
              <a:rPr lang="en-US" sz="2800" i="1" dirty="0" smtClean="0">
                <a:solidFill>
                  <a:srgbClr val="FF0000"/>
                </a:solidFill>
              </a:rPr>
              <a:t>static</a:t>
            </a:r>
            <a:r>
              <a:rPr lang="en-US" sz="2800" dirty="0" smtClean="0">
                <a:solidFill>
                  <a:srgbClr val="FF0000"/>
                </a:solidFill>
              </a:rPr>
              <a:t> </a:t>
            </a:r>
            <a:r>
              <a:rPr lang="en-US" sz="2800" dirty="0"/>
              <a:t>and </a:t>
            </a:r>
            <a:r>
              <a:rPr lang="en-US" sz="2800" i="1" dirty="0">
                <a:solidFill>
                  <a:srgbClr val="FF0000"/>
                </a:solidFill>
              </a:rPr>
              <a:t>dynamic</a:t>
            </a:r>
            <a:r>
              <a:rPr lang="en-US" sz="2800" dirty="0">
                <a:solidFill>
                  <a:srgbClr val="FF0000"/>
                </a:solidFill>
              </a:rPr>
              <a:t> </a:t>
            </a:r>
            <a:r>
              <a:rPr lang="en-US" sz="2800" dirty="0"/>
              <a:t>characteristics </a:t>
            </a:r>
            <a:r>
              <a:rPr lang="en-US" sz="2800" dirty="0" smtClean="0"/>
              <a:t>used </a:t>
            </a:r>
            <a:r>
              <a:rPr lang="en-US" sz="2800" dirty="0"/>
              <a:t>to describe their performance</a:t>
            </a:r>
            <a:r>
              <a:rPr lang="en-US" sz="2800" dirty="0" smtClean="0"/>
              <a:t>.</a:t>
            </a:r>
          </a:p>
          <a:p>
            <a:pPr marL="452628" indent="-342900"/>
            <a:endParaRPr lang="ar-EG" sz="2800" dirty="0"/>
          </a:p>
          <a:p>
            <a:pPr marL="452628" indent="-342900"/>
            <a:endParaRPr lang="ar-EG" sz="2800" dirty="0"/>
          </a:p>
          <a:p>
            <a:endParaRPr lang="en-US" sz="2800" dirty="0"/>
          </a:p>
        </p:txBody>
      </p:sp>
      <p:sp>
        <p:nvSpPr>
          <p:cNvPr id="4" name="Slide Number Placeholder 3"/>
          <p:cNvSpPr>
            <a:spLocks noGrp="1"/>
          </p:cNvSpPr>
          <p:nvPr>
            <p:ph type="sldNum" sz="quarter" idx="12"/>
          </p:nvPr>
        </p:nvSpPr>
        <p:spPr/>
        <p:txBody>
          <a:bodyPr/>
          <a:lstStyle/>
          <a:p>
            <a:fld id="{930C522C-A1E4-4254-BFF3-9729D494B76C}" type="slidenum">
              <a:rPr lang="ar-EG" smtClean="0"/>
              <a:t>2</a:t>
            </a:fld>
            <a:endParaRPr lang="ar-EG"/>
          </a:p>
        </p:txBody>
      </p:sp>
    </p:spTree>
    <p:extLst>
      <p:ext uri="{BB962C8B-B14F-4D97-AF65-F5344CB8AC3E}">
        <p14:creationId xmlns:p14="http://schemas.microsoft.com/office/powerpoint/2010/main" val="28335666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0C522C-A1E4-4254-BFF3-9729D494B76C}" type="slidenum">
              <a:rPr lang="ar-EG" smtClean="0"/>
              <a:t>20</a:t>
            </a:fld>
            <a:endParaRPr lang="ar-EG"/>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779940"/>
            <a:ext cx="7344816" cy="5514368"/>
          </a:xfrm>
          <a:prstGeom prst="rect">
            <a:avLst/>
          </a:prstGeom>
        </p:spPr>
      </p:pic>
    </p:spTree>
    <p:extLst>
      <p:ext uri="{BB962C8B-B14F-4D97-AF65-F5344CB8AC3E}">
        <p14:creationId xmlns:p14="http://schemas.microsoft.com/office/powerpoint/2010/main" val="29338084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4784"/>
            <a:ext cx="7920880" cy="4968552"/>
          </a:xfrm>
        </p:spPr>
        <p:txBody>
          <a:bodyPr>
            <a:noAutofit/>
          </a:bodyPr>
          <a:lstStyle/>
          <a:p>
            <a:pPr rtl="0">
              <a:spcBef>
                <a:spcPts val="600"/>
              </a:spcBef>
              <a:spcAft>
                <a:spcPts val="600"/>
              </a:spcAft>
            </a:pPr>
            <a:r>
              <a:rPr lang="en-US" sz="2000" dirty="0" smtClean="0"/>
              <a:t>The bathroom scale is often prone </a:t>
            </a:r>
            <a:r>
              <a:rPr lang="en-US" sz="2000" dirty="0"/>
              <a:t>to bias. It is </a:t>
            </a:r>
            <a:r>
              <a:rPr lang="en-US" sz="2000" dirty="0" smtClean="0"/>
              <a:t>usual to find a </a:t>
            </a:r>
            <a:r>
              <a:rPr lang="en-US" sz="2000" dirty="0"/>
              <a:t>reading of </a:t>
            </a:r>
            <a:r>
              <a:rPr lang="en-US" sz="2000" dirty="0" smtClean="0"/>
              <a:t>perhaps </a:t>
            </a:r>
            <a:r>
              <a:rPr lang="en-US" sz="2000" dirty="0"/>
              <a:t>1 kg with no one stood on the scale. If </a:t>
            </a:r>
            <a:r>
              <a:rPr lang="en-US" sz="2000" dirty="0" smtClean="0"/>
              <a:t>someone of weight </a:t>
            </a:r>
            <a:r>
              <a:rPr lang="en-US" sz="2000" dirty="0"/>
              <a:t>70 kg were to get on the scale, the reading would be 71 kg, </a:t>
            </a:r>
            <a:r>
              <a:rPr lang="en-US" sz="2000" dirty="0" smtClean="0"/>
              <a:t>and if </a:t>
            </a:r>
            <a:r>
              <a:rPr lang="en-US" sz="2000" dirty="0"/>
              <a:t>someone of </a:t>
            </a:r>
            <a:r>
              <a:rPr lang="en-US" sz="2000" dirty="0" smtClean="0"/>
              <a:t>weight </a:t>
            </a:r>
            <a:r>
              <a:rPr lang="en-US" sz="2000" dirty="0"/>
              <a:t>100 kg were to get on the scale, the reading would </a:t>
            </a:r>
            <a:r>
              <a:rPr lang="en-US" sz="2000" dirty="0" smtClean="0"/>
              <a:t>be 101 </a:t>
            </a:r>
            <a:r>
              <a:rPr lang="en-US" sz="2000" dirty="0"/>
              <a:t>kg. </a:t>
            </a:r>
            <a:endParaRPr lang="en-US" sz="2000" dirty="0" smtClean="0"/>
          </a:p>
          <a:p>
            <a:pPr rtl="0">
              <a:spcBef>
                <a:spcPts val="600"/>
              </a:spcBef>
              <a:spcAft>
                <a:spcPts val="600"/>
              </a:spcAft>
            </a:pPr>
            <a:r>
              <a:rPr lang="en-US" sz="2000" dirty="0" smtClean="0"/>
              <a:t>Zero </a:t>
            </a:r>
            <a:r>
              <a:rPr lang="en-US" sz="2000" dirty="0"/>
              <a:t>drift is normally removable by calibration. In the case of </a:t>
            </a:r>
            <a:r>
              <a:rPr lang="en-US" sz="2000" dirty="0" smtClean="0"/>
              <a:t>bathroom scale, </a:t>
            </a:r>
            <a:r>
              <a:rPr lang="en-US" sz="2000" dirty="0"/>
              <a:t>a thumbwheel </a:t>
            </a:r>
            <a:r>
              <a:rPr lang="en-US" sz="2000" dirty="0" smtClean="0"/>
              <a:t>can </a:t>
            </a:r>
            <a:r>
              <a:rPr lang="en-US" sz="2000" dirty="0"/>
              <a:t>be turned until </a:t>
            </a:r>
            <a:r>
              <a:rPr lang="en-US" sz="2000" dirty="0" smtClean="0"/>
              <a:t>the reading </a:t>
            </a:r>
            <a:r>
              <a:rPr lang="en-US" sz="2000" dirty="0"/>
              <a:t>is zero with the </a:t>
            </a:r>
            <a:r>
              <a:rPr lang="en-US" sz="2000" dirty="0" smtClean="0"/>
              <a:t>scale unloaded.</a:t>
            </a:r>
          </a:p>
          <a:p>
            <a:r>
              <a:rPr lang="en-US" sz="2000" dirty="0"/>
              <a:t>Zero drift is also found in instruments like voltmeters that are affected by ambient temperature changes. Typical unit of such zero drift is V/°C. This is called the </a:t>
            </a:r>
            <a:r>
              <a:rPr lang="en-US" sz="2000" i="1" dirty="0"/>
              <a:t>zero drift coefficient </a:t>
            </a:r>
            <a:r>
              <a:rPr lang="en-US" sz="2000" dirty="0"/>
              <a:t>related to temperature changes.</a:t>
            </a:r>
          </a:p>
          <a:p>
            <a:r>
              <a:rPr lang="en-US" sz="2000" dirty="0"/>
              <a:t>If the characteristic of an instrument is sensitive to several environmental parameters, then it will have several zero drift coefficients, one for each environmental parameter</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930C522C-A1E4-4254-BFF3-9729D494B76C}" type="slidenum">
              <a:rPr lang="ar-EG" smtClean="0"/>
              <a:t>21</a:t>
            </a:fld>
            <a:endParaRPr lang="ar-EG"/>
          </a:p>
        </p:txBody>
      </p:sp>
      <p:sp>
        <p:nvSpPr>
          <p:cNvPr id="6" name="Title 1"/>
          <p:cNvSpPr>
            <a:spLocks noGrp="1"/>
          </p:cNvSpPr>
          <p:nvPr>
            <p:ph type="title"/>
          </p:nvPr>
        </p:nvSpPr>
        <p:spPr>
          <a:xfrm>
            <a:off x="624408" y="548680"/>
            <a:ext cx="7620000" cy="706090"/>
          </a:xfrm>
          <a:solidFill>
            <a:schemeClr val="bg1"/>
          </a:solidFill>
        </p:spPr>
        <p:txBody>
          <a:bodyPr/>
          <a:lstStyle/>
          <a:p>
            <a:pPr rtl="0"/>
            <a:r>
              <a:rPr lang="en-US" sz="3600" dirty="0"/>
              <a:t>8</a:t>
            </a:r>
            <a:r>
              <a:rPr lang="en-US" sz="3600" dirty="0" smtClean="0"/>
              <a:t>. </a:t>
            </a:r>
            <a:r>
              <a:rPr lang="en-US" sz="3600" dirty="0"/>
              <a:t>Sensitivity to disturbance</a:t>
            </a:r>
            <a:endParaRPr lang="ar-EG" sz="3600" dirty="0"/>
          </a:p>
        </p:txBody>
      </p:sp>
    </p:spTree>
    <p:extLst>
      <p:ext uri="{BB962C8B-B14F-4D97-AF65-F5344CB8AC3E}">
        <p14:creationId xmlns:p14="http://schemas.microsoft.com/office/powerpoint/2010/main" val="40824896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96416" y="620688"/>
            <a:ext cx="7620000" cy="634082"/>
          </a:xfrm>
          <a:solidFill>
            <a:schemeClr val="bg1"/>
          </a:solidFill>
        </p:spPr>
        <p:txBody>
          <a:bodyPr>
            <a:normAutofit fontScale="90000"/>
          </a:bodyPr>
          <a:lstStyle/>
          <a:p>
            <a:r>
              <a:rPr lang="en-US" sz="3600" dirty="0" smtClean="0"/>
              <a:t>8. </a:t>
            </a:r>
            <a:r>
              <a:rPr lang="en-US" sz="3600" dirty="0"/>
              <a:t>Sensitivity to disturbance</a:t>
            </a:r>
            <a:endParaRPr lang="ar-EG" sz="3600" dirty="0"/>
          </a:p>
        </p:txBody>
      </p:sp>
      <p:sp>
        <p:nvSpPr>
          <p:cNvPr id="3" name="Content Placeholder 2"/>
          <p:cNvSpPr>
            <a:spLocks noGrp="1"/>
          </p:cNvSpPr>
          <p:nvPr>
            <p:ph idx="1"/>
          </p:nvPr>
        </p:nvSpPr>
        <p:spPr>
          <a:xfrm>
            <a:off x="611560" y="1556792"/>
            <a:ext cx="7571184" cy="4896544"/>
          </a:xfrm>
        </p:spPr>
        <p:txBody>
          <a:bodyPr>
            <a:normAutofit/>
          </a:bodyPr>
          <a:lstStyle/>
          <a:p>
            <a:pPr algn="l" rtl="0">
              <a:spcBef>
                <a:spcPts val="1800"/>
              </a:spcBef>
            </a:pPr>
            <a:r>
              <a:rPr lang="en-US" sz="2400" b="1" dirty="0" smtClean="0"/>
              <a:t>Sensitivity </a:t>
            </a:r>
            <a:r>
              <a:rPr lang="en-US" sz="2400" b="1" dirty="0"/>
              <a:t>drift </a:t>
            </a:r>
            <a:r>
              <a:rPr lang="en-US" sz="2400" dirty="0" smtClean="0"/>
              <a:t>defines </a:t>
            </a:r>
            <a:r>
              <a:rPr lang="en-US" sz="2400" dirty="0"/>
              <a:t>the amount by which an instrument’s sensitivity </a:t>
            </a:r>
            <a:r>
              <a:rPr lang="en-US" sz="2400" dirty="0" smtClean="0"/>
              <a:t>varies </a:t>
            </a:r>
            <a:r>
              <a:rPr lang="en-US" sz="2400" dirty="0"/>
              <a:t>as ambient conditions change. It is quantified by sensitivity drift coefficients that define how much drift there is for a </a:t>
            </a:r>
            <a:r>
              <a:rPr lang="en-US" sz="2400" dirty="0" smtClean="0"/>
              <a:t>unit change </a:t>
            </a:r>
            <a:r>
              <a:rPr lang="en-US" sz="2400" dirty="0"/>
              <a:t>in each environmental parameter that the instrument characteristics are </a:t>
            </a:r>
            <a:r>
              <a:rPr lang="en-US" sz="2400" dirty="0" smtClean="0"/>
              <a:t>sensitive to</a:t>
            </a:r>
            <a:r>
              <a:rPr lang="en-US" sz="2400" dirty="0"/>
              <a:t>. </a:t>
            </a:r>
            <a:endParaRPr lang="en-US" sz="2400" dirty="0" smtClean="0"/>
          </a:p>
          <a:p>
            <a:pPr algn="l" rtl="0">
              <a:spcBef>
                <a:spcPts val="1800"/>
              </a:spcBef>
            </a:pPr>
            <a:r>
              <a:rPr lang="en-US" sz="2400" dirty="0" smtClean="0"/>
              <a:t>Sensitivity </a:t>
            </a:r>
            <a:r>
              <a:rPr lang="en-US" sz="2400" dirty="0"/>
              <a:t>drift is measured in units of </a:t>
            </a:r>
            <a:r>
              <a:rPr lang="en-US" sz="2400" dirty="0" smtClean="0"/>
              <a:t>the form </a:t>
            </a:r>
            <a:r>
              <a:rPr lang="en-US" sz="2400" dirty="0"/>
              <a:t>(angular degree/bar)/°C. </a:t>
            </a:r>
            <a:endParaRPr lang="en-US" sz="2400" dirty="0" smtClean="0"/>
          </a:p>
          <a:p>
            <a:pPr algn="l" rtl="0">
              <a:spcBef>
                <a:spcPts val="1800"/>
              </a:spcBef>
            </a:pPr>
            <a:r>
              <a:rPr lang="en-US" sz="2400" dirty="0" smtClean="0"/>
              <a:t>An </a:t>
            </a:r>
            <a:r>
              <a:rPr lang="en-US" sz="2400" dirty="0"/>
              <a:t>instrument </a:t>
            </a:r>
            <a:r>
              <a:rPr lang="en-US" sz="2400" dirty="0" smtClean="0"/>
              <a:t>may suffer from </a:t>
            </a:r>
            <a:r>
              <a:rPr lang="en-US" sz="2400" dirty="0"/>
              <a:t>both zero drift and </a:t>
            </a:r>
            <a:r>
              <a:rPr lang="en-US" sz="2400" dirty="0" smtClean="0"/>
              <a:t>sensitivity drift </a:t>
            </a:r>
            <a:r>
              <a:rPr lang="en-US" sz="2400" dirty="0"/>
              <a:t>at the </a:t>
            </a:r>
            <a:r>
              <a:rPr lang="en-US" sz="2400" dirty="0" smtClean="0"/>
              <a:t>same.</a:t>
            </a:r>
            <a:endParaRPr lang="ar-EG" dirty="0"/>
          </a:p>
        </p:txBody>
      </p:sp>
      <p:sp>
        <p:nvSpPr>
          <p:cNvPr id="4" name="Slide Number Placeholder 3"/>
          <p:cNvSpPr>
            <a:spLocks noGrp="1"/>
          </p:cNvSpPr>
          <p:nvPr>
            <p:ph type="sldNum" sz="quarter" idx="12"/>
          </p:nvPr>
        </p:nvSpPr>
        <p:spPr/>
        <p:txBody>
          <a:bodyPr/>
          <a:lstStyle/>
          <a:p>
            <a:fld id="{930C522C-A1E4-4254-BFF3-9729D494B76C}" type="slidenum">
              <a:rPr lang="ar-EG" smtClean="0"/>
              <a:t>22</a:t>
            </a:fld>
            <a:endParaRPr lang="ar-EG"/>
          </a:p>
        </p:txBody>
      </p:sp>
    </p:spTree>
    <p:extLst>
      <p:ext uri="{BB962C8B-B14F-4D97-AF65-F5344CB8AC3E}">
        <p14:creationId xmlns:p14="http://schemas.microsoft.com/office/powerpoint/2010/main" val="1056134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104" y="418654"/>
            <a:ext cx="7620000" cy="778098"/>
          </a:xfrm>
          <a:solidFill>
            <a:schemeClr val="bg1"/>
          </a:solidFill>
        </p:spPr>
        <p:txBody>
          <a:bodyPr/>
          <a:lstStyle/>
          <a:p>
            <a:pPr algn="l"/>
            <a:r>
              <a:rPr lang="en-US" sz="3600" dirty="0" smtClean="0"/>
              <a:t>Example</a:t>
            </a:r>
            <a:endParaRPr lang="ar-EG" sz="3600" dirty="0"/>
          </a:p>
        </p:txBody>
      </p:sp>
      <p:sp>
        <p:nvSpPr>
          <p:cNvPr id="3" name="Content Placeholder 2"/>
          <p:cNvSpPr>
            <a:spLocks noGrp="1"/>
          </p:cNvSpPr>
          <p:nvPr>
            <p:ph idx="1"/>
          </p:nvPr>
        </p:nvSpPr>
        <p:spPr>
          <a:xfrm>
            <a:off x="457200" y="1412776"/>
            <a:ext cx="8003232" cy="4925144"/>
          </a:xfrm>
        </p:spPr>
        <p:txBody>
          <a:bodyPr>
            <a:noAutofit/>
          </a:bodyPr>
          <a:lstStyle/>
          <a:p>
            <a:pPr marL="114300" indent="0" algn="just">
              <a:buNone/>
            </a:pPr>
            <a:r>
              <a:rPr lang="en-US" sz="2400" dirty="0" smtClean="0"/>
              <a:t>A spring balance is calibrated in an environment at a temperature of 20˚C and has the following deflection/load characteristic. </a:t>
            </a:r>
          </a:p>
          <a:p>
            <a:pPr marL="114300" indent="0" algn="just">
              <a:buNone/>
            </a:pPr>
            <a:endParaRPr lang="en-US" sz="2400" dirty="0"/>
          </a:p>
          <a:p>
            <a:pPr marL="114300" indent="0" algn="just">
              <a:buNone/>
            </a:pPr>
            <a:endParaRPr lang="en-US" sz="2400" dirty="0" smtClean="0"/>
          </a:p>
          <a:p>
            <a:pPr marL="114300" indent="0" algn="just">
              <a:buNone/>
            </a:pPr>
            <a:r>
              <a:rPr lang="en-US" sz="2400" dirty="0" smtClean="0"/>
              <a:t>It is then used in an environment at a temperature </a:t>
            </a:r>
            <a:r>
              <a:rPr lang="en-US" sz="2400" dirty="0"/>
              <a:t>of </a:t>
            </a:r>
            <a:r>
              <a:rPr lang="en-US" sz="2400" dirty="0" smtClean="0"/>
              <a:t>30˚C and </a:t>
            </a:r>
            <a:r>
              <a:rPr lang="en-US" sz="2400" dirty="0"/>
              <a:t>the following deflection/load </a:t>
            </a:r>
            <a:r>
              <a:rPr lang="en-US" sz="2400" dirty="0" smtClean="0"/>
              <a:t>characteristic is measured</a:t>
            </a:r>
          </a:p>
          <a:p>
            <a:pPr marL="114300" indent="0" algn="just">
              <a:buNone/>
            </a:pPr>
            <a:endParaRPr lang="en-US" sz="2400" dirty="0" smtClean="0"/>
          </a:p>
          <a:p>
            <a:pPr marL="114300" indent="0" algn="just">
              <a:buNone/>
            </a:pPr>
            <a:endParaRPr lang="en-US" sz="2400" dirty="0"/>
          </a:p>
          <a:p>
            <a:pPr marL="114300" indent="0" algn="just">
              <a:buNone/>
            </a:pPr>
            <a:r>
              <a:rPr lang="en-US" sz="2400" dirty="0" smtClean="0"/>
              <a:t>Determine the zero drift and the sensitivity drift per </a:t>
            </a:r>
            <a:r>
              <a:rPr lang="en-US" sz="2400" dirty="0"/>
              <a:t>˚</a:t>
            </a:r>
            <a:r>
              <a:rPr lang="en-US" sz="2400" dirty="0" smtClean="0"/>
              <a:t>C change in ambient temperature.  </a:t>
            </a:r>
            <a:endParaRPr lang="ar-EG"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23</a:t>
            </a:fld>
            <a:endParaRPr lang="ar-EG"/>
          </a:p>
        </p:txBody>
      </p:sp>
      <p:graphicFrame>
        <p:nvGraphicFramePr>
          <p:cNvPr id="6" name="Table 5"/>
          <p:cNvGraphicFramePr>
            <a:graphicFrameLocks noGrp="1"/>
          </p:cNvGraphicFramePr>
          <p:nvPr>
            <p:extLst>
              <p:ext uri="{D42A27DB-BD31-4B8C-83A1-F6EECF244321}">
                <p14:modId xmlns:p14="http://schemas.microsoft.com/office/powerpoint/2010/main" val="1969488900"/>
              </p:ext>
            </p:extLst>
          </p:nvPr>
        </p:nvGraphicFramePr>
        <p:xfrm>
          <a:off x="1907704" y="2671744"/>
          <a:ext cx="4896541" cy="731520"/>
        </p:xfrm>
        <a:graphic>
          <a:graphicData uri="http://schemas.openxmlformats.org/drawingml/2006/table">
            <a:tbl>
              <a:tblPr firstRow="1" bandRow="1">
                <a:tableStyleId>{5940675A-B579-460E-94D1-54222C63F5DA}</a:tableStyleId>
              </a:tblPr>
              <a:tblGrid>
                <a:gridCol w="1944213"/>
                <a:gridCol w="720080"/>
                <a:gridCol w="792088"/>
                <a:gridCol w="720080"/>
                <a:gridCol w="720080"/>
              </a:tblGrid>
              <a:tr h="331237">
                <a:tc>
                  <a:txBody>
                    <a:bodyPr/>
                    <a:lstStyle/>
                    <a:p>
                      <a:pPr algn="l"/>
                      <a:r>
                        <a:rPr lang="en-US" b="1" dirty="0" smtClean="0"/>
                        <a:t>Load (kg)</a:t>
                      </a:r>
                      <a:endParaRPr lang="en-US" b="1" dirty="0"/>
                    </a:p>
                  </a:txBody>
                  <a:tcPr/>
                </a:tc>
                <a:tc>
                  <a:txBody>
                    <a:bodyPr/>
                    <a:lstStyle/>
                    <a:p>
                      <a:pPr algn="ctr"/>
                      <a:r>
                        <a:rPr lang="en-US" b="0" dirty="0" smtClean="0"/>
                        <a:t>0</a:t>
                      </a:r>
                      <a:endParaRPr lang="en-US" b="0" dirty="0"/>
                    </a:p>
                  </a:txBody>
                  <a:tcPr/>
                </a:tc>
                <a:tc>
                  <a:txBody>
                    <a:bodyPr/>
                    <a:lstStyle/>
                    <a:p>
                      <a:pPr algn="ctr"/>
                      <a:r>
                        <a:rPr lang="en-US" b="0" dirty="0" smtClean="0"/>
                        <a:t>1</a:t>
                      </a:r>
                      <a:endParaRPr lang="en-US" b="0" dirty="0"/>
                    </a:p>
                  </a:txBody>
                  <a:tcPr/>
                </a:tc>
                <a:tc>
                  <a:txBody>
                    <a:bodyPr/>
                    <a:lstStyle/>
                    <a:p>
                      <a:pPr algn="ctr"/>
                      <a:r>
                        <a:rPr lang="en-US" b="0" dirty="0" smtClean="0"/>
                        <a:t>2</a:t>
                      </a:r>
                      <a:endParaRPr lang="en-US" b="0" dirty="0"/>
                    </a:p>
                  </a:txBody>
                  <a:tcPr/>
                </a:tc>
                <a:tc>
                  <a:txBody>
                    <a:bodyPr/>
                    <a:lstStyle/>
                    <a:p>
                      <a:pPr algn="ctr"/>
                      <a:r>
                        <a:rPr lang="en-US" b="0" dirty="0" smtClean="0"/>
                        <a:t>3</a:t>
                      </a:r>
                      <a:endParaRPr lang="en-US" b="0" dirty="0"/>
                    </a:p>
                  </a:txBody>
                  <a:tcPr/>
                </a:tc>
              </a:tr>
              <a:tr h="331237">
                <a:tc>
                  <a:txBody>
                    <a:bodyPr/>
                    <a:lstStyle/>
                    <a:p>
                      <a:pPr algn="l"/>
                      <a:r>
                        <a:rPr lang="en-US" b="1" dirty="0" smtClean="0"/>
                        <a:t>Deflection (mm)</a:t>
                      </a:r>
                      <a:endParaRPr lang="en-US" b="1" dirty="0"/>
                    </a:p>
                  </a:txBody>
                  <a:tcPr/>
                </a:tc>
                <a:tc>
                  <a:txBody>
                    <a:bodyPr/>
                    <a:lstStyle/>
                    <a:p>
                      <a:pPr algn="ctr"/>
                      <a:r>
                        <a:rPr lang="en-US" b="0" dirty="0" smtClean="0"/>
                        <a:t>0</a:t>
                      </a:r>
                      <a:endParaRPr lang="en-US" b="0" dirty="0"/>
                    </a:p>
                  </a:txBody>
                  <a:tcPr/>
                </a:tc>
                <a:tc>
                  <a:txBody>
                    <a:bodyPr/>
                    <a:lstStyle/>
                    <a:p>
                      <a:pPr algn="ctr"/>
                      <a:r>
                        <a:rPr lang="en-US" b="0" dirty="0" smtClean="0"/>
                        <a:t>20</a:t>
                      </a:r>
                      <a:endParaRPr lang="en-US" b="0" dirty="0"/>
                    </a:p>
                  </a:txBody>
                  <a:tcPr/>
                </a:tc>
                <a:tc>
                  <a:txBody>
                    <a:bodyPr/>
                    <a:lstStyle/>
                    <a:p>
                      <a:pPr algn="ctr"/>
                      <a:r>
                        <a:rPr lang="en-US" b="0" dirty="0" smtClean="0"/>
                        <a:t>40</a:t>
                      </a:r>
                      <a:endParaRPr lang="en-US" b="0" dirty="0"/>
                    </a:p>
                  </a:txBody>
                  <a:tcPr/>
                </a:tc>
                <a:tc>
                  <a:txBody>
                    <a:bodyPr/>
                    <a:lstStyle/>
                    <a:p>
                      <a:pPr algn="ctr"/>
                      <a:r>
                        <a:rPr lang="en-US" b="0" dirty="0" smtClean="0"/>
                        <a:t>60</a:t>
                      </a:r>
                      <a:endParaRPr lang="en-US" b="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53564212"/>
              </p:ext>
            </p:extLst>
          </p:nvPr>
        </p:nvGraphicFramePr>
        <p:xfrm>
          <a:off x="1907704" y="4364968"/>
          <a:ext cx="4896541" cy="731520"/>
        </p:xfrm>
        <a:graphic>
          <a:graphicData uri="http://schemas.openxmlformats.org/drawingml/2006/table">
            <a:tbl>
              <a:tblPr firstRow="1" bandRow="1">
                <a:tableStyleId>{5940675A-B579-460E-94D1-54222C63F5DA}</a:tableStyleId>
              </a:tblPr>
              <a:tblGrid>
                <a:gridCol w="1944213"/>
                <a:gridCol w="720080"/>
                <a:gridCol w="792088"/>
                <a:gridCol w="720080"/>
                <a:gridCol w="720080"/>
              </a:tblGrid>
              <a:tr h="331237">
                <a:tc>
                  <a:txBody>
                    <a:bodyPr/>
                    <a:lstStyle/>
                    <a:p>
                      <a:pPr algn="l"/>
                      <a:r>
                        <a:rPr lang="en-US" b="1" dirty="0" smtClean="0"/>
                        <a:t>Load (kg)</a:t>
                      </a:r>
                      <a:endParaRPr lang="en-US" b="1" dirty="0"/>
                    </a:p>
                  </a:txBody>
                  <a:tcPr/>
                </a:tc>
                <a:tc>
                  <a:txBody>
                    <a:bodyPr/>
                    <a:lstStyle/>
                    <a:p>
                      <a:pPr algn="ctr"/>
                      <a:r>
                        <a:rPr lang="en-US" b="0" dirty="0" smtClean="0"/>
                        <a:t>0</a:t>
                      </a:r>
                      <a:endParaRPr lang="en-US" b="0" dirty="0"/>
                    </a:p>
                  </a:txBody>
                  <a:tcPr/>
                </a:tc>
                <a:tc>
                  <a:txBody>
                    <a:bodyPr/>
                    <a:lstStyle/>
                    <a:p>
                      <a:pPr algn="ctr"/>
                      <a:r>
                        <a:rPr lang="en-US" b="0" dirty="0" smtClean="0"/>
                        <a:t>1</a:t>
                      </a:r>
                      <a:endParaRPr lang="en-US" b="0" dirty="0"/>
                    </a:p>
                  </a:txBody>
                  <a:tcPr/>
                </a:tc>
                <a:tc>
                  <a:txBody>
                    <a:bodyPr/>
                    <a:lstStyle/>
                    <a:p>
                      <a:pPr algn="ctr"/>
                      <a:r>
                        <a:rPr lang="en-US" b="0" dirty="0" smtClean="0"/>
                        <a:t>2</a:t>
                      </a:r>
                      <a:endParaRPr lang="en-US" b="0" dirty="0"/>
                    </a:p>
                  </a:txBody>
                  <a:tcPr/>
                </a:tc>
                <a:tc>
                  <a:txBody>
                    <a:bodyPr/>
                    <a:lstStyle/>
                    <a:p>
                      <a:pPr algn="ctr"/>
                      <a:r>
                        <a:rPr lang="en-US" b="0" dirty="0" smtClean="0"/>
                        <a:t>3</a:t>
                      </a:r>
                      <a:endParaRPr lang="en-US" b="0" dirty="0"/>
                    </a:p>
                  </a:txBody>
                  <a:tcPr/>
                </a:tc>
              </a:tr>
              <a:tr h="331237">
                <a:tc>
                  <a:txBody>
                    <a:bodyPr/>
                    <a:lstStyle/>
                    <a:p>
                      <a:pPr algn="l"/>
                      <a:r>
                        <a:rPr lang="en-US" b="1" dirty="0" smtClean="0"/>
                        <a:t>Deflection (mm)</a:t>
                      </a:r>
                      <a:endParaRPr lang="en-US" b="1" dirty="0"/>
                    </a:p>
                  </a:txBody>
                  <a:tcPr/>
                </a:tc>
                <a:tc>
                  <a:txBody>
                    <a:bodyPr/>
                    <a:lstStyle/>
                    <a:p>
                      <a:pPr algn="ctr"/>
                      <a:r>
                        <a:rPr lang="en-US" b="0" dirty="0" smtClean="0"/>
                        <a:t>5</a:t>
                      </a:r>
                      <a:endParaRPr lang="en-US" b="0" dirty="0"/>
                    </a:p>
                  </a:txBody>
                  <a:tcPr/>
                </a:tc>
                <a:tc>
                  <a:txBody>
                    <a:bodyPr/>
                    <a:lstStyle/>
                    <a:p>
                      <a:pPr algn="ctr"/>
                      <a:r>
                        <a:rPr lang="en-US" b="0" dirty="0" smtClean="0"/>
                        <a:t>27</a:t>
                      </a:r>
                      <a:endParaRPr lang="en-US" b="0" dirty="0"/>
                    </a:p>
                  </a:txBody>
                  <a:tcPr/>
                </a:tc>
                <a:tc>
                  <a:txBody>
                    <a:bodyPr/>
                    <a:lstStyle/>
                    <a:p>
                      <a:pPr algn="ctr"/>
                      <a:r>
                        <a:rPr lang="en-US" b="0" dirty="0" smtClean="0"/>
                        <a:t>49</a:t>
                      </a:r>
                      <a:endParaRPr lang="en-US" b="0" dirty="0"/>
                    </a:p>
                  </a:txBody>
                  <a:tcPr/>
                </a:tc>
                <a:tc>
                  <a:txBody>
                    <a:bodyPr/>
                    <a:lstStyle/>
                    <a:p>
                      <a:pPr algn="ctr"/>
                      <a:r>
                        <a:rPr lang="en-US" b="0" dirty="0" smtClean="0"/>
                        <a:t>71</a:t>
                      </a:r>
                      <a:endParaRPr lang="en-US" b="0" dirty="0"/>
                    </a:p>
                  </a:txBody>
                  <a:tcPr/>
                </a:tc>
              </a:tr>
            </a:tbl>
          </a:graphicData>
        </a:graphic>
      </p:graphicFrame>
    </p:spTree>
    <p:extLst>
      <p:ext uri="{BB962C8B-B14F-4D97-AF65-F5344CB8AC3E}">
        <p14:creationId xmlns:p14="http://schemas.microsoft.com/office/powerpoint/2010/main" val="10986197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880" y="185214"/>
            <a:ext cx="8102072" cy="706090"/>
          </a:xfrm>
          <a:solidFill>
            <a:schemeClr val="bg1"/>
          </a:solidFill>
        </p:spPr>
        <p:txBody>
          <a:bodyPr>
            <a:normAutofit fontScale="90000"/>
          </a:bodyPr>
          <a:lstStyle/>
          <a:p>
            <a:pPr algn="l"/>
            <a:r>
              <a:rPr lang="en-US" dirty="0" smtClean="0"/>
              <a:t>Solution </a:t>
            </a:r>
            <a:endParaRPr lang="ar-EG" dirty="0"/>
          </a:p>
        </p:txBody>
      </p:sp>
      <p:sp>
        <p:nvSpPr>
          <p:cNvPr id="3" name="Content Placeholder 2"/>
          <p:cNvSpPr>
            <a:spLocks noGrp="1"/>
          </p:cNvSpPr>
          <p:nvPr>
            <p:ph idx="1"/>
          </p:nvPr>
        </p:nvSpPr>
        <p:spPr>
          <a:xfrm>
            <a:off x="288032" y="1052736"/>
            <a:ext cx="8460432" cy="5256584"/>
          </a:xfrm>
        </p:spPr>
        <p:txBody>
          <a:bodyPr>
            <a:normAutofit/>
          </a:bodyPr>
          <a:lstStyle/>
          <a:p>
            <a:pPr>
              <a:spcBef>
                <a:spcPts val="1200"/>
              </a:spcBef>
            </a:pPr>
            <a:r>
              <a:rPr lang="en-US" sz="2400" b="1" dirty="0" smtClean="0">
                <a:cs typeface="+mj-cs"/>
              </a:rPr>
              <a:t>At 20˚C, </a:t>
            </a:r>
            <a:r>
              <a:rPr lang="en-US" sz="2400" dirty="0" smtClean="0">
                <a:cs typeface="+mj-cs"/>
              </a:rPr>
              <a:t>deflection/load characteristic is a straight line with:</a:t>
            </a:r>
          </a:p>
          <a:p>
            <a:pPr marL="114300" indent="0">
              <a:spcBef>
                <a:spcPts val="1200"/>
              </a:spcBef>
              <a:buNone/>
            </a:pPr>
            <a:r>
              <a:rPr lang="en-US" sz="2400" b="1" dirty="0" smtClean="0">
                <a:solidFill>
                  <a:srgbClr val="FF0000"/>
                </a:solidFill>
                <a:cs typeface="+mj-cs"/>
              </a:rPr>
              <a:t>	</a:t>
            </a:r>
            <a:r>
              <a:rPr lang="en-US" sz="2300" b="1" dirty="0" smtClean="0">
                <a:solidFill>
                  <a:srgbClr val="FF0000"/>
                </a:solidFill>
                <a:cs typeface="+mj-cs"/>
              </a:rPr>
              <a:t>0 mm deflection for no load </a:t>
            </a:r>
            <a:r>
              <a:rPr lang="en-US" sz="2300" dirty="0" smtClean="0">
                <a:cs typeface="+mj-cs"/>
              </a:rPr>
              <a:t>and </a:t>
            </a:r>
            <a:r>
              <a:rPr lang="en-US" sz="2300" b="1" dirty="0" smtClean="0">
                <a:solidFill>
                  <a:srgbClr val="FF0000"/>
                </a:solidFill>
                <a:cs typeface="+mj-cs"/>
              </a:rPr>
              <a:t>Sensitivity = 20 mm/kg.</a:t>
            </a:r>
          </a:p>
          <a:p>
            <a:pPr>
              <a:spcBef>
                <a:spcPts val="1200"/>
              </a:spcBef>
            </a:pPr>
            <a:r>
              <a:rPr lang="en-US" sz="2400" b="1" dirty="0">
                <a:cs typeface="+mj-cs"/>
              </a:rPr>
              <a:t>At </a:t>
            </a:r>
            <a:r>
              <a:rPr lang="en-US" sz="2400" b="1" dirty="0" smtClean="0">
                <a:cs typeface="+mj-cs"/>
              </a:rPr>
              <a:t>30</a:t>
            </a:r>
            <a:r>
              <a:rPr lang="en-US" sz="2400" b="1" dirty="0">
                <a:cs typeface="+mj-cs"/>
              </a:rPr>
              <a:t>˚C, </a:t>
            </a:r>
            <a:r>
              <a:rPr lang="en-US" sz="2400" dirty="0">
                <a:cs typeface="+mj-cs"/>
              </a:rPr>
              <a:t>deflection/load characteristic is </a:t>
            </a:r>
            <a:r>
              <a:rPr lang="en-US" sz="2400" dirty="0" smtClean="0">
                <a:cs typeface="+mj-cs"/>
              </a:rPr>
              <a:t>still a </a:t>
            </a:r>
            <a:r>
              <a:rPr lang="en-US" sz="2400" dirty="0">
                <a:cs typeface="+mj-cs"/>
              </a:rPr>
              <a:t>straight </a:t>
            </a:r>
            <a:r>
              <a:rPr lang="en-US" sz="2400" dirty="0" smtClean="0">
                <a:cs typeface="+mj-cs"/>
              </a:rPr>
              <a:t>line</a:t>
            </a:r>
            <a:r>
              <a:rPr lang="en-US" sz="2400" dirty="0">
                <a:cs typeface="+mj-cs"/>
              </a:rPr>
              <a:t> </a:t>
            </a:r>
            <a:r>
              <a:rPr lang="en-US" sz="2400" dirty="0" smtClean="0">
                <a:cs typeface="+mj-cs"/>
              </a:rPr>
              <a:t>with:</a:t>
            </a:r>
          </a:p>
          <a:p>
            <a:pPr marL="114300" indent="0">
              <a:spcBef>
                <a:spcPts val="1200"/>
              </a:spcBef>
              <a:buNone/>
            </a:pPr>
            <a:r>
              <a:rPr lang="en-US" sz="2400" b="1" dirty="0" smtClean="0">
                <a:solidFill>
                  <a:srgbClr val="FF0000"/>
                </a:solidFill>
                <a:cs typeface="+mj-cs"/>
              </a:rPr>
              <a:t>	</a:t>
            </a:r>
            <a:r>
              <a:rPr lang="en-US" sz="2300" b="1" dirty="0" smtClean="0">
                <a:solidFill>
                  <a:srgbClr val="FF0000"/>
                </a:solidFill>
                <a:cs typeface="+mj-cs"/>
              </a:rPr>
              <a:t>5 mm deflection for no load </a:t>
            </a:r>
            <a:r>
              <a:rPr lang="en-US" sz="2300" dirty="0" smtClean="0">
                <a:cs typeface="+mj-cs"/>
              </a:rPr>
              <a:t>and </a:t>
            </a:r>
            <a:r>
              <a:rPr lang="en-US" sz="2300" b="1" dirty="0" smtClean="0">
                <a:solidFill>
                  <a:srgbClr val="FF0000"/>
                </a:solidFill>
                <a:cs typeface="+mj-cs"/>
              </a:rPr>
              <a:t>Sensitivity </a:t>
            </a:r>
            <a:r>
              <a:rPr lang="en-US" sz="2300" b="1" dirty="0">
                <a:solidFill>
                  <a:srgbClr val="FF0000"/>
                </a:solidFill>
                <a:cs typeface="+mj-cs"/>
              </a:rPr>
              <a:t>= </a:t>
            </a:r>
            <a:r>
              <a:rPr lang="en-US" sz="2300" b="1" dirty="0" smtClean="0">
                <a:solidFill>
                  <a:srgbClr val="FF0000"/>
                </a:solidFill>
                <a:cs typeface="+mj-cs"/>
              </a:rPr>
              <a:t>22 </a:t>
            </a:r>
            <a:r>
              <a:rPr lang="en-US" sz="2300" b="1" dirty="0">
                <a:solidFill>
                  <a:srgbClr val="FF0000"/>
                </a:solidFill>
                <a:cs typeface="+mj-cs"/>
              </a:rPr>
              <a:t>mm/kg</a:t>
            </a:r>
            <a:r>
              <a:rPr lang="en-US" sz="2300" b="1" dirty="0" smtClean="0">
                <a:solidFill>
                  <a:srgbClr val="FF0000"/>
                </a:solidFill>
                <a:cs typeface="+mj-cs"/>
              </a:rPr>
              <a:t>.</a:t>
            </a:r>
          </a:p>
          <a:p>
            <a:pPr>
              <a:spcBef>
                <a:spcPts val="1200"/>
              </a:spcBef>
            </a:pPr>
            <a:r>
              <a:rPr lang="en-US" sz="2400" dirty="0" smtClean="0"/>
              <a:t>Zero drift per </a:t>
            </a:r>
            <a:r>
              <a:rPr lang="en-US" sz="2400" dirty="0"/>
              <a:t>˚C change in ambient temperature </a:t>
            </a:r>
            <a:r>
              <a:rPr lang="en-US" sz="2400" dirty="0" smtClean="0">
                <a:cs typeface="+mj-cs"/>
              </a:rPr>
              <a:t>= </a:t>
            </a:r>
          </a:p>
          <a:p>
            <a:pPr>
              <a:spcBef>
                <a:spcPts val="1200"/>
              </a:spcBef>
            </a:pPr>
            <a:endParaRPr lang="en-US" sz="2400" dirty="0" smtClean="0">
              <a:cs typeface="+mj-cs"/>
            </a:endParaRPr>
          </a:p>
          <a:p>
            <a:pPr>
              <a:spcBef>
                <a:spcPts val="1200"/>
              </a:spcBef>
            </a:pPr>
            <a:endParaRPr lang="en-US" sz="2400" dirty="0" smtClean="0">
              <a:cs typeface="+mj-cs"/>
            </a:endParaRPr>
          </a:p>
          <a:p>
            <a:pPr>
              <a:spcBef>
                <a:spcPts val="1200"/>
              </a:spcBef>
            </a:pPr>
            <a:r>
              <a:rPr lang="en-US" sz="2400" dirty="0" smtClean="0"/>
              <a:t>Sensitivity drift </a:t>
            </a:r>
            <a:r>
              <a:rPr lang="en-US" sz="2400" dirty="0"/>
              <a:t>per ˚C change in ambient temperature = </a:t>
            </a:r>
          </a:p>
          <a:p>
            <a:pPr marL="114300" indent="0">
              <a:spcBef>
                <a:spcPts val="1200"/>
              </a:spcBef>
              <a:buNone/>
            </a:pPr>
            <a:endParaRPr lang="ar-EG" sz="2400" dirty="0">
              <a:cs typeface="+mj-cs"/>
            </a:endParaRPr>
          </a:p>
        </p:txBody>
      </p:sp>
      <p:sp>
        <p:nvSpPr>
          <p:cNvPr id="4" name="Slide Number Placeholder 3"/>
          <p:cNvSpPr>
            <a:spLocks noGrp="1"/>
          </p:cNvSpPr>
          <p:nvPr>
            <p:ph type="sldNum" sz="quarter" idx="12"/>
          </p:nvPr>
        </p:nvSpPr>
        <p:spPr/>
        <p:txBody>
          <a:bodyPr/>
          <a:lstStyle/>
          <a:p>
            <a:fld id="{930C522C-A1E4-4254-BFF3-9729D494B76C}" type="slidenum">
              <a:rPr lang="ar-EG" smtClean="0"/>
              <a:t>24</a:t>
            </a:fld>
            <a:endParaRPr lang="ar-EG"/>
          </a:p>
        </p:txBody>
      </p:sp>
      <p:graphicFrame>
        <p:nvGraphicFramePr>
          <p:cNvPr id="5" name="Object 4"/>
          <p:cNvGraphicFramePr>
            <a:graphicFrameLocks noChangeAspect="1"/>
          </p:cNvGraphicFramePr>
          <p:nvPr>
            <p:extLst>
              <p:ext uri="{D42A27DB-BD31-4B8C-83A1-F6EECF244321}">
                <p14:modId xmlns:p14="http://schemas.microsoft.com/office/powerpoint/2010/main" val="4018605861"/>
              </p:ext>
            </p:extLst>
          </p:nvPr>
        </p:nvGraphicFramePr>
        <p:xfrm>
          <a:off x="1637088" y="3789040"/>
          <a:ext cx="5272088" cy="752475"/>
        </p:xfrm>
        <a:graphic>
          <a:graphicData uri="http://schemas.openxmlformats.org/presentationml/2006/ole">
            <mc:AlternateContent xmlns:mc="http://schemas.openxmlformats.org/markup-compatibility/2006">
              <mc:Choice xmlns:v="urn:schemas-microsoft-com:vml" Requires="v">
                <p:oleObj spid="_x0000_s7405" name="Equation" r:id="rId3" imgW="2730240" imgH="393480" progId="Equation.3">
                  <p:embed/>
                </p:oleObj>
              </mc:Choice>
              <mc:Fallback>
                <p:oleObj name="Equation" r:id="rId3" imgW="2730240" imgH="393480" progId="Equation.3">
                  <p:embed/>
                  <p:pic>
                    <p:nvPicPr>
                      <p:cNvPr id="0" name="Object 4"/>
                      <p:cNvPicPr>
                        <a:picLocks noChangeAspect="1" noChangeArrowheads="1"/>
                      </p:cNvPicPr>
                      <p:nvPr/>
                    </p:nvPicPr>
                    <p:blipFill>
                      <a:blip r:embed="rId4"/>
                      <a:srcRect/>
                      <a:stretch>
                        <a:fillRect/>
                      </a:stretch>
                    </p:blipFill>
                    <p:spPr bwMode="auto">
                      <a:xfrm>
                        <a:off x="1637088" y="3789040"/>
                        <a:ext cx="5272088" cy="752475"/>
                      </a:xfrm>
                      <a:prstGeom prst="rect">
                        <a:avLst/>
                      </a:prstGeom>
                      <a:solidFill>
                        <a:schemeClr val="bg1"/>
                      </a:solid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033459713"/>
              </p:ext>
            </p:extLst>
          </p:nvPr>
        </p:nvGraphicFramePr>
        <p:xfrm>
          <a:off x="1681471" y="5373216"/>
          <a:ext cx="5187950" cy="762000"/>
        </p:xfrm>
        <a:graphic>
          <a:graphicData uri="http://schemas.openxmlformats.org/presentationml/2006/ole">
            <mc:AlternateContent xmlns:mc="http://schemas.openxmlformats.org/markup-compatibility/2006">
              <mc:Choice xmlns:v="urn:schemas-microsoft-com:vml" Requires="v">
                <p:oleObj spid="_x0000_s7406" name="Equation" r:id="rId5" imgW="2654280" imgH="393480" progId="Equation.3">
                  <p:embed/>
                </p:oleObj>
              </mc:Choice>
              <mc:Fallback>
                <p:oleObj name="Equation" r:id="rId5" imgW="2654280" imgH="393480" progId="Equation.3">
                  <p:embed/>
                  <p:pic>
                    <p:nvPicPr>
                      <p:cNvPr id="0" name="Object 4"/>
                      <p:cNvPicPr>
                        <a:picLocks noChangeAspect="1" noChangeArrowheads="1"/>
                      </p:cNvPicPr>
                      <p:nvPr/>
                    </p:nvPicPr>
                    <p:blipFill>
                      <a:blip r:embed="rId6"/>
                      <a:srcRect/>
                      <a:stretch>
                        <a:fillRect/>
                      </a:stretch>
                    </p:blipFill>
                    <p:spPr bwMode="auto">
                      <a:xfrm>
                        <a:off x="1681471" y="5373216"/>
                        <a:ext cx="5187950" cy="762000"/>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702310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734888" y="260648"/>
            <a:ext cx="7797552" cy="792088"/>
          </a:xfrm>
          <a:solidFill>
            <a:schemeClr val="bg1"/>
          </a:solidFill>
        </p:spPr>
        <p:txBody>
          <a:bodyPr/>
          <a:lstStyle/>
          <a:p>
            <a:pPr rtl="0"/>
            <a:r>
              <a:rPr lang="en-US" sz="3600" dirty="0" smtClean="0"/>
              <a:t>9. Hysteresis error</a:t>
            </a:r>
            <a:endParaRPr lang="ar-EG" sz="3600" dirty="0"/>
          </a:p>
        </p:txBody>
      </p:sp>
      <p:sp>
        <p:nvSpPr>
          <p:cNvPr id="3" name="Content Placeholder 2"/>
          <p:cNvSpPr>
            <a:spLocks noGrp="1"/>
          </p:cNvSpPr>
          <p:nvPr>
            <p:ph idx="1"/>
          </p:nvPr>
        </p:nvSpPr>
        <p:spPr>
          <a:xfrm>
            <a:off x="251520" y="1340768"/>
            <a:ext cx="5317876" cy="5400600"/>
          </a:xfrm>
        </p:spPr>
        <p:txBody>
          <a:bodyPr>
            <a:noAutofit/>
          </a:bodyPr>
          <a:lstStyle/>
          <a:p>
            <a:r>
              <a:rPr lang="en-US" sz="2300" dirty="0" smtClean="0"/>
              <a:t>Hysteresis error is the </a:t>
            </a:r>
            <a:r>
              <a:rPr lang="en-US" sz="2300" dirty="0"/>
              <a:t>difference  in </a:t>
            </a:r>
            <a:r>
              <a:rPr lang="en-US" sz="2300" dirty="0" smtClean="0"/>
              <a:t>outputs  resulted from  </a:t>
            </a:r>
            <a:r>
              <a:rPr lang="en-US" sz="2300" dirty="0"/>
              <a:t>the  same  value  of  quantity  being  measured </a:t>
            </a:r>
            <a:r>
              <a:rPr lang="en-US" sz="2300" dirty="0" smtClean="0"/>
              <a:t>according </a:t>
            </a:r>
            <a:r>
              <a:rPr lang="en-US" sz="2300" dirty="0"/>
              <a:t>to whether that value has been reached </a:t>
            </a:r>
            <a:r>
              <a:rPr lang="en-US" sz="2300" dirty="0" smtClean="0"/>
              <a:t>while the  measured variable is increasing or decreasing.  </a:t>
            </a:r>
          </a:p>
          <a:p>
            <a:r>
              <a:rPr lang="en-US" sz="2300" dirty="0" smtClean="0"/>
              <a:t>Thus</a:t>
            </a:r>
            <a:r>
              <a:rPr lang="en-US" sz="2300" dirty="0"/>
              <a:t>, you </a:t>
            </a:r>
            <a:r>
              <a:rPr lang="en-US" sz="2300" dirty="0" smtClean="0"/>
              <a:t> might </a:t>
            </a:r>
            <a:r>
              <a:rPr lang="en-US" sz="2300" dirty="0"/>
              <a:t>obtain a different value from </a:t>
            </a:r>
            <a:r>
              <a:rPr lang="en-US" sz="2300" dirty="0" smtClean="0"/>
              <a:t>a thermometer </a:t>
            </a:r>
            <a:r>
              <a:rPr lang="en-US" sz="2300" dirty="0"/>
              <a:t>used to measure </a:t>
            </a:r>
            <a:r>
              <a:rPr lang="en-US" sz="2300" dirty="0" smtClean="0"/>
              <a:t> the  </a:t>
            </a:r>
            <a:r>
              <a:rPr lang="en-US" sz="2300" dirty="0"/>
              <a:t>same  temperature  of  a  liquid  if  it  is  reached  by  the  liquid </a:t>
            </a:r>
            <a:r>
              <a:rPr lang="en-US" sz="2300" dirty="0" smtClean="0"/>
              <a:t>warming  </a:t>
            </a:r>
            <a:r>
              <a:rPr lang="en-US" sz="2300" dirty="0"/>
              <a:t>up  to  the  measured  temperature  or  it  is  reached  by  the </a:t>
            </a:r>
            <a:r>
              <a:rPr lang="en-US" sz="2300" dirty="0" smtClean="0"/>
              <a:t>liquid </a:t>
            </a:r>
            <a:r>
              <a:rPr lang="en-US" sz="2300" dirty="0"/>
              <a:t>cooling down to the measured temperature. </a:t>
            </a:r>
            <a:endParaRPr lang="ar-EG" sz="2300" dirty="0"/>
          </a:p>
        </p:txBody>
      </p:sp>
      <p:sp>
        <p:nvSpPr>
          <p:cNvPr id="4" name="Slide Number Placeholder 3"/>
          <p:cNvSpPr>
            <a:spLocks noGrp="1"/>
          </p:cNvSpPr>
          <p:nvPr>
            <p:ph type="sldNum" sz="quarter" idx="12"/>
          </p:nvPr>
        </p:nvSpPr>
        <p:spPr/>
        <p:txBody>
          <a:bodyPr/>
          <a:lstStyle/>
          <a:p>
            <a:fld id="{930C522C-A1E4-4254-BFF3-9729D494B76C}" type="slidenum">
              <a:rPr lang="ar-EG" smtClean="0"/>
              <a:t>25</a:t>
            </a:fld>
            <a:endParaRPr lang="ar-EG"/>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9396" y="2295500"/>
            <a:ext cx="3467100" cy="2933700"/>
          </a:xfrm>
          <a:prstGeom prst="rect">
            <a:avLst/>
          </a:prstGeom>
        </p:spPr>
      </p:pic>
    </p:spTree>
    <p:extLst>
      <p:ext uri="{BB962C8B-B14F-4D97-AF65-F5344CB8AC3E}">
        <p14:creationId xmlns:p14="http://schemas.microsoft.com/office/powerpoint/2010/main" val="8616506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850106"/>
          </a:xfrm>
          <a:solidFill>
            <a:schemeClr val="accent1">
              <a:lumMod val="20000"/>
              <a:lumOff val="80000"/>
            </a:schemeClr>
          </a:solidFill>
        </p:spPr>
        <p:txBody>
          <a:bodyPr/>
          <a:lstStyle/>
          <a:p>
            <a:r>
              <a:rPr lang="en-US" sz="3600" dirty="0" smtClean="0"/>
              <a:t>Dynamic characteristics of instruments</a:t>
            </a:r>
            <a:endParaRPr lang="ar-EG" sz="3600" dirty="0"/>
          </a:p>
        </p:txBody>
      </p:sp>
      <p:sp>
        <p:nvSpPr>
          <p:cNvPr id="3" name="Content Placeholder 2"/>
          <p:cNvSpPr>
            <a:spLocks noGrp="1"/>
          </p:cNvSpPr>
          <p:nvPr>
            <p:ph idx="1"/>
          </p:nvPr>
        </p:nvSpPr>
        <p:spPr>
          <a:xfrm>
            <a:off x="457200" y="1124744"/>
            <a:ext cx="8003232" cy="5069160"/>
          </a:xfrm>
        </p:spPr>
        <p:txBody>
          <a:bodyPr>
            <a:noAutofit/>
          </a:bodyPr>
          <a:lstStyle/>
          <a:p>
            <a:r>
              <a:rPr lang="en-US" sz="2400" dirty="0"/>
              <a:t>The dynamic characteristics of </a:t>
            </a:r>
            <a:r>
              <a:rPr lang="en-US" sz="2400" dirty="0" smtClean="0"/>
              <a:t>an instrument </a:t>
            </a:r>
            <a:r>
              <a:rPr lang="en-US" sz="2400" dirty="0"/>
              <a:t>describe its </a:t>
            </a:r>
            <a:r>
              <a:rPr lang="en-US" sz="2400" dirty="0" smtClean="0"/>
              <a:t>behavior </a:t>
            </a:r>
            <a:r>
              <a:rPr lang="en-US" sz="2400" dirty="0"/>
              <a:t>between the time </a:t>
            </a:r>
            <a:r>
              <a:rPr lang="en-US" sz="2400" dirty="0" smtClean="0"/>
              <a:t>the measured </a:t>
            </a:r>
            <a:r>
              <a:rPr lang="en-US" sz="2400" dirty="0"/>
              <a:t>quantity changes value and the time when the instrument output attains a steady value in response. </a:t>
            </a:r>
          </a:p>
          <a:p>
            <a:pPr algn="l" rtl="0"/>
            <a:r>
              <a:rPr lang="en-US" sz="2400" dirty="0" smtClean="0"/>
              <a:t>To study the dynamics of a measuring </a:t>
            </a:r>
            <a:r>
              <a:rPr lang="en-US" sz="2400" dirty="0"/>
              <a:t>system</a:t>
            </a:r>
            <a:r>
              <a:rPr lang="en-US" sz="2400" dirty="0" smtClean="0"/>
              <a:t>, </a:t>
            </a:r>
            <a:r>
              <a:rPr lang="en-US" sz="2400" dirty="0"/>
              <a:t>i</a:t>
            </a:r>
            <a:r>
              <a:rPr lang="en-US" sz="2400" dirty="0" smtClean="0"/>
              <a:t>t is described as an ODE:</a:t>
            </a:r>
          </a:p>
          <a:p>
            <a:pPr algn="l" rtl="0"/>
            <a:endParaRPr lang="en-US" sz="2400" dirty="0"/>
          </a:p>
          <a:p>
            <a:pPr algn="l" rtl="0"/>
            <a:endParaRPr lang="en-US" sz="2400" dirty="0" smtClean="0"/>
          </a:p>
          <a:p>
            <a:pPr algn="l" rtl="0"/>
            <a:endParaRPr lang="en-US" sz="2400" dirty="0"/>
          </a:p>
          <a:p>
            <a:pPr marL="297180" lvl="1" indent="0">
              <a:buNone/>
            </a:pPr>
            <a:r>
              <a:rPr lang="en-US" sz="2400" dirty="0" smtClean="0"/>
              <a:t>where </a:t>
            </a:r>
          </a:p>
          <a:p>
            <a:pPr marL="937260" lvl="3" indent="0">
              <a:buNone/>
            </a:pPr>
            <a:r>
              <a:rPr lang="en-US" sz="2400" b="1" i="1" dirty="0" smtClean="0"/>
              <a:t>u</a:t>
            </a:r>
            <a:r>
              <a:rPr lang="en-US" sz="2400" dirty="0" smtClean="0"/>
              <a:t> </a:t>
            </a:r>
            <a:r>
              <a:rPr lang="en-US" sz="2400" dirty="0"/>
              <a:t>is the measured </a:t>
            </a:r>
            <a:r>
              <a:rPr lang="en-US" sz="2400" dirty="0" smtClean="0"/>
              <a:t>quantity</a:t>
            </a:r>
            <a:r>
              <a:rPr lang="en-US" sz="2400" dirty="0"/>
              <a:t>, </a:t>
            </a:r>
            <a:endParaRPr lang="en-US" sz="2400" dirty="0" smtClean="0"/>
          </a:p>
          <a:p>
            <a:pPr marL="937260" lvl="3" indent="0">
              <a:buNone/>
            </a:pPr>
            <a:r>
              <a:rPr lang="en-US" sz="2400" b="1" i="1" dirty="0" smtClean="0"/>
              <a:t>y</a:t>
            </a:r>
            <a:r>
              <a:rPr lang="en-US" sz="2400" dirty="0" smtClean="0"/>
              <a:t> </a:t>
            </a:r>
            <a:r>
              <a:rPr lang="en-US" sz="2400" dirty="0"/>
              <a:t>is the output reading and </a:t>
            </a:r>
            <a:endParaRPr lang="en-US" sz="2400" dirty="0" smtClean="0"/>
          </a:p>
          <a:p>
            <a:pPr marL="937260" lvl="3" indent="0">
              <a:buNone/>
            </a:pPr>
            <a:r>
              <a:rPr lang="en-US" sz="2400" b="1" dirty="0" smtClean="0"/>
              <a:t>a</a:t>
            </a:r>
            <a:r>
              <a:rPr lang="en-US" sz="2400" b="1" baseline="-25000" dirty="0" smtClean="0"/>
              <a:t>0</a:t>
            </a:r>
            <a:r>
              <a:rPr lang="en-US" sz="2400" b="1" dirty="0" smtClean="0"/>
              <a:t>...a</a:t>
            </a:r>
            <a:r>
              <a:rPr lang="en-US" sz="2400" b="1" baseline="-25000" dirty="0" smtClean="0"/>
              <a:t>n</a:t>
            </a:r>
            <a:r>
              <a:rPr lang="en-US" sz="2400" b="1" dirty="0" smtClean="0"/>
              <a:t>, </a:t>
            </a:r>
            <a:r>
              <a:rPr lang="en-US" sz="2400" b="1" dirty="0"/>
              <a:t>b</a:t>
            </a:r>
            <a:r>
              <a:rPr lang="en-US" sz="2400" b="1" baseline="-25000" dirty="0"/>
              <a:t>0</a:t>
            </a:r>
            <a:r>
              <a:rPr lang="en-US" sz="2400" b="1" dirty="0"/>
              <a:t> </a:t>
            </a:r>
            <a:r>
              <a:rPr lang="en-US" sz="2400" b="1" dirty="0" smtClean="0"/>
              <a:t>... </a:t>
            </a:r>
            <a:r>
              <a:rPr lang="en-US" sz="2400" b="1" dirty="0" err="1" smtClean="0"/>
              <a:t>b</a:t>
            </a:r>
            <a:r>
              <a:rPr lang="en-US" sz="2400" b="1" baseline="-25000" dirty="0" err="1" smtClean="0"/>
              <a:t>m</a:t>
            </a:r>
            <a:r>
              <a:rPr lang="en-US" sz="2400" dirty="0" smtClean="0"/>
              <a:t> are parameters.</a:t>
            </a:r>
            <a:endParaRPr lang="ar-EG"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26</a:t>
            </a:fld>
            <a:endParaRPr lang="ar-EG"/>
          </a:p>
        </p:txBody>
      </p:sp>
      <p:graphicFrame>
        <p:nvGraphicFramePr>
          <p:cNvPr id="5" name="Object 4"/>
          <p:cNvGraphicFramePr>
            <a:graphicFrameLocks noChangeAspect="1"/>
          </p:cNvGraphicFramePr>
          <p:nvPr>
            <p:extLst>
              <p:ext uri="{D42A27DB-BD31-4B8C-83A1-F6EECF244321}">
                <p14:modId xmlns:p14="http://schemas.microsoft.com/office/powerpoint/2010/main" val="2767601057"/>
              </p:ext>
            </p:extLst>
          </p:nvPr>
        </p:nvGraphicFramePr>
        <p:xfrm>
          <a:off x="395536" y="3753695"/>
          <a:ext cx="8280920" cy="827433"/>
        </p:xfrm>
        <a:graphic>
          <a:graphicData uri="http://schemas.openxmlformats.org/presentationml/2006/ole">
            <mc:AlternateContent xmlns:mc="http://schemas.openxmlformats.org/markup-compatibility/2006">
              <mc:Choice xmlns:v="urn:schemas-microsoft-com:vml" Requires="v">
                <p:oleObj spid="_x0000_s2507" name="Equation" r:id="rId3" imgW="4673520" imgH="419040" progId="Equation.3">
                  <p:embed/>
                </p:oleObj>
              </mc:Choice>
              <mc:Fallback>
                <p:oleObj name="Equation" r:id="rId3" imgW="4673520" imgH="419040" progId="Equation.3">
                  <p:embed/>
                  <p:pic>
                    <p:nvPicPr>
                      <p:cNvPr id="0" name="Object 3"/>
                      <p:cNvPicPr>
                        <a:picLocks noChangeAspect="1" noChangeArrowheads="1"/>
                      </p:cNvPicPr>
                      <p:nvPr/>
                    </p:nvPicPr>
                    <p:blipFill>
                      <a:blip r:embed="rId4"/>
                      <a:srcRect/>
                      <a:stretch>
                        <a:fillRect/>
                      </a:stretch>
                    </p:blipFill>
                    <p:spPr bwMode="auto">
                      <a:xfrm>
                        <a:off x="395536" y="3753695"/>
                        <a:ext cx="8280920" cy="827433"/>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745937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39552" y="418654"/>
            <a:ext cx="7620000" cy="850106"/>
          </a:xfrm>
          <a:solidFill>
            <a:schemeClr val="bg1"/>
          </a:solidFill>
        </p:spPr>
        <p:txBody>
          <a:bodyPr/>
          <a:lstStyle/>
          <a:p>
            <a:r>
              <a:rPr lang="en-US" sz="4200" dirty="0" smtClean="0"/>
              <a:t>Dynamic characteristics</a:t>
            </a:r>
            <a:endParaRPr lang="ar-EG" sz="4200" dirty="0"/>
          </a:p>
        </p:txBody>
      </p:sp>
      <p:sp>
        <p:nvSpPr>
          <p:cNvPr id="3" name="Content Placeholder 2"/>
          <p:cNvSpPr>
            <a:spLocks noGrp="1"/>
          </p:cNvSpPr>
          <p:nvPr>
            <p:ph idx="1"/>
          </p:nvPr>
        </p:nvSpPr>
        <p:spPr>
          <a:xfrm>
            <a:off x="539552" y="1600200"/>
            <a:ext cx="7859216" cy="4525963"/>
          </a:xfrm>
        </p:spPr>
        <p:txBody>
          <a:bodyPr>
            <a:normAutofit/>
          </a:bodyPr>
          <a:lstStyle/>
          <a:p>
            <a:pPr algn="just"/>
            <a:r>
              <a:rPr lang="en-US" sz="2400" dirty="0" smtClean="0"/>
              <a:t>Simpliﬁed </a:t>
            </a:r>
            <a:r>
              <a:rPr lang="en-US" sz="2400" dirty="0"/>
              <a:t>cases of </a:t>
            </a:r>
            <a:r>
              <a:rPr lang="en-US" sz="2400" dirty="0" smtClean="0"/>
              <a:t>the previous equation are applicable </a:t>
            </a:r>
            <a:r>
              <a:rPr lang="en-US" sz="2400" dirty="0"/>
              <a:t>in normal measurement </a:t>
            </a:r>
            <a:r>
              <a:rPr lang="en-US" sz="2400" dirty="0" smtClean="0"/>
              <a:t>situations. For example, if </a:t>
            </a:r>
            <a:r>
              <a:rPr lang="en-US" sz="2400" dirty="0"/>
              <a:t>we limit consideration to that of step changes in the measured quantity only, </a:t>
            </a:r>
            <a:r>
              <a:rPr lang="en-US" sz="2400" dirty="0" smtClean="0"/>
              <a:t>then </a:t>
            </a:r>
            <a:r>
              <a:rPr lang="en-US" sz="2400" dirty="0"/>
              <a:t>the previous equation </a:t>
            </a:r>
            <a:r>
              <a:rPr lang="en-US" sz="2400" dirty="0" smtClean="0"/>
              <a:t>reduces </a:t>
            </a:r>
            <a:r>
              <a:rPr lang="en-US" sz="2400" dirty="0"/>
              <a:t>to</a:t>
            </a:r>
            <a:r>
              <a:rPr lang="en-US" sz="2400" dirty="0" smtClean="0"/>
              <a:t>:</a:t>
            </a:r>
          </a:p>
          <a:p>
            <a:pPr algn="just" rtl="0"/>
            <a:endParaRPr lang="en-US" sz="2400" dirty="0"/>
          </a:p>
          <a:p>
            <a:pPr algn="just" rtl="0"/>
            <a:endParaRPr lang="en-US" sz="2400" dirty="0" smtClean="0"/>
          </a:p>
          <a:p>
            <a:pPr algn="just" rtl="0"/>
            <a:endParaRPr lang="en-US" sz="2400" dirty="0"/>
          </a:p>
          <a:p>
            <a:pPr algn="just" rtl="0"/>
            <a:endParaRPr lang="en-US" sz="2400" dirty="0" smtClean="0"/>
          </a:p>
          <a:p>
            <a:r>
              <a:rPr lang="en-US" sz="2400" dirty="0"/>
              <a:t>Further </a:t>
            </a:r>
            <a:r>
              <a:rPr lang="en-US" sz="2400" dirty="0" smtClean="0"/>
              <a:t>simpliﬁcations </a:t>
            </a:r>
            <a:r>
              <a:rPr lang="en-US" sz="2400" dirty="0"/>
              <a:t>can be made </a:t>
            </a:r>
            <a:r>
              <a:rPr lang="en-US" sz="2400" dirty="0" smtClean="0"/>
              <a:t>which </a:t>
            </a:r>
            <a:r>
              <a:rPr lang="en-US" sz="2400" dirty="0"/>
              <a:t>collectively apply to nearly all measurement systems.</a:t>
            </a:r>
          </a:p>
          <a:p>
            <a:pPr algn="just" rtl="0"/>
            <a:endParaRPr lang="ar-EG"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27</a:t>
            </a:fld>
            <a:endParaRPr lang="ar-EG"/>
          </a:p>
        </p:txBody>
      </p:sp>
      <p:graphicFrame>
        <p:nvGraphicFramePr>
          <p:cNvPr id="5" name="Object 4"/>
          <p:cNvGraphicFramePr>
            <a:graphicFrameLocks noChangeAspect="1"/>
          </p:cNvGraphicFramePr>
          <p:nvPr>
            <p:extLst>
              <p:ext uri="{D42A27DB-BD31-4B8C-83A1-F6EECF244321}">
                <p14:modId xmlns:p14="http://schemas.microsoft.com/office/powerpoint/2010/main" val="3519953925"/>
              </p:ext>
            </p:extLst>
          </p:nvPr>
        </p:nvGraphicFramePr>
        <p:xfrm>
          <a:off x="1835696" y="3573016"/>
          <a:ext cx="5384800" cy="857250"/>
        </p:xfrm>
        <a:graphic>
          <a:graphicData uri="http://schemas.openxmlformats.org/presentationml/2006/ole">
            <mc:AlternateContent xmlns:mc="http://schemas.openxmlformats.org/markup-compatibility/2006">
              <mc:Choice xmlns:v="urn:schemas-microsoft-com:vml" Requires="v">
                <p:oleObj spid="_x0000_s3532" name="Equation" r:id="rId3" imgW="2628720" imgH="419040" progId="Equation.3">
                  <p:embed/>
                </p:oleObj>
              </mc:Choice>
              <mc:Fallback>
                <p:oleObj name="Equation" r:id="rId3" imgW="2628720" imgH="419040" progId="Equation.3">
                  <p:embed/>
                  <p:pic>
                    <p:nvPicPr>
                      <p:cNvPr id="0" name="Object 4"/>
                      <p:cNvPicPr>
                        <a:picLocks noChangeAspect="1" noChangeArrowheads="1"/>
                      </p:cNvPicPr>
                      <p:nvPr/>
                    </p:nvPicPr>
                    <p:blipFill>
                      <a:blip r:embed="rId4"/>
                      <a:srcRect/>
                      <a:stretch>
                        <a:fillRect/>
                      </a:stretch>
                    </p:blipFill>
                    <p:spPr bwMode="auto">
                      <a:xfrm>
                        <a:off x="1835696" y="3573016"/>
                        <a:ext cx="53848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201552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392" y="274638"/>
            <a:ext cx="7620000" cy="922114"/>
          </a:xfrm>
          <a:solidFill>
            <a:schemeClr val="bg1"/>
          </a:solidFill>
        </p:spPr>
        <p:txBody>
          <a:bodyPr/>
          <a:lstStyle/>
          <a:p>
            <a:r>
              <a:rPr lang="en-US" sz="3600" dirty="0" smtClean="0"/>
              <a:t>Zero </a:t>
            </a:r>
            <a:r>
              <a:rPr lang="en-US" sz="3600" dirty="0"/>
              <a:t>order </a:t>
            </a:r>
            <a:r>
              <a:rPr lang="en-US" sz="3600" dirty="0" smtClean="0"/>
              <a:t>instrument</a:t>
            </a:r>
            <a:endParaRPr lang="en-US" sz="3600" dirty="0"/>
          </a:p>
        </p:txBody>
      </p:sp>
      <p:sp>
        <p:nvSpPr>
          <p:cNvPr id="3" name="Content Placeholder 2"/>
          <p:cNvSpPr>
            <a:spLocks noGrp="1"/>
          </p:cNvSpPr>
          <p:nvPr>
            <p:ph idx="1"/>
          </p:nvPr>
        </p:nvSpPr>
        <p:spPr>
          <a:xfrm>
            <a:off x="601216" y="1412776"/>
            <a:ext cx="7931224" cy="5141168"/>
          </a:xfrm>
        </p:spPr>
        <p:txBody>
          <a:bodyPr>
            <a:noAutofit/>
          </a:bodyPr>
          <a:lstStyle/>
          <a:p>
            <a:pPr marL="114300" indent="0">
              <a:buNone/>
            </a:pPr>
            <a:r>
              <a:rPr lang="en-US" sz="2400" dirty="0" smtClean="0"/>
              <a:t>If </a:t>
            </a:r>
            <a:r>
              <a:rPr lang="en-US" sz="2400" dirty="0"/>
              <a:t>all the </a:t>
            </a:r>
            <a:r>
              <a:rPr lang="en-US" sz="2400" dirty="0" smtClean="0"/>
              <a:t>coefﬁcients except </a:t>
            </a:r>
            <a:r>
              <a:rPr lang="en-US" sz="2400" b="1" dirty="0" smtClean="0"/>
              <a:t>a</a:t>
            </a:r>
            <a:r>
              <a:rPr lang="en-US" sz="2400" b="1" baseline="-25000" dirty="0" smtClean="0"/>
              <a:t>0</a:t>
            </a:r>
            <a:r>
              <a:rPr lang="en-US" sz="2400" dirty="0" smtClean="0"/>
              <a:t> are zero</a:t>
            </a:r>
            <a:r>
              <a:rPr lang="en-US" sz="2400" dirty="0"/>
              <a:t>, then</a:t>
            </a:r>
            <a:r>
              <a:rPr lang="en-US" sz="2400" dirty="0" smtClean="0"/>
              <a:t>:</a:t>
            </a:r>
          </a:p>
          <a:p>
            <a:endParaRPr lang="en-US" sz="2400" dirty="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pPr marL="114300" indent="0">
              <a:buNone/>
            </a:pPr>
            <a:r>
              <a:rPr lang="en-US" sz="2400" dirty="0" smtClean="0"/>
              <a:t>where </a:t>
            </a:r>
            <a:r>
              <a:rPr lang="en-US" sz="2400" b="1" i="1" dirty="0"/>
              <a:t>K</a:t>
            </a:r>
            <a:r>
              <a:rPr lang="en-US" sz="2400" dirty="0"/>
              <a:t> is a constant known as </a:t>
            </a:r>
            <a:r>
              <a:rPr lang="en-US" sz="2400" dirty="0" smtClean="0"/>
              <a:t>the </a:t>
            </a:r>
            <a:r>
              <a:rPr lang="en-US" sz="2400" b="1" dirty="0"/>
              <a:t>gain</a:t>
            </a:r>
            <a:r>
              <a:rPr lang="en-US" sz="2400" dirty="0" smtClean="0"/>
              <a:t> or the </a:t>
            </a:r>
            <a:r>
              <a:rPr lang="en-US" sz="2400" b="1" dirty="0" smtClean="0"/>
              <a:t>instrument sensitivity</a:t>
            </a:r>
            <a:r>
              <a:rPr lang="en-US" sz="2400" dirty="0" smtClean="0"/>
              <a:t> </a:t>
            </a:r>
            <a:r>
              <a:rPr lang="en-US" sz="2400" dirty="0"/>
              <a:t>deﬁned earlier</a:t>
            </a:r>
            <a:r>
              <a:rPr lang="en-US" sz="2400" dirty="0" smtClean="0"/>
              <a:t>. </a:t>
            </a:r>
            <a:r>
              <a:rPr lang="en-US" sz="2400" dirty="0"/>
              <a:t>Any instrument that behaves according to this equation is said to be of </a:t>
            </a:r>
            <a:r>
              <a:rPr lang="en-US" sz="2400" b="1" i="1" dirty="0"/>
              <a:t>zero </a:t>
            </a:r>
            <a:r>
              <a:rPr lang="en-US" sz="2400" b="1" i="1" dirty="0" smtClean="0"/>
              <a:t>order</a:t>
            </a:r>
            <a:r>
              <a:rPr lang="en-US" sz="2400" dirty="0" smtClean="0"/>
              <a:t>. </a:t>
            </a:r>
            <a:endParaRPr lang="en-US" sz="2400" dirty="0"/>
          </a:p>
          <a:p>
            <a:endParaRPr lang="en-US" sz="2400" dirty="0" smtClean="0"/>
          </a:p>
          <a:p>
            <a:endParaRPr lang="en-US" sz="2400" dirty="0"/>
          </a:p>
          <a:p>
            <a:endParaRPr lang="en-US" sz="24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28</a:t>
            </a:fld>
            <a:endParaRPr lang="ar-EG"/>
          </a:p>
        </p:txBody>
      </p:sp>
      <p:graphicFrame>
        <p:nvGraphicFramePr>
          <p:cNvPr id="6" name="Object 5"/>
          <p:cNvGraphicFramePr>
            <a:graphicFrameLocks noChangeAspect="1"/>
          </p:cNvGraphicFramePr>
          <p:nvPr>
            <p:extLst>
              <p:ext uri="{D42A27DB-BD31-4B8C-83A1-F6EECF244321}">
                <p14:modId xmlns:p14="http://schemas.microsoft.com/office/powerpoint/2010/main" val="2620000533"/>
              </p:ext>
            </p:extLst>
          </p:nvPr>
        </p:nvGraphicFramePr>
        <p:xfrm>
          <a:off x="1835696" y="2023103"/>
          <a:ext cx="5384800" cy="2805113"/>
        </p:xfrm>
        <a:graphic>
          <a:graphicData uri="http://schemas.openxmlformats.org/presentationml/2006/ole">
            <mc:AlternateContent xmlns:mc="http://schemas.openxmlformats.org/markup-compatibility/2006">
              <mc:Choice xmlns:v="urn:schemas-microsoft-com:vml" Requires="v">
                <p:oleObj spid="_x0000_s5510" name="Equation" r:id="rId3" imgW="2628720" imgH="1371600" progId="Equation.3">
                  <p:embed/>
                </p:oleObj>
              </mc:Choice>
              <mc:Fallback>
                <p:oleObj name="Equation" r:id="rId3" imgW="2628720" imgH="1371600" progId="Equation.3">
                  <p:embed/>
                  <p:pic>
                    <p:nvPicPr>
                      <p:cNvPr id="0" name="Object 4"/>
                      <p:cNvPicPr>
                        <a:picLocks noChangeAspect="1" noChangeArrowheads="1"/>
                      </p:cNvPicPr>
                      <p:nvPr/>
                    </p:nvPicPr>
                    <p:blipFill>
                      <a:blip r:embed="rId4"/>
                      <a:srcRect/>
                      <a:stretch>
                        <a:fillRect/>
                      </a:stretch>
                    </p:blipFill>
                    <p:spPr bwMode="auto">
                      <a:xfrm>
                        <a:off x="1835696" y="2023103"/>
                        <a:ext cx="5384800" cy="28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Connector 7"/>
          <p:cNvCxnSpPr/>
          <p:nvPr/>
        </p:nvCxnSpPr>
        <p:spPr>
          <a:xfrm flipH="1">
            <a:off x="2179936" y="2019904"/>
            <a:ext cx="720080" cy="93610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3404072" y="2047200"/>
            <a:ext cx="720080" cy="93610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5132264" y="2019904"/>
            <a:ext cx="720080" cy="93610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26832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96416" y="274638"/>
            <a:ext cx="7620000" cy="922114"/>
          </a:xfrm>
          <a:solidFill>
            <a:schemeClr val="bg1"/>
          </a:solidFill>
        </p:spPr>
        <p:txBody>
          <a:bodyPr/>
          <a:lstStyle/>
          <a:p>
            <a:r>
              <a:rPr lang="en-US" sz="3600" dirty="0" smtClean="0"/>
              <a:t>Zero </a:t>
            </a:r>
            <a:r>
              <a:rPr lang="en-US" sz="3600" dirty="0"/>
              <a:t>order </a:t>
            </a:r>
            <a:r>
              <a:rPr lang="en-US" sz="3600" dirty="0" smtClean="0"/>
              <a:t>instrument</a:t>
            </a:r>
            <a:endParaRPr lang="en-US" sz="3600" dirty="0"/>
          </a:p>
        </p:txBody>
      </p:sp>
      <p:sp>
        <p:nvSpPr>
          <p:cNvPr id="3" name="Content Placeholder 2"/>
          <p:cNvSpPr>
            <a:spLocks noGrp="1"/>
          </p:cNvSpPr>
          <p:nvPr>
            <p:ph idx="1"/>
          </p:nvPr>
        </p:nvSpPr>
        <p:spPr>
          <a:xfrm>
            <a:off x="432712" y="1430192"/>
            <a:ext cx="4464496" cy="5112568"/>
          </a:xfrm>
        </p:spPr>
        <p:txBody>
          <a:bodyPr>
            <a:noAutofit/>
          </a:bodyPr>
          <a:lstStyle/>
          <a:p>
            <a:pPr>
              <a:spcBef>
                <a:spcPts val="1800"/>
              </a:spcBef>
            </a:pPr>
            <a:r>
              <a:rPr lang="en-US" sz="2400" dirty="0" smtClean="0"/>
              <a:t>Following </a:t>
            </a:r>
            <a:r>
              <a:rPr lang="en-US" sz="2400" dirty="0"/>
              <a:t>a step change in the measured quantity at time </a:t>
            </a:r>
            <a:r>
              <a:rPr lang="en-US" sz="2400" b="1" i="1" dirty="0"/>
              <a:t>t</a:t>
            </a:r>
            <a:r>
              <a:rPr lang="en-US" sz="2400" dirty="0"/>
              <a:t>, the instrument output moves </a:t>
            </a:r>
            <a:r>
              <a:rPr lang="en-US" sz="2400" dirty="0" smtClean="0"/>
              <a:t>immediately </a:t>
            </a:r>
            <a:r>
              <a:rPr lang="en-US" sz="2400" dirty="0"/>
              <a:t>to a new value at the same time instant </a:t>
            </a:r>
            <a:r>
              <a:rPr lang="en-US" sz="2400" b="1" i="1" dirty="0" smtClean="0"/>
              <a:t>t</a:t>
            </a:r>
            <a:r>
              <a:rPr lang="en-US" sz="2400" dirty="0" smtClean="0"/>
              <a:t>, </a:t>
            </a:r>
            <a:r>
              <a:rPr lang="en-US" sz="2400" dirty="0"/>
              <a:t>as </a:t>
            </a:r>
            <a:r>
              <a:rPr lang="en-US" sz="2400" dirty="0" smtClean="0"/>
              <a:t>shown.</a:t>
            </a:r>
            <a:endParaRPr lang="en-US" sz="2400" dirty="0"/>
          </a:p>
          <a:p>
            <a:pPr>
              <a:spcBef>
                <a:spcPts val="1800"/>
              </a:spcBef>
            </a:pPr>
            <a:r>
              <a:rPr lang="en-US" sz="2400" dirty="0"/>
              <a:t>A potentiometer, which measures motion, is a good example of such an instrument, where the output voltage changes instantaneously as the slider is displaced along the potentiometer track.</a:t>
            </a:r>
          </a:p>
          <a:p>
            <a:pPr>
              <a:spcBef>
                <a:spcPts val="1800"/>
              </a:spcBef>
            </a:pPr>
            <a:endParaRPr lang="en-US"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29</a:t>
            </a:fld>
            <a:endParaRPr lang="ar-EG"/>
          </a:p>
        </p:txBody>
      </p:sp>
      <p:pic>
        <p:nvPicPr>
          <p:cNvPr id="6"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6459" y="2132856"/>
            <a:ext cx="3704013" cy="4032448"/>
          </a:xfrm>
          <a:prstGeom prst="rect">
            <a:avLst/>
          </a:prstGeom>
        </p:spPr>
      </p:pic>
    </p:spTree>
    <p:extLst>
      <p:ext uri="{BB962C8B-B14F-4D97-AF65-F5344CB8AC3E}">
        <p14:creationId xmlns:p14="http://schemas.microsoft.com/office/powerpoint/2010/main" val="2799724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848" y="413792"/>
            <a:ext cx="7620000" cy="854968"/>
          </a:xfrm>
          <a:solidFill>
            <a:schemeClr val="bg1"/>
          </a:solidFill>
        </p:spPr>
        <p:txBody>
          <a:bodyPr/>
          <a:lstStyle/>
          <a:p>
            <a:r>
              <a:rPr lang="en-US" sz="3600" dirty="0" smtClean="0"/>
              <a:t>Instrumentation Systems</a:t>
            </a:r>
            <a:endParaRPr lang="ar-EG" sz="3600" dirty="0"/>
          </a:p>
        </p:txBody>
      </p:sp>
      <p:sp>
        <p:nvSpPr>
          <p:cNvPr id="3" name="Content Placeholder 2"/>
          <p:cNvSpPr>
            <a:spLocks noGrp="1"/>
          </p:cNvSpPr>
          <p:nvPr>
            <p:ph idx="1"/>
          </p:nvPr>
        </p:nvSpPr>
        <p:spPr>
          <a:xfrm>
            <a:off x="776296" y="1412776"/>
            <a:ext cx="7355160" cy="2880320"/>
          </a:xfrm>
        </p:spPr>
        <p:txBody>
          <a:bodyPr>
            <a:normAutofit/>
          </a:bodyPr>
          <a:lstStyle/>
          <a:p>
            <a:pPr marL="114300" indent="0" algn="just" rtl="0">
              <a:buNone/>
            </a:pPr>
            <a:r>
              <a:rPr lang="en-US" sz="2400" dirty="0" smtClean="0"/>
              <a:t>An instrumentation or measurement process can be viewed as a system whose input is the </a:t>
            </a:r>
            <a:r>
              <a:rPr lang="en-US" sz="2400" dirty="0"/>
              <a:t>true value of the variable being measured and </a:t>
            </a:r>
            <a:r>
              <a:rPr lang="en-US" sz="2400" dirty="0" smtClean="0"/>
              <a:t>its output is the </a:t>
            </a:r>
            <a:r>
              <a:rPr lang="en-US" sz="2400" dirty="0"/>
              <a:t>measured value.</a:t>
            </a:r>
            <a:endParaRPr lang="ar-EG"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3</a:t>
            </a:fld>
            <a:endParaRPr lang="ar-EG"/>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3351" y="3133528"/>
            <a:ext cx="5857298" cy="3103784"/>
          </a:xfrm>
          <a:prstGeom prst="rect">
            <a:avLst/>
          </a:prstGeom>
        </p:spPr>
      </p:pic>
    </p:spTree>
    <p:extLst>
      <p:ext uri="{BB962C8B-B14F-4D97-AF65-F5344CB8AC3E}">
        <p14:creationId xmlns:p14="http://schemas.microsoft.com/office/powerpoint/2010/main" val="3205123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24" y="418654"/>
            <a:ext cx="7620000" cy="778098"/>
          </a:xfrm>
          <a:solidFill>
            <a:schemeClr val="bg1"/>
          </a:solidFill>
        </p:spPr>
        <p:txBody>
          <a:bodyPr/>
          <a:lstStyle/>
          <a:p>
            <a:r>
              <a:rPr lang="en-US" sz="3600" dirty="0" smtClean="0"/>
              <a:t>First </a:t>
            </a:r>
            <a:r>
              <a:rPr lang="en-US" sz="3600" dirty="0"/>
              <a:t>order </a:t>
            </a:r>
            <a:r>
              <a:rPr lang="en-US" sz="3600" dirty="0" smtClean="0"/>
              <a:t>instrument</a:t>
            </a:r>
            <a:endParaRPr lang="en-US" sz="3600" dirty="0"/>
          </a:p>
        </p:txBody>
      </p:sp>
      <p:sp>
        <p:nvSpPr>
          <p:cNvPr id="3" name="Content Placeholder 2"/>
          <p:cNvSpPr>
            <a:spLocks noGrp="1"/>
          </p:cNvSpPr>
          <p:nvPr>
            <p:ph idx="1"/>
          </p:nvPr>
        </p:nvSpPr>
        <p:spPr>
          <a:xfrm>
            <a:off x="696416" y="1412776"/>
            <a:ext cx="7620000" cy="5328592"/>
          </a:xfrm>
        </p:spPr>
        <p:txBody>
          <a:bodyPr>
            <a:noAutofit/>
          </a:bodyPr>
          <a:lstStyle/>
          <a:p>
            <a:pPr marL="114300" indent="0">
              <a:buNone/>
            </a:pPr>
            <a:r>
              <a:rPr lang="en-US" sz="2400" dirty="0" smtClean="0"/>
              <a:t>If </a:t>
            </a:r>
            <a:r>
              <a:rPr lang="en-US" sz="2400" dirty="0"/>
              <a:t>all the </a:t>
            </a:r>
            <a:r>
              <a:rPr lang="en-US" sz="2400" dirty="0" smtClean="0"/>
              <a:t>coefﬁcients</a:t>
            </a:r>
            <a:r>
              <a:rPr lang="en-US" sz="2400" b="1" dirty="0" smtClean="0"/>
              <a:t> </a:t>
            </a:r>
            <a:r>
              <a:rPr lang="en-US" sz="2400" dirty="0"/>
              <a:t>except </a:t>
            </a:r>
            <a:r>
              <a:rPr lang="en-US" sz="2400" b="1" i="1" dirty="0" smtClean="0"/>
              <a:t>a</a:t>
            </a:r>
            <a:r>
              <a:rPr lang="en-US" sz="2400" b="1" baseline="-25000" dirty="0" smtClean="0"/>
              <a:t>0</a:t>
            </a:r>
            <a:r>
              <a:rPr lang="en-US" sz="2400" dirty="0" smtClean="0"/>
              <a:t> </a:t>
            </a:r>
            <a:r>
              <a:rPr lang="en-US" sz="2400" dirty="0"/>
              <a:t>and </a:t>
            </a:r>
            <a:r>
              <a:rPr lang="en-US" sz="2400" b="1" i="1" dirty="0"/>
              <a:t>a</a:t>
            </a:r>
            <a:r>
              <a:rPr lang="en-US" sz="2400" b="1" baseline="-25000" dirty="0"/>
              <a:t>1</a:t>
            </a:r>
            <a:r>
              <a:rPr lang="en-US" sz="2400" dirty="0"/>
              <a:t> are </a:t>
            </a:r>
            <a:r>
              <a:rPr lang="en-US" sz="2400" dirty="0" smtClean="0"/>
              <a:t>zero then:</a:t>
            </a:r>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smtClean="0"/>
          </a:p>
          <a:p>
            <a:endParaRPr lang="en-US" sz="2400" dirty="0"/>
          </a:p>
          <a:p>
            <a:endParaRPr lang="en-US" sz="2400" dirty="0" smtClean="0"/>
          </a:p>
          <a:p>
            <a:pPr marL="114300" indent="0">
              <a:buNone/>
            </a:pPr>
            <a:r>
              <a:rPr lang="en-US" sz="2400" dirty="0" smtClean="0"/>
              <a:t>Where </a:t>
            </a:r>
            <a:r>
              <a:rPr lang="en-US" sz="2400" i="1" dirty="0" smtClean="0"/>
              <a:t>K</a:t>
            </a:r>
            <a:r>
              <a:rPr lang="en-US" sz="2400" dirty="0" smtClean="0"/>
              <a:t> is called the </a:t>
            </a:r>
            <a:r>
              <a:rPr lang="en-US" sz="2400" b="1" dirty="0" smtClean="0"/>
              <a:t>steady-state gain </a:t>
            </a:r>
            <a:r>
              <a:rPr lang="en-US" sz="2400" dirty="0" smtClean="0"/>
              <a:t>or the </a:t>
            </a:r>
            <a:r>
              <a:rPr lang="en-US" sz="2400" b="1" dirty="0" smtClean="0"/>
              <a:t>sensitivity</a:t>
            </a:r>
            <a:r>
              <a:rPr lang="en-US" sz="2400" dirty="0" smtClean="0"/>
              <a:t> of the instrument and </a:t>
            </a:r>
            <a:r>
              <a:rPr lang="el-GR" sz="2400" dirty="0" smtClean="0"/>
              <a:t>τ</a:t>
            </a:r>
            <a:r>
              <a:rPr lang="en-US" sz="2400" dirty="0" smtClean="0"/>
              <a:t> is called the</a:t>
            </a:r>
            <a:r>
              <a:rPr lang="en-US" sz="2400" b="1" dirty="0" smtClean="0"/>
              <a:t> time constant</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30</a:t>
            </a:fld>
            <a:endParaRPr lang="ar-EG"/>
          </a:p>
        </p:txBody>
      </p:sp>
      <p:graphicFrame>
        <p:nvGraphicFramePr>
          <p:cNvPr id="6" name="Object 5"/>
          <p:cNvGraphicFramePr>
            <a:graphicFrameLocks noChangeAspect="1"/>
          </p:cNvGraphicFramePr>
          <p:nvPr>
            <p:extLst>
              <p:ext uri="{D42A27DB-BD31-4B8C-83A1-F6EECF244321}">
                <p14:modId xmlns:p14="http://schemas.microsoft.com/office/powerpoint/2010/main" val="674562875"/>
              </p:ext>
            </p:extLst>
          </p:nvPr>
        </p:nvGraphicFramePr>
        <p:xfrm>
          <a:off x="1547664" y="2060848"/>
          <a:ext cx="5384800" cy="3559175"/>
        </p:xfrm>
        <a:graphic>
          <a:graphicData uri="http://schemas.openxmlformats.org/presentationml/2006/ole">
            <mc:AlternateContent xmlns:mc="http://schemas.openxmlformats.org/markup-compatibility/2006">
              <mc:Choice xmlns:v="urn:schemas-microsoft-com:vml" Requires="v">
                <p:oleObj spid="_x0000_s6532" name="Equation" r:id="rId3" imgW="2628720" imgH="1739880" progId="Equation.3">
                  <p:embed/>
                </p:oleObj>
              </mc:Choice>
              <mc:Fallback>
                <p:oleObj name="Equation" r:id="rId3" imgW="2628720" imgH="1739880" progId="Equation.3">
                  <p:embed/>
                  <p:pic>
                    <p:nvPicPr>
                      <p:cNvPr id="0" name=""/>
                      <p:cNvPicPr>
                        <a:picLocks noChangeAspect="1" noChangeArrowheads="1"/>
                      </p:cNvPicPr>
                      <p:nvPr/>
                    </p:nvPicPr>
                    <p:blipFill>
                      <a:blip r:embed="rId4"/>
                      <a:srcRect/>
                      <a:stretch>
                        <a:fillRect/>
                      </a:stretch>
                    </p:blipFill>
                    <p:spPr bwMode="auto">
                      <a:xfrm>
                        <a:off x="1547664" y="2060848"/>
                        <a:ext cx="5384800" cy="35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7" name="Straight Connector 6"/>
          <p:cNvCxnSpPr/>
          <p:nvPr/>
        </p:nvCxnSpPr>
        <p:spPr>
          <a:xfrm flipH="1">
            <a:off x="1923504" y="2088144"/>
            <a:ext cx="720080" cy="93610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3019424" y="2115440"/>
            <a:ext cx="720080" cy="93610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23570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768424" y="350414"/>
            <a:ext cx="7620000" cy="778098"/>
          </a:xfrm>
          <a:solidFill>
            <a:schemeClr val="bg1"/>
          </a:solidFill>
        </p:spPr>
        <p:txBody>
          <a:bodyPr/>
          <a:lstStyle/>
          <a:p>
            <a:r>
              <a:rPr lang="en-US" sz="3600" dirty="0" smtClean="0"/>
              <a:t>First </a:t>
            </a:r>
            <a:r>
              <a:rPr lang="en-US" sz="3600" dirty="0"/>
              <a:t>order </a:t>
            </a:r>
            <a:r>
              <a:rPr lang="en-US" sz="3600" dirty="0" smtClean="0"/>
              <a:t>instrument</a:t>
            </a:r>
            <a:endParaRPr lang="en-US" sz="3600" dirty="0"/>
          </a:p>
        </p:txBody>
      </p:sp>
      <p:sp>
        <p:nvSpPr>
          <p:cNvPr id="3" name="Content Placeholder 2"/>
          <p:cNvSpPr>
            <a:spLocks noGrp="1"/>
          </p:cNvSpPr>
          <p:nvPr>
            <p:ph idx="1"/>
          </p:nvPr>
        </p:nvSpPr>
        <p:spPr>
          <a:xfrm>
            <a:off x="611560" y="1196752"/>
            <a:ext cx="7848872" cy="4988024"/>
          </a:xfrm>
        </p:spPr>
        <p:txBody>
          <a:bodyPr>
            <a:normAutofit/>
          </a:bodyPr>
          <a:lstStyle/>
          <a:p>
            <a:pPr marL="114300" indent="0">
              <a:buNone/>
            </a:pPr>
            <a:r>
              <a:rPr lang="en-US" sz="2000" dirty="0" smtClean="0"/>
              <a:t>A </a:t>
            </a:r>
            <a:r>
              <a:rPr lang="en-US" sz="2000" dirty="0"/>
              <a:t>large number of </a:t>
            </a:r>
            <a:r>
              <a:rPr lang="en-US" sz="2000" dirty="0" smtClean="0"/>
              <a:t>instruments are ﬁrst order. This </a:t>
            </a:r>
            <a:r>
              <a:rPr lang="en-US" sz="2000" dirty="0"/>
              <a:t>is </a:t>
            </a:r>
            <a:r>
              <a:rPr lang="en-US" sz="2000" dirty="0" smtClean="0"/>
              <a:t>of particular </a:t>
            </a:r>
            <a:r>
              <a:rPr lang="en-US" sz="2000" dirty="0"/>
              <a:t>importance in control systems where it is necessary to take account of </a:t>
            </a:r>
            <a:r>
              <a:rPr lang="en-US" sz="2000" dirty="0" smtClean="0"/>
              <a:t>the time </a:t>
            </a:r>
            <a:r>
              <a:rPr lang="en-US" sz="2000" dirty="0"/>
              <a:t>lag that occurs between a </a:t>
            </a:r>
            <a:r>
              <a:rPr lang="en-US" sz="2000" dirty="0" smtClean="0"/>
              <a:t>change in the measured quantity and </a:t>
            </a:r>
            <a:r>
              <a:rPr lang="en-US" sz="2000" dirty="0"/>
              <a:t>the </a:t>
            </a:r>
            <a:r>
              <a:rPr lang="en-US" sz="2000" dirty="0" smtClean="0"/>
              <a:t>corresponding change in the reading. </a:t>
            </a:r>
            <a:r>
              <a:rPr lang="en-US" sz="2000" dirty="0"/>
              <a:t>Fortunately, the time constant of many ﬁrst </a:t>
            </a:r>
            <a:r>
              <a:rPr lang="en-US" sz="2000" dirty="0" smtClean="0"/>
              <a:t>order instruments </a:t>
            </a:r>
            <a:r>
              <a:rPr lang="en-US" sz="2000" dirty="0"/>
              <a:t>is small relative to the dynamics of the process being measured, and </a:t>
            </a:r>
            <a:r>
              <a:rPr lang="en-US" sz="2000" dirty="0" smtClean="0"/>
              <a:t>so no </a:t>
            </a:r>
            <a:r>
              <a:rPr lang="en-US" sz="2000" dirty="0"/>
              <a:t>serious problems are created.</a:t>
            </a:r>
          </a:p>
        </p:txBody>
      </p:sp>
      <p:sp>
        <p:nvSpPr>
          <p:cNvPr id="4" name="Slide Number Placeholder 3"/>
          <p:cNvSpPr>
            <a:spLocks noGrp="1"/>
          </p:cNvSpPr>
          <p:nvPr>
            <p:ph type="sldNum" sz="quarter" idx="12"/>
          </p:nvPr>
        </p:nvSpPr>
        <p:spPr/>
        <p:txBody>
          <a:bodyPr/>
          <a:lstStyle/>
          <a:p>
            <a:fld id="{930C522C-A1E4-4254-BFF3-9729D494B76C}" type="slidenum">
              <a:rPr lang="ar-EG" smtClean="0"/>
              <a:t>31</a:t>
            </a:fld>
            <a:endParaRPr lang="ar-EG"/>
          </a:p>
        </p:txBody>
      </p:sp>
      <p:pic>
        <p:nvPicPr>
          <p:cNvPr id="6"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0976" y="3284984"/>
            <a:ext cx="5069296" cy="3251290"/>
          </a:xfrm>
          <a:prstGeom prst="rect">
            <a:avLst/>
          </a:prstGeom>
        </p:spPr>
      </p:pic>
    </p:spTree>
    <p:extLst>
      <p:ext uri="{BB962C8B-B14F-4D97-AF65-F5344CB8AC3E}">
        <p14:creationId xmlns:p14="http://schemas.microsoft.com/office/powerpoint/2010/main" val="27636964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620000" cy="778098"/>
          </a:xfrm>
          <a:solidFill>
            <a:schemeClr val="bg1"/>
          </a:solidFill>
        </p:spPr>
        <p:txBody>
          <a:bodyPr/>
          <a:lstStyle/>
          <a:p>
            <a:r>
              <a:rPr lang="en-US" sz="3600" dirty="0" smtClean="0"/>
              <a:t>Second order instruments</a:t>
            </a:r>
            <a:endParaRPr lang="en-US" sz="3600" dirty="0"/>
          </a:p>
        </p:txBody>
      </p:sp>
      <p:sp>
        <p:nvSpPr>
          <p:cNvPr id="3" name="Content Placeholder 2"/>
          <p:cNvSpPr>
            <a:spLocks noGrp="1"/>
          </p:cNvSpPr>
          <p:nvPr>
            <p:ph idx="1"/>
          </p:nvPr>
        </p:nvSpPr>
        <p:spPr>
          <a:xfrm>
            <a:off x="673224" y="1556792"/>
            <a:ext cx="7787208" cy="5069160"/>
          </a:xfrm>
        </p:spPr>
        <p:txBody>
          <a:bodyPr>
            <a:normAutofit/>
          </a:bodyPr>
          <a:lstStyle/>
          <a:p>
            <a:pPr marL="114300" indent="0">
              <a:buNone/>
            </a:pPr>
            <a:r>
              <a:rPr lang="en-US" sz="2400" dirty="0" smtClean="0"/>
              <a:t>The standard equation for a second order system or instrument is given by</a:t>
            </a:r>
          </a:p>
          <a:p>
            <a:pPr marL="114300" indent="0">
              <a:buNone/>
            </a:pPr>
            <a:endParaRPr lang="en-US" sz="2400" dirty="0" smtClean="0"/>
          </a:p>
          <a:p>
            <a:pPr marL="114300" indent="0">
              <a:buNone/>
            </a:pPr>
            <a:endParaRPr lang="en-US" sz="2400" dirty="0" smtClean="0"/>
          </a:p>
          <a:p>
            <a:pPr marL="114300" indent="0">
              <a:buNone/>
            </a:pPr>
            <a:r>
              <a:rPr lang="en-US" sz="2400" dirty="0" smtClean="0"/>
              <a:t>Which is usually written as</a:t>
            </a:r>
          </a:p>
          <a:p>
            <a:endParaRPr lang="en-US" sz="2400" dirty="0"/>
          </a:p>
          <a:p>
            <a:pPr marL="0" indent="0">
              <a:buNone/>
            </a:pPr>
            <a:endParaRPr lang="en-US" sz="2400" dirty="0"/>
          </a:p>
          <a:p>
            <a:pPr marL="114300" indent="0">
              <a:buNone/>
            </a:pPr>
            <a:r>
              <a:rPr lang="en-US" sz="2400" dirty="0" smtClean="0"/>
              <a:t>Where </a:t>
            </a:r>
            <a:r>
              <a:rPr lang="el-GR" sz="2400" b="1" i="1" dirty="0" smtClean="0"/>
              <a:t>ω</a:t>
            </a:r>
            <a:r>
              <a:rPr lang="en-US" sz="2400" b="1" i="1" baseline="-25000" dirty="0" smtClean="0"/>
              <a:t>n</a:t>
            </a:r>
            <a:r>
              <a:rPr lang="en-US" sz="2400" dirty="0" smtClean="0"/>
              <a:t> is the </a:t>
            </a:r>
            <a:r>
              <a:rPr lang="en-US" sz="2400" dirty="0" err="1" smtClean="0"/>
              <a:t>undamped</a:t>
            </a:r>
            <a:r>
              <a:rPr lang="en-US" sz="2400" dirty="0" smtClean="0"/>
              <a:t> natural frequency, </a:t>
            </a:r>
            <a:r>
              <a:rPr lang="el-GR" sz="2400" b="1" i="1" dirty="0" smtClean="0"/>
              <a:t>η</a:t>
            </a:r>
            <a:r>
              <a:rPr lang="en-US" sz="2400" dirty="0" smtClean="0"/>
              <a:t> is the damping ratio, and </a:t>
            </a:r>
            <a:r>
              <a:rPr lang="en-US" sz="2400" b="1" i="1" dirty="0" smtClean="0"/>
              <a:t>K</a:t>
            </a:r>
            <a:r>
              <a:rPr lang="en-US" sz="2400" dirty="0" smtClean="0"/>
              <a:t> is the gain. </a:t>
            </a:r>
          </a:p>
        </p:txBody>
      </p:sp>
      <p:sp>
        <p:nvSpPr>
          <p:cNvPr id="4" name="Slide Number Placeholder 3"/>
          <p:cNvSpPr>
            <a:spLocks noGrp="1"/>
          </p:cNvSpPr>
          <p:nvPr>
            <p:ph type="sldNum" sz="quarter" idx="12"/>
          </p:nvPr>
        </p:nvSpPr>
        <p:spPr/>
        <p:txBody>
          <a:bodyPr/>
          <a:lstStyle/>
          <a:p>
            <a:fld id="{930C522C-A1E4-4254-BFF3-9729D494B76C}" type="slidenum">
              <a:rPr lang="ar-EG" smtClean="0"/>
              <a:t>32</a:t>
            </a:fld>
            <a:endParaRPr lang="ar-EG"/>
          </a:p>
        </p:txBody>
      </p:sp>
      <p:graphicFrame>
        <p:nvGraphicFramePr>
          <p:cNvPr id="6" name="Object 5"/>
          <p:cNvGraphicFramePr>
            <a:graphicFrameLocks noChangeAspect="1"/>
          </p:cNvGraphicFramePr>
          <p:nvPr>
            <p:extLst>
              <p:ext uri="{D42A27DB-BD31-4B8C-83A1-F6EECF244321}">
                <p14:modId xmlns:p14="http://schemas.microsoft.com/office/powerpoint/2010/main" val="1836082878"/>
              </p:ext>
            </p:extLst>
          </p:nvPr>
        </p:nvGraphicFramePr>
        <p:xfrm>
          <a:off x="2629881" y="2407240"/>
          <a:ext cx="3742344" cy="2160240"/>
        </p:xfrm>
        <a:graphic>
          <a:graphicData uri="http://schemas.openxmlformats.org/presentationml/2006/ole">
            <mc:AlternateContent xmlns:mc="http://schemas.openxmlformats.org/markup-compatibility/2006">
              <mc:Choice xmlns:v="urn:schemas-microsoft-com:vml" Requires="v">
                <p:oleObj spid="_x0000_s4489" name="Equation" r:id="rId3" imgW="1866600" imgH="1079280" progId="Equation.3">
                  <p:embed/>
                </p:oleObj>
              </mc:Choice>
              <mc:Fallback>
                <p:oleObj name="Equation" r:id="rId3" imgW="1866600" imgH="1079280" progId="Equation.3">
                  <p:embed/>
                  <p:pic>
                    <p:nvPicPr>
                      <p:cNvPr id="0" name="Object 4"/>
                      <p:cNvPicPr>
                        <a:picLocks noChangeAspect="1" noChangeArrowheads="1"/>
                      </p:cNvPicPr>
                      <p:nvPr/>
                    </p:nvPicPr>
                    <p:blipFill>
                      <a:blip r:embed="rId4"/>
                      <a:srcRect/>
                      <a:stretch>
                        <a:fillRect/>
                      </a:stretch>
                    </p:blipFill>
                    <p:spPr bwMode="auto">
                      <a:xfrm>
                        <a:off x="2629881" y="2407240"/>
                        <a:ext cx="3742344" cy="216024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40670501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96416" y="332656"/>
            <a:ext cx="7620000" cy="778098"/>
          </a:xfrm>
          <a:solidFill>
            <a:schemeClr val="bg1"/>
          </a:solidFill>
        </p:spPr>
        <p:txBody>
          <a:bodyPr/>
          <a:lstStyle/>
          <a:p>
            <a:r>
              <a:rPr lang="en-US" sz="3600" dirty="0" smtClean="0"/>
              <a:t>Second order instruments</a:t>
            </a:r>
            <a:endParaRPr lang="en-US" sz="3600" dirty="0"/>
          </a:p>
        </p:txBody>
      </p:sp>
      <p:pic>
        <p:nvPicPr>
          <p:cNvPr id="9"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3928" y="2815760"/>
            <a:ext cx="4824536" cy="3768524"/>
          </a:xfrm>
        </p:spPr>
      </p:pic>
      <p:sp>
        <p:nvSpPr>
          <p:cNvPr id="4" name="Slide Number Placeholder 3"/>
          <p:cNvSpPr>
            <a:spLocks noGrp="1"/>
          </p:cNvSpPr>
          <p:nvPr>
            <p:ph type="sldNum" sz="quarter" idx="12"/>
          </p:nvPr>
        </p:nvSpPr>
        <p:spPr/>
        <p:txBody>
          <a:bodyPr/>
          <a:lstStyle/>
          <a:p>
            <a:fld id="{930C522C-A1E4-4254-BFF3-9729D494B76C}" type="slidenum">
              <a:rPr lang="ar-EG" smtClean="0"/>
              <a:t>33</a:t>
            </a:fld>
            <a:endParaRPr lang="ar-EG"/>
          </a:p>
        </p:txBody>
      </p:sp>
      <p:sp>
        <p:nvSpPr>
          <p:cNvPr id="3" name="TextBox 2"/>
          <p:cNvSpPr txBox="1"/>
          <p:nvPr/>
        </p:nvSpPr>
        <p:spPr>
          <a:xfrm>
            <a:off x="395536" y="1268760"/>
            <a:ext cx="8208912" cy="1446550"/>
          </a:xfrm>
          <a:prstGeom prst="rect">
            <a:avLst/>
          </a:prstGeom>
          <a:noFill/>
        </p:spPr>
        <p:txBody>
          <a:bodyPr wrap="square" rtlCol="0">
            <a:spAutoFit/>
          </a:bodyPr>
          <a:lstStyle/>
          <a:p>
            <a:pPr marL="342900" indent="-342900" algn="l" rtl="0">
              <a:buFont typeface="Arial" pitchFamily="34" charset="0"/>
              <a:buChar char="•"/>
            </a:pPr>
            <a:r>
              <a:rPr lang="en-US" sz="2200" dirty="0"/>
              <a:t>The shape of the step </a:t>
            </a:r>
            <a:r>
              <a:rPr lang="en-US" sz="2200" dirty="0" smtClean="0"/>
              <a:t>response of a second order system depends </a:t>
            </a:r>
            <a:r>
              <a:rPr lang="en-US" sz="2200" dirty="0"/>
              <a:t>on the value of the damping ratio </a:t>
            </a:r>
            <a:r>
              <a:rPr lang="en-US" sz="2200" dirty="0" smtClean="0"/>
              <a:t>(</a:t>
            </a:r>
            <a:r>
              <a:rPr lang="el-GR" sz="2200" dirty="0" smtClean="0"/>
              <a:t>η</a:t>
            </a:r>
            <a:r>
              <a:rPr lang="en-CA" sz="2200" dirty="0" smtClean="0"/>
              <a:t>)</a:t>
            </a:r>
            <a:r>
              <a:rPr lang="en-US" sz="2200" dirty="0" smtClean="0"/>
              <a:t>.</a:t>
            </a:r>
          </a:p>
          <a:p>
            <a:pPr marL="342900" indent="-342900" algn="l" rtl="0">
              <a:buFont typeface="Arial" pitchFamily="34" charset="0"/>
              <a:buChar char="•"/>
            </a:pPr>
            <a:r>
              <a:rPr lang="en-US" sz="2200" dirty="0"/>
              <a:t>Clearly, the extreme response curves (A) and (E) are grossly unsuitable for any measuring instrument. </a:t>
            </a:r>
          </a:p>
        </p:txBody>
      </p:sp>
      <p:sp>
        <p:nvSpPr>
          <p:cNvPr id="6" name="Content Placeholder 2"/>
          <p:cNvSpPr txBox="1">
            <a:spLocks/>
          </p:cNvSpPr>
          <p:nvPr/>
        </p:nvSpPr>
        <p:spPr>
          <a:xfrm>
            <a:off x="395536" y="2780928"/>
            <a:ext cx="3326016" cy="3528392"/>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indent="-342900"/>
            <a:r>
              <a:rPr lang="en-US" dirty="0"/>
              <a:t>Commercial </a:t>
            </a:r>
            <a:r>
              <a:rPr lang="en-US" dirty="0" smtClean="0"/>
              <a:t>2</a:t>
            </a:r>
            <a:r>
              <a:rPr lang="en-US" baseline="30000" dirty="0" smtClean="0"/>
              <a:t>nd</a:t>
            </a:r>
            <a:r>
              <a:rPr lang="en-US" dirty="0" smtClean="0"/>
              <a:t> order </a:t>
            </a:r>
            <a:r>
              <a:rPr lang="en-US" dirty="0"/>
              <a:t>instruments, such as </a:t>
            </a:r>
            <a:r>
              <a:rPr lang="en-US" dirty="0" smtClean="0"/>
              <a:t>accelerometer</a:t>
            </a:r>
            <a:r>
              <a:rPr lang="en-US" dirty="0"/>
              <a:t>, are generally designed to have a damping ratio (</a:t>
            </a:r>
            <a:r>
              <a:rPr lang="el-GR" dirty="0"/>
              <a:t>η</a:t>
            </a:r>
            <a:r>
              <a:rPr lang="en-US" dirty="0"/>
              <a:t>) somewhere in the range of 0.6–0.8 to achieve a  relatively fast response with small overshoot. </a:t>
            </a:r>
          </a:p>
          <a:p>
            <a:pPr algn="just"/>
            <a:endParaRPr lang="en-US" dirty="0"/>
          </a:p>
        </p:txBody>
      </p:sp>
    </p:spTree>
    <p:extLst>
      <p:ext uri="{BB962C8B-B14F-4D97-AF65-F5344CB8AC3E}">
        <p14:creationId xmlns:p14="http://schemas.microsoft.com/office/powerpoint/2010/main" val="1554837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700808"/>
            <a:ext cx="7848872" cy="4824536"/>
          </a:xfrm>
        </p:spPr>
        <p:txBody>
          <a:bodyPr>
            <a:noAutofit/>
          </a:bodyPr>
          <a:lstStyle/>
          <a:p>
            <a:pPr>
              <a:spcBef>
                <a:spcPts val="1200"/>
              </a:spcBef>
              <a:spcAft>
                <a:spcPts val="1200"/>
              </a:spcAft>
            </a:pPr>
            <a:r>
              <a:rPr lang="en-US" sz="2400" dirty="0" smtClean="0"/>
              <a:t>The sensor is </a:t>
            </a:r>
            <a:r>
              <a:rPr lang="en-US" sz="2400" dirty="0"/>
              <a:t>the element in contact with the process for which a variable is being measured. </a:t>
            </a:r>
            <a:endParaRPr lang="en-US" sz="2400" dirty="0" smtClean="0"/>
          </a:p>
          <a:p>
            <a:pPr>
              <a:spcBef>
                <a:spcPts val="1200"/>
              </a:spcBef>
              <a:spcAft>
                <a:spcPts val="1200"/>
              </a:spcAft>
            </a:pPr>
            <a:r>
              <a:rPr lang="en-US" sz="2400" dirty="0" smtClean="0"/>
              <a:t>It gives </a:t>
            </a:r>
            <a:r>
              <a:rPr lang="en-US" sz="2400" dirty="0"/>
              <a:t>an output which depends in some way on the value of that variable. </a:t>
            </a:r>
            <a:endParaRPr lang="en-US" sz="2400" dirty="0" smtClean="0"/>
          </a:p>
          <a:p>
            <a:pPr>
              <a:spcBef>
                <a:spcPts val="1200"/>
              </a:spcBef>
              <a:spcAft>
                <a:spcPts val="1200"/>
              </a:spcAft>
            </a:pPr>
            <a:r>
              <a:rPr lang="en-US" sz="2400" dirty="0" smtClean="0"/>
              <a:t>For </a:t>
            </a:r>
            <a:r>
              <a:rPr lang="en-US" sz="2400" dirty="0"/>
              <a:t>example, a thermocouple is a sensor which converts temperature changes into a small </a:t>
            </a:r>
            <a:r>
              <a:rPr lang="en-US" sz="2400" dirty="0" smtClean="0"/>
              <a:t>output voltage. </a:t>
            </a:r>
            <a:endParaRPr lang="en-US"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4</a:t>
            </a:fld>
            <a:endParaRPr lang="ar-EG"/>
          </a:p>
        </p:txBody>
      </p:sp>
      <p:sp>
        <p:nvSpPr>
          <p:cNvPr id="6" name="Title 1"/>
          <p:cNvSpPr>
            <a:spLocks noGrp="1"/>
          </p:cNvSpPr>
          <p:nvPr>
            <p:ph type="title"/>
          </p:nvPr>
        </p:nvSpPr>
        <p:spPr>
          <a:xfrm>
            <a:off x="258592" y="260648"/>
            <a:ext cx="8651304" cy="1152128"/>
          </a:xfrm>
          <a:solidFill>
            <a:schemeClr val="bg1"/>
          </a:solidFill>
        </p:spPr>
        <p:txBody>
          <a:bodyPr>
            <a:noAutofit/>
          </a:bodyPr>
          <a:lstStyle/>
          <a:p>
            <a:r>
              <a:rPr lang="en-US" sz="3600" dirty="0" smtClean="0"/>
              <a:t>Sensor</a:t>
            </a:r>
            <a:endParaRPr lang="ar-EG" sz="3600"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5003254"/>
            <a:ext cx="2657475"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2739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84784"/>
            <a:ext cx="8136904" cy="5040560"/>
          </a:xfrm>
        </p:spPr>
        <p:txBody>
          <a:bodyPr>
            <a:noAutofit/>
          </a:bodyPr>
          <a:lstStyle/>
          <a:p>
            <a:pPr>
              <a:spcBef>
                <a:spcPts val="1200"/>
              </a:spcBef>
              <a:spcAft>
                <a:spcPts val="1200"/>
              </a:spcAft>
            </a:pPr>
            <a:endParaRPr lang="en-US" sz="2400" b="1" dirty="0" smtClean="0"/>
          </a:p>
          <a:p>
            <a:pPr>
              <a:spcBef>
                <a:spcPts val="1200"/>
              </a:spcBef>
              <a:spcAft>
                <a:spcPts val="1200"/>
              </a:spcAft>
            </a:pPr>
            <a:r>
              <a:rPr lang="en-US" sz="2400" dirty="0" smtClean="0"/>
              <a:t>As </a:t>
            </a:r>
            <a:r>
              <a:rPr lang="en-US" sz="2400" dirty="0"/>
              <a:t>we have seen in previous lectures, </a:t>
            </a:r>
            <a:r>
              <a:rPr lang="en-US" sz="2400" dirty="0" smtClean="0"/>
              <a:t>signal conditioning element </a:t>
            </a:r>
            <a:r>
              <a:rPr lang="en-US" sz="2400" dirty="0"/>
              <a:t>converts the sensor output into a form </a:t>
            </a:r>
            <a:r>
              <a:rPr lang="en-US" sz="2400" dirty="0" smtClean="0"/>
              <a:t>suitable </a:t>
            </a:r>
            <a:r>
              <a:rPr lang="en-US" sz="2400" dirty="0"/>
              <a:t>for further processing such as display or onward transmission in some control system.</a:t>
            </a:r>
          </a:p>
          <a:p>
            <a:pPr>
              <a:spcBef>
                <a:spcPts val="1200"/>
              </a:spcBef>
              <a:spcAft>
                <a:spcPts val="1200"/>
              </a:spcAft>
            </a:pPr>
            <a:r>
              <a:rPr lang="en-US" sz="2400" dirty="0" smtClean="0"/>
              <a:t>For </a:t>
            </a:r>
            <a:r>
              <a:rPr lang="en-US" sz="2400" dirty="0"/>
              <a:t>example, in the case of the resistance thermistor there might be a signal conditioner, a Wheatstone bridge, which transforms the resistance change into a voltage change, then an amplifier to make the voltage big enough for display</a:t>
            </a:r>
            <a:r>
              <a:rPr lang="en-US" sz="2400" dirty="0" smtClean="0"/>
              <a:t>.</a:t>
            </a:r>
          </a:p>
        </p:txBody>
      </p:sp>
      <p:sp>
        <p:nvSpPr>
          <p:cNvPr id="4" name="Slide Number Placeholder 3"/>
          <p:cNvSpPr>
            <a:spLocks noGrp="1"/>
          </p:cNvSpPr>
          <p:nvPr>
            <p:ph type="sldNum" sz="quarter" idx="12"/>
          </p:nvPr>
        </p:nvSpPr>
        <p:spPr/>
        <p:txBody>
          <a:bodyPr/>
          <a:lstStyle/>
          <a:p>
            <a:fld id="{930C522C-A1E4-4254-BFF3-9729D494B76C}" type="slidenum">
              <a:rPr lang="ar-EG" smtClean="0"/>
              <a:t>5</a:t>
            </a:fld>
            <a:endParaRPr lang="ar-EG"/>
          </a:p>
        </p:txBody>
      </p:sp>
      <p:sp>
        <p:nvSpPr>
          <p:cNvPr id="7" name="Title 1"/>
          <p:cNvSpPr>
            <a:spLocks noGrp="1"/>
          </p:cNvSpPr>
          <p:nvPr>
            <p:ph type="title"/>
          </p:nvPr>
        </p:nvSpPr>
        <p:spPr>
          <a:xfrm>
            <a:off x="258592" y="260648"/>
            <a:ext cx="8651304" cy="1152128"/>
          </a:xfrm>
          <a:solidFill>
            <a:schemeClr val="bg1"/>
          </a:solidFill>
        </p:spPr>
        <p:txBody>
          <a:bodyPr>
            <a:noAutofit/>
          </a:bodyPr>
          <a:lstStyle/>
          <a:p>
            <a:r>
              <a:rPr lang="en-US" sz="3600" dirty="0"/>
              <a:t>S</a:t>
            </a:r>
            <a:r>
              <a:rPr lang="en-US" sz="3600" dirty="0" smtClean="0"/>
              <a:t>ignal conditioning </a:t>
            </a:r>
            <a:endParaRPr lang="ar-EG" sz="3600" dirty="0"/>
          </a:p>
        </p:txBody>
      </p:sp>
    </p:spTree>
    <p:extLst>
      <p:ext uri="{BB962C8B-B14F-4D97-AF65-F5344CB8AC3E}">
        <p14:creationId xmlns:p14="http://schemas.microsoft.com/office/powerpoint/2010/main" val="3324386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84784"/>
            <a:ext cx="8136904" cy="5040560"/>
          </a:xfrm>
        </p:spPr>
        <p:txBody>
          <a:bodyPr>
            <a:noAutofit/>
          </a:bodyPr>
          <a:lstStyle/>
          <a:p>
            <a:pPr>
              <a:spcBef>
                <a:spcPts val="1200"/>
              </a:spcBef>
              <a:spcAft>
                <a:spcPts val="1200"/>
              </a:spcAft>
            </a:pPr>
            <a:endParaRPr lang="en-US" sz="2400" b="1" dirty="0" smtClean="0"/>
          </a:p>
          <a:p>
            <a:pPr>
              <a:spcBef>
                <a:spcPts val="1200"/>
              </a:spcBef>
              <a:spcAft>
                <a:spcPts val="1200"/>
              </a:spcAft>
            </a:pPr>
            <a:r>
              <a:rPr lang="en-US" sz="2400" dirty="0"/>
              <a:t>Presentation of measured value in a suitable form for the operator such as a moving a pointer across a scale or presenting information on a visual display. </a:t>
            </a:r>
          </a:p>
          <a:p>
            <a:pPr>
              <a:spcBef>
                <a:spcPts val="1200"/>
              </a:spcBef>
              <a:spcAft>
                <a:spcPts val="1200"/>
              </a:spcAft>
            </a:pPr>
            <a:r>
              <a:rPr lang="en-US" sz="2400" dirty="0"/>
              <a:t>Alternatively, the signal may be recorded, e.g. on the paper of a chart recorder or transmitted to some other system such as a control system. </a:t>
            </a:r>
          </a:p>
        </p:txBody>
      </p:sp>
      <p:sp>
        <p:nvSpPr>
          <p:cNvPr id="4" name="Slide Number Placeholder 3"/>
          <p:cNvSpPr>
            <a:spLocks noGrp="1"/>
          </p:cNvSpPr>
          <p:nvPr>
            <p:ph type="sldNum" sz="quarter" idx="12"/>
          </p:nvPr>
        </p:nvSpPr>
        <p:spPr/>
        <p:txBody>
          <a:bodyPr/>
          <a:lstStyle/>
          <a:p>
            <a:fld id="{930C522C-A1E4-4254-BFF3-9729D494B76C}" type="slidenum">
              <a:rPr lang="ar-EG" smtClean="0"/>
              <a:t>6</a:t>
            </a:fld>
            <a:endParaRPr lang="ar-EG"/>
          </a:p>
        </p:txBody>
      </p:sp>
      <p:sp>
        <p:nvSpPr>
          <p:cNvPr id="7" name="Title 1"/>
          <p:cNvSpPr>
            <a:spLocks noGrp="1"/>
          </p:cNvSpPr>
          <p:nvPr>
            <p:ph type="title"/>
          </p:nvPr>
        </p:nvSpPr>
        <p:spPr>
          <a:xfrm>
            <a:off x="258592" y="260648"/>
            <a:ext cx="8651304" cy="1152128"/>
          </a:xfrm>
          <a:solidFill>
            <a:schemeClr val="bg1"/>
          </a:solidFill>
        </p:spPr>
        <p:txBody>
          <a:bodyPr>
            <a:noAutofit/>
          </a:bodyPr>
          <a:lstStyle/>
          <a:p>
            <a:r>
              <a:rPr lang="en-US" sz="3600" dirty="0"/>
              <a:t>D</a:t>
            </a:r>
            <a:r>
              <a:rPr lang="en-US" sz="3600" dirty="0" smtClean="0"/>
              <a:t>ata </a:t>
            </a:r>
            <a:r>
              <a:rPr lang="en-US" sz="3600" dirty="0"/>
              <a:t>presentation</a:t>
            </a:r>
            <a:endParaRPr lang="ar-EG" sz="3600" dirty="0"/>
          </a:p>
        </p:txBody>
      </p:sp>
    </p:spTree>
    <p:extLst>
      <p:ext uri="{BB962C8B-B14F-4D97-AF65-F5344CB8AC3E}">
        <p14:creationId xmlns:p14="http://schemas.microsoft.com/office/powerpoint/2010/main" val="949392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4512" y="540392"/>
            <a:ext cx="7620000" cy="1016400"/>
          </a:xfrm>
          <a:solidFill>
            <a:schemeClr val="bg1"/>
          </a:solidFill>
        </p:spPr>
        <p:txBody>
          <a:bodyPr/>
          <a:lstStyle/>
          <a:p>
            <a:r>
              <a:rPr lang="en-US" sz="3600" dirty="0" smtClean="0"/>
              <a:t>Characteristics of Measurement devices</a:t>
            </a:r>
            <a:endParaRPr lang="ar-EG" sz="3600" dirty="0"/>
          </a:p>
        </p:txBody>
      </p:sp>
      <p:sp>
        <p:nvSpPr>
          <p:cNvPr id="3" name="Content Placeholder 2"/>
          <p:cNvSpPr>
            <a:spLocks noGrp="1"/>
          </p:cNvSpPr>
          <p:nvPr>
            <p:ph idx="1"/>
          </p:nvPr>
        </p:nvSpPr>
        <p:spPr>
          <a:xfrm>
            <a:off x="844536" y="1628800"/>
            <a:ext cx="7327864" cy="4525963"/>
          </a:xfrm>
        </p:spPr>
        <p:txBody>
          <a:bodyPr>
            <a:noAutofit/>
          </a:bodyPr>
          <a:lstStyle/>
          <a:p>
            <a:pPr marL="0" indent="0">
              <a:spcBef>
                <a:spcPts val="1200"/>
              </a:spcBef>
              <a:spcAft>
                <a:spcPts val="1200"/>
              </a:spcAft>
              <a:buNone/>
            </a:pPr>
            <a:r>
              <a:rPr lang="en-US" sz="2400" dirty="0" smtClean="0"/>
              <a:t>The performance of measurement </a:t>
            </a:r>
            <a:r>
              <a:rPr lang="en-US" sz="2400" dirty="0"/>
              <a:t>systems </a:t>
            </a:r>
            <a:r>
              <a:rPr lang="en-US" sz="2400" dirty="0" smtClean="0"/>
              <a:t>are described using several characteristics or indices. These characteristics can be categorized into:</a:t>
            </a:r>
          </a:p>
          <a:p>
            <a:pPr marL="0" indent="0">
              <a:spcBef>
                <a:spcPts val="1200"/>
              </a:spcBef>
              <a:spcAft>
                <a:spcPts val="1200"/>
              </a:spcAft>
              <a:buNone/>
            </a:pPr>
            <a:r>
              <a:rPr lang="en-US" sz="2400" b="1" dirty="0" smtClean="0">
                <a:solidFill>
                  <a:srgbClr val="FF0000"/>
                </a:solidFill>
              </a:rPr>
              <a:t>Dynamic</a:t>
            </a:r>
            <a:r>
              <a:rPr lang="en-US" sz="2400" b="1" dirty="0">
                <a:solidFill>
                  <a:srgbClr val="FF0000"/>
                </a:solidFill>
              </a:rPr>
              <a:t>:</a:t>
            </a:r>
            <a:r>
              <a:rPr lang="en-US" sz="2400" dirty="0"/>
              <a:t> which describe the transient behavior between the time a measured quantity changes value and the time when the instrument output attains a steady value in response. </a:t>
            </a:r>
          </a:p>
          <a:p>
            <a:pPr marL="0" indent="0">
              <a:spcBef>
                <a:spcPts val="1200"/>
              </a:spcBef>
              <a:spcAft>
                <a:spcPts val="1200"/>
              </a:spcAft>
              <a:buNone/>
            </a:pPr>
            <a:r>
              <a:rPr lang="en-US" sz="2400" b="1" dirty="0" smtClean="0">
                <a:solidFill>
                  <a:srgbClr val="FF0000"/>
                </a:solidFill>
              </a:rPr>
              <a:t>Static</a:t>
            </a:r>
            <a:r>
              <a:rPr lang="en-US" sz="2400" b="1" dirty="0">
                <a:solidFill>
                  <a:srgbClr val="FF0000"/>
                </a:solidFill>
              </a:rPr>
              <a:t>:</a:t>
            </a:r>
            <a:r>
              <a:rPr lang="en-US" sz="2400" dirty="0"/>
              <a:t> </a:t>
            </a:r>
            <a:r>
              <a:rPr lang="en-US" sz="2400" dirty="0" smtClean="0"/>
              <a:t>which is concerned </a:t>
            </a:r>
            <a:r>
              <a:rPr lang="en-US" sz="2400" dirty="0"/>
              <a:t>only with the steady-state reading that the instrument settles down to, such as the accuracy of the reading </a:t>
            </a:r>
            <a:r>
              <a:rPr lang="en-US" sz="2400" dirty="0" smtClean="0"/>
              <a:t>etc.</a:t>
            </a:r>
          </a:p>
          <a:p>
            <a:pPr marL="0" indent="0">
              <a:spcBef>
                <a:spcPts val="1200"/>
              </a:spcBef>
              <a:spcAft>
                <a:spcPts val="1200"/>
              </a:spcAft>
              <a:buNone/>
            </a:pPr>
            <a:endParaRPr lang="en-US" sz="2400" b="1" dirty="0">
              <a:solidFill>
                <a:srgbClr val="FF0000"/>
              </a:solidFill>
            </a:endParaRPr>
          </a:p>
          <a:p>
            <a:pPr indent="-342900">
              <a:spcBef>
                <a:spcPts val="1200"/>
              </a:spcBef>
              <a:spcAft>
                <a:spcPts val="1200"/>
              </a:spcAft>
            </a:pPr>
            <a:endParaRPr lang="en-US" sz="2400" dirty="0"/>
          </a:p>
          <a:p>
            <a:pPr lvl="3">
              <a:spcBef>
                <a:spcPts val="1200"/>
              </a:spcBef>
              <a:spcAft>
                <a:spcPts val="1200"/>
              </a:spcAft>
              <a:buFont typeface="Wingdings" pitchFamily="2" charset="2"/>
              <a:buChar char="q"/>
            </a:pPr>
            <a:endParaRPr lang="en-US" sz="2400" dirty="0" smtClean="0"/>
          </a:p>
          <a:p>
            <a:pPr>
              <a:spcBef>
                <a:spcPts val="1200"/>
              </a:spcBef>
              <a:spcAft>
                <a:spcPts val="1200"/>
              </a:spcAft>
            </a:pPr>
            <a:endParaRPr lang="en-US"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7</a:t>
            </a:fld>
            <a:endParaRPr lang="ar-EG"/>
          </a:p>
        </p:txBody>
      </p:sp>
    </p:spTree>
    <p:extLst>
      <p:ext uri="{BB962C8B-B14F-4D97-AF65-F5344CB8AC3E}">
        <p14:creationId xmlns:p14="http://schemas.microsoft.com/office/powerpoint/2010/main" val="4265422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80728"/>
            <a:ext cx="7776864" cy="720080"/>
          </a:xfrm>
          <a:solidFill>
            <a:schemeClr val="bg1"/>
          </a:solidFill>
        </p:spPr>
        <p:txBody>
          <a:bodyPr>
            <a:noAutofit/>
          </a:bodyPr>
          <a:lstStyle/>
          <a:p>
            <a:r>
              <a:rPr lang="en-US" sz="3600" dirty="0" smtClean="0"/>
              <a:t>1. Accuracy</a:t>
            </a:r>
            <a:endParaRPr lang="ar-EG" sz="3600" dirty="0"/>
          </a:p>
        </p:txBody>
      </p:sp>
      <p:sp>
        <p:nvSpPr>
          <p:cNvPr id="3" name="Content Placeholder 2"/>
          <p:cNvSpPr>
            <a:spLocks noGrp="1"/>
          </p:cNvSpPr>
          <p:nvPr>
            <p:ph idx="1"/>
          </p:nvPr>
        </p:nvSpPr>
        <p:spPr>
          <a:xfrm>
            <a:off x="467544" y="1916832"/>
            <a:ext cx="7920880" cy="4680520"/>
          </a:xfrm>
        </p:spPr>
        <p:txBody>
          <a:bodyPr>
            <a:noAutofit/>
          </a:bodyPr>
          <a:lstStyle/>
          <a:p>
            <a:pPr algn="just">
              <a:spcBef>
                <a:spcPts val="1200"/>
              </a:spcBef>
              <a:spcAft>
                <a:spcPts val="1200"/>
              </a:spcAft>
            </a:pPr>
            <a:r>
              <a:rPr lang="en-US" sz="2400" dirty="0" smtClean="0"/>
              <a:t>The </a:t>
            </a:r>
            <a:r>
              <a:rPr lang="en-US" sz="2400" i="1" dirty="0">
                <a:solidFill>
                  <a:srgbClr val="FF0000"/>
                </a:solidFill>
              </a:rPr>
              <a:t>accuracy</a:t>
            </a:r>
            <a:r>
              <a:rPr lang="en-US" sz="2400" i="1" dirty="0"/>
              <a:t> </a:t>
            </a:r>
            <a:r>
              <a:rPr lang="en-US" sz="2400" dirty="0"/>
              <a:t>of an instrument is a measure of how </a:t>
            </a:r>
            <a:r>
              <a:rPr lang="en-US" sz="2400" dirty="0" smtClean="0"/>
              <a:t>close is its output </a:t>
            </a:r>
            <a:r>
              <a:rPr lang="en-US" sz="2400" dirty="0"/>
              <a:t>reading </a:t>
            </a:r>
            <a:r>
              <a:rPr lang="en-US" sz="2400" dirty="0" smtClean="0"/>
              <a:t>to </a:t>
            </a:r>
            <a:r>
              <a:rPr lang="en-US" sz="2400" dirty="0"/>
              <a:t>the correct value. </a:t>
            </a:r>
            <a:r>
              <a:rPr lang="en-US" sz="2400" dirty="0" smtClean="0"/>
              <a:t>That is, how small is the error in the reading, or how much is the </a:t>
            </a:r>
            <a:r>
              <a:rPr lang="en-US" sz="2400" i="1" dirty="0" smtClean="0">
                <a:solidFill>
                  <a:srgbClr val="FF0000"/>
                </a:solidFill>
              </a:rPr>
              <a:t>uncertainty </a:t>
            </a:r>
            <a:r>
              <a:rPr lang="en-US" sz="2400" dirty="0" smtClean="0"/>
              <a:t>in </a:t>
            </a:r>
            <a:r>
              <a:rPr lang="en-US" sz="2400" dirty="0"/>
              <a:t>the measurement</a:t>
            </a:r>
            <a:r>
              <a:rPr lang="en-US" sz="2400" dirty="0" smtClean="0"/>
              <a:t>.</a:t>
            </a:r>
            <a:r>
              <a:rPr lang="en-US" sz="2400" dirty="0" smtClean="0">
                <a:solidFill>
                  <a:srgbClr val="FF0000"/>
                </a:solidFill>
              </a:rPr>
              <a:t> </a:t>
            </a:r>
            <a:endParaRPr lang="en-US" sz="2400" dirty="0" smtClean="0"/>
          </a:p>
          <a:p>
            <a:pPr algn="just">
              <a:spcBef>
                <a:spcPts val="1200"/>
              </a:spcBef>
              <a:spcAft>
                <a:spcPts val="1200"/>
              </a:spcAft>
            </a:pPr>
            <a:r>
              <a:rPr lang="en-US" sz="2400" dirty="0"/>
              <a:t>Tolerance is a term that is closely related to </a:t>
            </a:r>
            <a:r>
              <a:rPr lang="en-US" sz="2400" dirty="0" smtClean="0"/>
              <a:t>accuracy. It deﬁnes </a:t>
            </a:r>
            <a:r>
              <a:rPr lang="en-US" sz="2400" dirty="0"/>
              <a:t>the maximum error </a:t>
            </a:r>
            <a:r>
              <a:rPr lang="en-US" sz="2400" dirty="0" smtClean="0"/>
              <a:t>expected </a:t>
            </a:r>
            <a:r>
              <a:rPr lang="en-US" sz="2400" dirty="0"/>
              <a:t>in some value. </a:t>
            </a:r>
          </a:p>
          <a:p>
            <a:pPr algn="just">
              <a:spcBef>
                <a:spcPts val="1200"/>
              </a:spcBef>
              <a:spcAft>
                <a:spcPts val="1200"/>
              </a:spcAft>
            </a:pPr>
            <a:r>
              <a:rPr lang="en-US" sz="2400" dirty="0" smtClean="0"/>
              <a:t>Accuracy is quoted </a:t>
            </a:r>
            <a:r>
              <a:rPr lang="en-US" sz="2400" dirty="0"/>
              <a:t>as a tolerance </a:t>
            </a:r>
            <a:r>
              <a:rPr lang="en-US" sz="2400" dirty="0" smtClean="0"/>
              <a:t>ﬁgure, a </a:t>
            </a:r>
            <a:r>
              <a:rPr lang="en-US" sz="2400" dirty="0"/>
              <a:t>percentage </a:t>
            </a:r>
            <a:r>
              <a:rPr lang="en-US" sz="2400" dirty="0" smtClean="0"/>
              <a:t>of reading, or a percentage of full-scale </a:t>
            </a:r>
            <a:r>
              <a:rPr lang="en-US" sz="2400" dirty="0"/>
              <a:t>(</a:t>
            </a:r>
            <a:r>
              <a:rPr lang="en-US" sz="2400" dirty="0" err="1"/>
              <a:t>f.s</a:t>
            </a:r>
            <a:r>
              <a:rPr lang="en-US" sz="2400" dirty="0"/>
              <a:t>.) reading of an </a:t>
            </a:r>
            <a:r>
              <a:rPr lang="en-US" sz="2400" dirty="0" smtClean="0"/>
              <a:t>instrument.</a:t>
            </a:r>
            <a:endParaRPr lang="en-US" sz="2400" dirty="0"/>
          </a:p>
        </p:txBody>
      </p:sp>
      <p:sp>
        <p:nvSpPr>
          <p:cNvPr id="4" name="Slide Number Placeholder 3"/>
          <p:cNvSpPr>
            <a:spLocks noGrp="1"/>
          </p:cNvSpPr>
          <p:nvPr>
            <p:ph type="sldNum" sz="quarter" idx="12"/>
          </p:nvPr>
        </p:nvSpPr>
        <p:spPr/>
        <p:txBody>
          <a:bodyPr/>
          <a:lstStyle/>
          <a:p>
            <a:fld id="{930C522C-A1E4-4254-BFF3-9729D494B76C}" type="slidenum">
              <a:rPr lang="ar-EG" smtClean="0"/>
              <a:t>8</a:t>
            </a:fld>
            <a:endParaRPr lang="ar-EG"/>
          </a:p>
        </p:txBody>
      </p:sp>
      <p:sp>
        <p:nvSpPr>
          <p:cNvPr id="5" name="Content Placeholder 2"/>
          <p:cNvSpPr txBox="1">
            <a:spLocks/>
          </p:cNvSpPr>
          <p:nvPr/>
        </p:nvSpPr>
        <p:spPr>
          <a:xfrm>
            <a:off x="4432" y="2376"/>
            <a:ext cx="9139568" cy="834336"/>
          </a:xfrm>
          <a:prstGeom prst="rect">
            <a:avLst/>
          </a:prstGeom>
          <a:solidFill>
            <a:schemeClr val="accent1">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4400" b="1" dirty="0" smtClean="0"/>
              <a:t>Static Characteristics of Instruments</a:t>
            </a:r>
            <a:endParaRPr lang="ar-EG" sz="4400" b="1" dirty="0"/>
          </a:p>
        </p:txBody>
      </p:sp>
    </p:spTree>
    <p:extLst>
      <p:ext uri="{BB962C8B-B14F-4D97-AF65-F5344CB8AC3E}">
        <p14:creationId xmlns:p14="http://schemas.microsoft.com/office/powerpoint/2010/main" val="2585292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23528" y="476672"/>
                <a:ext cx="8424936" cy="6048672"/>
              </a:xfrm>
            </p:spPr>
            <p:txBody>
              <a:bodyPr>
                <a:noAutofit/>
              </a:bodyPr>
              <a:lstStyle/>
              <a:p>
                <a:pPr>
                  <a:spcBef>
                    <a:spcPts val="1200"/>
                  </a:spcBef>
                  <a:spcAft>
                    <a:spcPts val="1200"/>
                  </a:spcAft>
                </a:pPr>
                <a:r>
                  <a:rPr lang="en-US" sz="2400" dirty="0"/>
                  <a:t>A resistor having a nominal value 1000</a:t>
                </a:r>
                <a:r>
                  <a:rPr lang="el-GR" sz="2400" dirty="0"/>
                  <a:t>Ω</a:t>
                </a:r>
                <a:r>
                  <a:rPr lang="en-US" sz="2400" dirty="0"/>
                  <a:t> and tolerance 5% might have an actual value anywhere between </a:t>
                </a:r>
                <a:r>
                  <a:rPr lang="en-US" sz="2400" dirty="0" smtClean="0"/>
                  <a:t>950 </a:t>
                </a:r>
                <a:r>
                  <a:rPr lang="en-US" sz="2400" dirty="0"/>
                  <a:t>and 1050</a:t>
                </a:r>
                <a:r>
                  <a:rPr lang="el-GR" sz="2400" dirty="0"/>
                  <a:t>Ω</a:t>
                </a:r>
                <a:r>
                  <a:rPr lang="en-US" sz="2400" dirty="0"/>
                  <a:t>.</a:t>
                </a:r>
                <a:endParaRPr lang="ar-EG" sz="2400" dirty="0"/>
              </a:p>
              <a:p>
                <a:pPr>
                  <a:spcBef>
                    <a:spcPts val="1200"/>
                  </a:spcBef>
                  <a:spcAft>
                    <a:spcPts val="1200"/>
                  </a:spcAft>
                </a:pPr>
                <a:r>
                  <a:rPr lang="en-US" sz="2400" dirty="0" smtClean="0"/>
                  <a:t>If a </a:t>
                </a:r>
                <a:r>
                  <a:rPr lang="en-US" sz="2400" dirty="0"/>
                  <a:t>pressure gauge of range 0–10 bar has a quoted inaccuracy of </a:t>
                </a:r>
                <a14:m>
                  <m:oMath xmlns:m="http://schemas.openxmlformats.org/officeDocument/2006/math">
                    <m:r>
                      <a:rPr lang="en-US" sz="2400" i="1">
                        <a:latin typeface="Cambria Math"/>
                        <a:ea typeface="Cambria Math"/>
                      </a:rPr>
                      <m:t>±</m:t>
                    </m:r>
                  </m:oMath>
                </a14:m>
                <a:r>
                  <a:rPr lang="en-US" sz="2400" dirty="0"/>
                  <a:t>1.0% </a:t>
                </a:r>
                <a:r>
                  <a:rPr lang="en-US" sz="2400" dirty="0" err="1"/>
                  <a:t>f.s</a:t>
                </a:r>
                <a:r>
                  <a:rPr lang="en-US" sz="2400" dirty="0" smtClean="0"/>
                  <a:t>., </a:t>
                </a:r>
                <a:r>
                  <a:rPr lang="en-US" sz="2400" dirty="0"/>
                  <a:t>then the maximum error to be expected in any reading is 0.1 bar. This means that when the instrument is reading 1.0 bar, the possible error is 10% of this value. </a:t>
                </a:r>
                <a:endParaRPr lang="en-US" sz="2400" dirty="0" smtClean="0"/>
              </a:p>
              <a:p>
                <a:pPr>
                  <a:spcBef>
                    <a:spcPts val="1200"/>
                  </a:spcBef>
                  <a:spcAft>
                    <a:spcPts val="1200"/>
                  </a:spcAft>
                </a:pPr>
                <a:r>
                  <a:rPr lang="en-US" sz="2400" dirty="0" smtClean="0">
                    <a:solidFill>
                      <a:srgbClr val="FF0000"/>
                    </a:solidFill>
                  </a:rPr>
                  <a:t>Important rule: </a:t>
                </a:r>
                <a:r>
                  <a:rPr lang="en-US" sz="2400" dirty="0" smtClean="0"/>
                  <a:t>choose instrument which has measurement range </a:t>
                </a:r>
                <a:r>
                  <a:rPr lang="en-US" sz="2400" dirty="0"/>
                  <a:t>appropriate to the spread of values being </a:t>
                </a:r>
                <a:r>
                  <a:rPr lang="en-US" sz="2400" dirty="0" smtClean="0"/>
                  <a:t>measured in </a:t>
                </a:r>
                <a:r>
                  <a:rPr lang="en-US" sz="2400" dirty="0"/>
                  <a:t>order </a:t>
                </a:r>
                <a:r>
                  <a:rPr lang="en-US" sz="2400" dirty="0" smtClean="0"/>
                  <a:t>to achieve the </a:t>
                </a:r>
                <a:r>
                  <a:rPr lang="en-US" sz="2400" dirty="0"/>
                  <a:t>best possible accuracy </a:t>
                </a:r>
                <a:r>
                  <a:rPr lang="en-US" sz="2400" dirty="0" smtClean="0"/>
                  <a:t>in the readings</a:t>
                </a:r>
                <a:r>
                  <a:rPr lang="en-US" sz="2400" dirty="0"/>
                  <a:t>. </a:t>
                </a:r>
                <a:endParaRPr lang="en-US" sz="2400" dirty="0" smtClean="0"/>
              </a:p>
              <a:p>
                <a:pPr>
                  <a:spcBef>
                    <a:spcPts val="1200"/>
                  </a:spcBef>
                  <a:spcAft>
                    <a:spcPts val="1200"/>
                  </a:spcAft>
                </a:pPr>
                <a:r>
                  <a:rPr lang="en-US" sz="2400" dirty="0" smtClean="0"/>
                  <a:t>Thus</a:t>
                </a:r>
                <a:r>
                  <a:rPr lang="en-US" sz="2400" dirty="0"/>
                  <a:t>, if we were measuring pressures with expected values between 0 and 1 bar, we would not use an instrument with a range of 0–10 bar. </a:t>
                </a:r>
                <a:endParaRPr lang="ar-EG" sz="2400" dirty="0"/>
              </a:p>
              <a:p>
                <a:pPr>
                  <a:spcBef>
                    <a:spcPts val="1200"/>
                  </a:spcBef>
                  <a:spcAft>
                    <a:spcPts val="1200"/>
                  </a:spcAft>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23528" y="476672"/>
                <a:ext cx="8424936" cy="6048672"/>
              </a:xfrm>
              <a:blipFill rotWithShape="1">
                <a:blip r:embed="rId2"/>
                <a:stretch>
                  <a:fillRect l="-941" t="-806" r="-724" b="-2621"/>
                </a:stretch>
              </a:blipFill>
            </p:spPr>
            <p:txBody>
              <a:bodyPr/>
              <a:lstStyle/>
              <a:p>
                <a:r>
                  <a:rPr lang="en-CA">
                    <a:noFill/>
                  </a:rPr>
                  <a:t> </a:t>
                </a:r>
              </a:p>
            </p:txBody>
          </p:sp>
        </mc:Fallback>
      </mc:AlternateContent>
      <p:sp>
        <p:nvSpPr>
          <p:cNvPr id="4" name="Slide Number Placeholder 3"/>
          <p:cNvSpPr>
            <a:spLocks noGrp="1"/>
          </p:cNvSpPr>
          <p:nvPr>
            <p:ph type="sldNum" sz="quarter" idx="12"/>
          </p:nvPr>
        </p:nvSpPr>
        <p:spPr/>
        <p:txBody>
          <a:bodyPr/>
          <a:lstStyle/>
          <a:p>
            <a:fld id="{930C522C-A1E4-4254-BFF3-9729D494B76C}" type="slidenum">
              <a:rPr lang="ar-EG" smtClean="0"/>
              <a:t>9</a:t>
            </a:fld>
            <a:endParaRPr lang="ar-EG"/>
          </a:p>
        </p:txBody>
      </p:sp>
    </p:spTree>
    <p:extLst>
      <p:ext uri="{BB962C8B-B14F-4D97-AF65-F5344CB8AC3E}">
        <p14:creationId xmlns:p14="http://schemas.microsoft.com/office/powerpoint/2010/main" val="118537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3174</TotalTime>
  <Words>2165</Words>
  <Application>Microsoft Office PowerPoint</Application>
  <PresentationFormat>On-screen Show (4:3)</PresentationFormat>
  <Paragraphs>234</Paragraphs>
  <Slides>33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Office Theme</vt:lpstr>
      <vt:lpstr>Equation</vt:lpstr>
      <vt:lpstr>PowerPoint Presentation</vt:lpstr>
      <vt:lpstr>Objectives </vt:lpstr>
      <vt:lpstr>Instrumentation Systems</vt:lpstr>
      <vt:lpstr>Sensor</vt:lpstr>
      <vt:lpstr>Signal conditioning </vt:lpstr>
      <vt:lpstr>Data presentation</vt:lpstr>
      <vt:lpstr>Characteristics of Measurement devices</vt:lpstr>
      <vt:lpstr>1. Accuracy</vt:lpstr>
      <vt:lpstr>PowerPoint Presentation</vt:lpstr>
      <vt:lpstr>2.  Precision (repeatability)</vt:lpstr>
      <vt:lpstr>2.  Precision (repeatability)</vt:lpstr>
      <vt:lpstr>3. Range or span</vt:lpstr>
      <vt:lpstr>4. Linearity</vt:lpstr>
      <vt:lpstr>4. Linearity</vt:lpstr>
      <vt:lpstr>5. Sensitivity of measurement</vt:lpstr>
      <vt:lpstr>Example </vt:lpstr>
      <vt:lpstr>6. Threshold </vt:lpstr>
      <vt:lpstr>7. Resolution</vt:lpstr>
      <vt:lpstr>8. Sensitivity to disturbance</vt:lpstr>
      <vt:lpstr>PowerPoint Presentation</vt:lpstr>
      <vt:lpstr>8. Sensitivity to disturbance</vt:lpstr>
      <vt:lpstr>8. Sensitivity to disturbance</vt:lpstr>
      <vt:lpstr>Example</vt:lpstr>
      <vt:lpstr>Solution </vt:lpstr>
      <vt:lpstr>9. Hysteresis error</vt:lpstr>
      <vt:lpstr>Dynamic characteristics of instruments</vt:lpstr>
      <vt:lpstr>Dynamic characteristics</vt:lpstr>
      <vt:lpstr>Zero order instrument</vt:lpstr>
      <vt:lpstr>Zero order instrument</vt:lpstr>
      <vt:lpstr>First order instrument</vt:lpstr>
      <vt:lpstr>First order instrument</vt:lpstr>
      <vt:lpstr>Second order instruments</vt:lpstr>
      <vt:lpstr>Second order instruments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425: Process Control</dc:title>
  <dc:creator>ahmed</dc:creator>
  <cp:lastModifiedBy>Ahmed</cp:lastModifiedBy>
  <cp:revision>702</cp:revision>
  <dcterms:created xsi:type="dcterms:W3CDTF">2013-02-10T06:54:24Z</dcterms:created>
  <dcterms:modified xsi:type="dcterms:W3CDTF">2017-09-15T12:32:35Z</dcterms:modified>
</cp:coreProperties>
</file>