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7"/>
  </p:notesMasterIdLst>
  <p:handoutMasterIdLst>
    <p:handoutMasterId r:id="rId18"/>
  </p:handoutMasterIdLst>
  <p:sldIdLst>
    <p:sldId id="256" r:id="rId2"/>
    <p:sldId id="776" r:id="rId3"/>
    <p:sldId id="777" r:id="rId4"/>
    <p:sldId id="778" r:id="rId5"/>
    <p:sldId id="779" r:id="rId6"/>
    <p:sldId id="780" r:id="rId7"/>
    <p:sldId id="781" r:id="rId8"/>
    <p:sldId id="782" r:id="rId9"/>
    <p:sldId id="789" r:id="rId10"/>
    <p:sldId id="790" r:id="rId11"/>
    <p:sldId id="791" r:id="rId12"/>
    <p:sldId id="792" r:id="rId13"/>
    <p:sldId id="793" r:id="rId14"/>
    <p:sldId id="794" r:id="rId15"/>
    <p:sldId id="795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CCECFF"/>
    <a:srgbClr val="66FFFF"/>
    <a:srgbClr val="3399F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510" autoAdjust="0"/>
    <p:restoredTop sz="92007" autoAdjust="0"/>
  </p:normalViewPr>
  <p:slideViewPr>
    <p:cSldViewPr>
      <p:cViewPr>
        <p:scale>
          <a:sx n="60" d="100"/>
          <a:sy n="60" d="100"/>
        </p:scale>
        <p:origin x="-2154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167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6142042-51DA-494A-92F2-76C094E15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9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886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268CAB57-B129-43FB-BF65-407333A81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6887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91E70B30-62FD-45A1-B44E-EEFE8D6EBAB7}" type="slidenum">
              <a:rPr lang="zh-CN" altLang="en-US" sz="1200" smtClean="0"/>
              <a:pPr eaLnBrk="1" hangingPunct="1">
                <a:defRPr/>
              </a:pPr>
              <a:t>1</a:t>
            </a:fld>
            <a:endParaRPr lang="en-US" altLang="zh-CN" sz="12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055"/>
          <p:cNvSpPr>
            <a:spLocks noChangeShapeType="1"/>
          </p:cNvSpPr>
          <p:nvPr/>
        </p:nvSpPr>
        <p:spPr bwMode="auto">
          <a:xfrm>
            <a:off x="457200" y="25146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  <p:sp>
        <p:nvSpPr>
          <p:cNvPr id="44339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914400" y="533400"/>
            <a:ext cx="7721600" cy="1905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43395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028950"/>
            <a:ext cx="6400800" cy="1771650"/>
          </a:xfrm>
        </p:spPr>
        <p:txBody>
          <a:bodyPr/>
          <a:lstStyle>
            <a:lvl1pPr marL="0" indent="0">
              <a:buFontTx/>
              <a:buNone/>
              <a:defRPr>
                <a:latin typeface="Arial Black" pitchFamily="34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05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205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75BA159A-BE53-49BF-8BEC-22626492F4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46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92A07-FFCD-4CF6-ADD8-9B1D0AF396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66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152400"/>
            <a:ext cx="2057400" cy="590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152400"/>
            <a:ext cx="6019800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637C8-7245-40DF-977F-64CA248926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67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F10A6-67E1-44C2-9CB2-CFAD920AD4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70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0207A-2E2B-4F23-A95E-388ECF1068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93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EF32D-70EE-4A4D-8321-647A52688F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757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2575C-4DA8-4259-85DA-26AB86EE2D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50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9E423-D198-4881-9829-B1D14AA7E6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80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C9AF2-9308-4DA3-A7D1-072FA345A7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110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D9058-984D-407D-89E8-B047F24DFB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775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FB7D6-4D46-4FCC-911E-2867D63985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73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152400"/>
            <a:ext cx="820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788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text styles</a:t>
            </a:r>
          </a:p>
          <a:p>
            <a:pPr lvl="1"/>
            <a:r>
              <a:rPr lang="en-GB" altLang="tr-TR" smtClean="0"/>
              <a:t>Second level</a:t>
            </a:r>
          </a:p>
          <a:p>
            <a:pPr lvl="2"/>
            <a:r>
              <a:rPr lang="en-GB" altLang="tr-TR" smtClean="0"/>
              <a:t>Third level</a:t>
            </a:r>
          </a:p>
          <a:p>
            <a:pPr lvl="3"/>
            <a:r>
              <a:rPr lang="en-GB" altLang="tr-TR" smtClean="0"/>
              <a:t>Fourth level</a:t>
            </a:r>
          </a:p>
          <a:p>
            <a:pPr lvl="4"/>
            <a:r>
              <a:rPr lang="en-GB" altLang="tr-TR" smtClean="0"/>
              <a:t>Fifth level</a:t>
            </a:r>
          </a:p>
        </p:txBody>
      </p:sp>
      <p:sp>
        <p:nvSpPr>
          <p:cNvPr id="442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2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42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A86D16-3546-49CC-AB32-6149CEA483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" y="12954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3" r:id="rId1"/>
    <p:sldLayoutId id="2147485513" r:id="rId2"/>
    <p:sldLayoutId id="2147485514" r:id="rId3"/>
    <p:sldLayoutId id="2147485515" r:id="rId4"/>
    <p:sldLayoutId id="2147485516" r:id="rId5"/>
    <p:sldLayoutId id="2147485517" r:id="rId6"/>
    <p:sldLayoutId id="2147485518" r:id="rId7"/>
    <p:sldLayoutId id="2147485519" r:id="rId8"/>
    <p:sldLayoutId id="2147485520" r:id="rId9"/>
    <p:sldLayoutId id="2147485521" r:id="rId10"/>
    <p:sldLayoutId id="214748552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—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5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533400"/>
            <a:ext cx="7721600" cy="1905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SimSun" pitchFamily="2" charset="-122"/>
              </a:rPr>
              <a:t>System Identification</a:t>
            </a:r>
            <a:endParaRPr lang="en-US" altLang="zh-CN" dirty="0" smtClean="0">
              <a:ea typeface="SimSun" pitchFamily="2" charset="-122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028950"/>
            <a:ext cx="7848600" cy="1771650"/>
          </a:xfrm>
        </p:spPr>
        <p:txBody>
          <a:bodyPr/>
          <a:lstStyle/>
          <a:p>
            <a:pPr eaLnBrk="1" hangingPunct="1"/>
            <a:r>
              <a:rPr lang="en-US" altLang="zh-CN" sz="2400" dirty="0" smtClean="0">
                <a:ea typeface="SimSun" pitchFamily="2" charset="-122"/>
              </a:rPr>
              <a:t>CSE 421 Digital Control</a:t>
            </a:r>
          </a:p>
          <a:p>
            <a:pPr eaLnBrk="1" hangingPunct="1"/>
            <a:r>
              <a:rPr lang="en-US" altLang="zh-CN" sz="2400" smtClean="0">
                <a:ea typeface="SimSun" pitchFamily="2" charset="-122"/>
              </a:rPr>
              <a:t>Lecture </a:t>
            </a:r>
            <a:r>
              <a:rPr lang="en-US" altLang="zh-CN" sz="2400" smtClean="0">
                <a:ea typeface="SimSun" pitchFamily="2" charset="-122"/>
              </a:rPr>
              <a:t>11</a:t>
            </a:r>
            <a:endParaRPr lang="en-US" altLang="zh-CN" sz="2400" dirty="0" smtClean="0">
              <a:ea typeface="SimSun" pitchFamily="2" charset="-122"/>
            </a:endParaRPr>
          </a:p>
        </p:txBody>
      </p:sp>
      <p:sp>
        <p:nvSpPr>
          <p:cNvPr id="3077" name="Slide Number Placeholder 1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fld id="{916C9115-F9C4-406E-8F31-A9638A9C8A3D}" type="slidenum">
              <a:rPr lang="en-GB" sz="1400" smtClean="0">
                <a:solidFill>
                  <a:srgbClr val="5E574E"/>
                </a:solidFill>
                <a:latin typeface="Arial" charset="0"/>
              </a:rPr>
              <a:pPr>
                <a:defRPr/>
              </a:pPr>
              <a:t>1</a:t>
            </a:fld>
            <a:endParaRPr lang="en-GB" sz="1400" smtClean="0">
              <a:solidFill>
                <a:srgbClr val="5E574E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04564"/>
            <a:ext cx="8229600" cy="634082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>Answer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5834"/>
            <a:ext cx="8229600" cy="4525963"/>
          </a:xfrm>
        </p:spPr>
        <p:txBody>
          <a:bodyPr>
            <a:normAutofit/>
          </a:bodyPr>
          <a:lstStyle/>
          <a:p>
            <a:r>
              <a:rPr lang="en-US" sz="2600" dirty="0"/>
              <a:t>We can write:</a:t>
            </a:r>
          </a:p>
          <a:p>
            <a:pPr algn="l" rtl="0"/>
            <a:endParaRPr lang="en-US" sz="2200" dirty="0" smtClean="0"/>
          </a:p>
          <a:p>
            <a:pPr algn="l" rtl="0"/>
            <a:endParaRPr lang="en-US" sz="2200" dirty="0"/>
          </a:p>
          <a:p>
            <a:pPr marL="109728" indent="0" algn="l" rtl="0">
              <a:buNone/>
            </a:pPr>
            <a:r>
              <a:rPr lang="en-US" sz="2200" dirty="0" smtClean="0"/>
              <a:t> </a:t>
            </a:r>
          </a:p>
          <a:p>
            <a:pPr algn="l" rtl="0"/>
            <a:endParaRPr lang="en-US" sz="2200" dirty="0" smtClean="0"/>
          </a:p>
          <a:p>
            <a:pPr algn="l" rtl="0"/>
            <a:endParaRPr lang="en-US" sz="2200" dirty="0"/>
          </a:p>
          <a:p>
            <a:pPr algn="l" rtl="0"/>
            <a:endParaRPr lang="en-US" sz="2200" dirty="0" smtClean="0"/>
          </a:p>
          <a:p>
            <a:pPr algn="l" rtl="0"/>
            <a:endParaRPr lang="en-US" sz="2200" dirty="0" smtClean="0"/>
          </a:p>
          <a:p>
            <a:pPr algn="l" rtl="0"/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10</a:t>
            </a:fld>
            <a:endParaRPr lang="ar-EG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9288230"/>
              </p:ext>
            </p:extLst>
          </p:nvPr>
        </p:nvGraphicFramePr>
        <p:xfrm>
          <a:off x="1965325" y="2290763"/>
          <a:ext cx="5095875" cy="373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8" name="Equation" r:id="rId3" imgW="2158920" imgH="2031840" progId="Equation.3">
                  <p:embed/>
                </p:oleObj>
              </mc:Choice>
              <mc:Fallback>
                <p:oleObj name="Equation" r:id="rId3" imgW="2158920" imgH="2031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5325" y="2290763"/>
                        <a:ext cx="5095875" cy="373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107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502" y="1358162"/>
            <a:ext cx="7715200" cy="5118838"/>
          </a:xfrm>
        </p:spPr>
        <p:txBody>
          <a:bodyPr>
            <a:normAutofit/>
          </a:bodyPr>
          <a:lstStyle/>
          <a:p>
            <a:pPr marL="452628"/>
            <a:r>
              <a:rPr lang="en-US" sz="2400" dirty="0" smtClean="0">
                <a:ea typeface="Cambria Math"/>
              </a:rPr>
              <a:t>Hence, the least squares estimate is given as:</a:t>
            </a:r>
          </a:p>
          <a:p>
            <a:pPr marL="109728" indent="0" algn="l" rtl="0">
              <a:buNone/>
            </a:pPr>
            <a:endParaRPr lang="en-US" sz="2400" i="1" dirty="0">
              <a:latin typeface="Cambria Math"/>
              <a:ea typeface="Cambria Math"/>
            </a:endParaRPr>
          </a:p>
          <a:p>
            <a:pPr marL="109728" indent="0" algn="l" rtl="0">
              <a:buNone/>
            </a:pPr>
            <a:endParaRPr lang="en-US" sz="2400" i="1" dirty="0" smtClean="0">
              <a:latin typeface="Cambria Math"/>
            </a:endParaRPr>
          </a:p>
          <a:p>
            <a:pPr marL="109728" indent="0" algn="l" rtl="0">
              <a:buNone/>
            </a:pPr>
            <a:endParaRPr lang="en-US" sz="2400" i="1" dirty="0">
              <a:latin typeface="Cambria Math"/>
            </a:endParaRPr>
          </a:p>
          <a:p>
            <a:pPr marL="109728" indent="0" algn="l" rtl="0">
              <a:buNone/>
            </a:pPr>
            <a:endParaRPr lang="en-US" sz="2400" i="1" dirty="0" smtClean="0">
              <a:latin typeface="Cambria Math"/>
            </a:endParaRPr>
          </a:p>
          <a:p>
            <a:pPr marL="109728" indent="0" algn="l" rtl="0">
              <a:buNone/>
            </a:pPr>
            <a:endParaRPr lang="en-US" sz="2400" b="0" i="1" dirty="0" smtClean="0">
              <a:latin typeface="Cambria Math"/>
            </a:endParaRPr>
          </a:p>
          <a:p>
            <a:pPr marL="109728" indent="0" algn="l" rtl="0">
              <a:buNone/>
            </a:pPr>
            <a:endParaRPr lang="en-US" sz="2400" b="0" i="1" dirty="0" smtClean="0">
              <a:latin typeface="Cambria Math"/>
            </a:endParaRPr>
          </a:p>
          <a:p>
            <a:pPr marL="109728" indent="0" algn="l" rtl="0">
              <a:buNone/>
            </a:pPr>
            <a:endParaRPr lang="en-US" sz="2400" b="0" i="1" dirty="0" smtClean="0">
              <a:latin typeface="Cambria Math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11</a:t>
            </a:fld>
            <a:endParaRPr lang="ar-EG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8508726"/>
              </p:ext>
            </p:extLst>
          </p:nvPr>
        </p:nvGraphicFramePr>
        <p:xfrm>
          <a:off x="1219200" y="2057400"/>
          <a:ext cx="6684962" cy="410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2" name="Equation" r:id="rId3" imgW="2831760" imgH="2234880" progId="Equation.3">
                  <p:embed/>
                </p:oleObj>
              </mc:Choice>
              <mc:Fallback>
                <p:oleObj name="Equation" r:id="rId3" imgW="2831760" imgH="223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057400"/>
                        <a:ext cx="6684962" cy="410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301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242" y="1342698"/>
            <a:ext cx="8358358" cy="5362902"/>
          </a:xfrm>
        </p:spPr>
        <p:txBody>
          <a:bodyPr>
            <a:normAutofit/>
          </a:bodyPr>
          <a:lstStyle/>
          <a:p>
            <a:pPr marL="452628"/>
            <a:r>
              <a:rPr lang="en-US" sz="2400" dirty="0" smtClean="0">
                <a:ea typeface="Cambria Math"/>
              </a:rPr>
              <a:t>Using the estimate of </a:t>
            </a:r>
            <a:r>
              <a:rPr lang="en-US" sz="2400" b="1" i="1" dirty="0" smtClean="0">
                <a:ea typeface="Cambria Math"/>
              </a:rPr>
              <a:t>a</a:t>
            </a:r>
            <a:r>
              <a:rPr lang="en-US" sz="2400" dirty="0" smtClean="0">
                <a:ea typeface="Cambria Math"/>
              </a:rPr>
              <a:t> and </a:t>
            </a:r>
            <a:r>
              <a:rPr lang="en-US" sz="2400" b="1" i="1" dirty="0" smtClean="0">
                <a:ea typeface="Cambria Math"/>
              </a:rPr>
              <a:t>b</a:t>
            </a:r>
            <a:r>
              <a:rPr lang="en-US" sz="2400" dirty="0" smtClean="0">
                <a:ea typeface="Cambria Math"/>
              </a:rPr>
              <a:t>, the model output is given by</a:t>
            </a:r>
          </a:p>
          <a:p>
            <a:pPr marL="452628"/>
            <a:endParaRPr lang="en-US" sz="2400" dirty="0">
              <a:ea typeface="Cambria Math"/>
            </a:endParaRPr>
          </a:p>
          <a:p>
            <a:pPr marL="452628"/>
            <a:endParaRPr lang="en-US" sz="2400" dirty="0" smtClean="0">
              <a:ea typeface="Cambria Math"/>
            </a:endParaRPr>
          </a:p>
          <a:p>
            <a:pPr marL="452628"/>
            <a:endParaRPr lang="en-US" sz="2400" dirty="0">
              <a:ea typeface="Cambria Math"/>
            </a:endParaRPr>
          </a:p>
          <a:p>
            <a:pPr marL="452628"/>
            <a:endParaRPr lang="en-US" sz="2400" dirty="0" smtClean="0">
              <a:ea typeface="Cambria Math"/>
            </a:endParaRPr>
          </a:p>
          <a:p>
            <a:pPr marL="452628"/>
            <a:r>
              <a:rPr lang="en-US" sz="2400" dirty="0" smtClean="0">
                <a:ea typeface="Cambria Math"/>
              </a:rPr>
              <a:t>Hence the residuals are</a:t>
            </a:r>
          </a:p>
          <a:p>
            <a:pPr marL="452628"/>
            <a:endParaRPr lang="en-US" sz="2400" i="1" dirty="0">
              <a:latin typeface="Cambria Math"/>
              <a:ea typeface="Cambria Math"/>
            </a:endParaRPr>
          </a:p>
          <a:p>
            <a:pPr marL="452628"/>
            <a:endParaRPr lang="en-US" sz="2400" i="1" dirty="0" smtClean="0">
              <a:latin typeface="Cambria Math"/>
            </a:endParaRPr>
          </a:p>
          <a:p>
            <a:pPr marL="452628"/>
            <a:endParaRPr lang="en-US" sz="2400" i="1" dirty="0">
              <a:latin typeface="Cambria Math"/>
            </a:endParaRPr>
          </a:p>
          <a:p>
            <a:pPr marL="452628"/>
            <a:endParaRPr lang="en-US" sz="2400" i="1" dirty="0" smtClean="0">
              <a:latin typeface="Cambria Math"/>
            </a:endParaRPr>
          </a:p>
          <a:p>
            <a:pPr marL="452628"/>
            <a:endParaRPr lang="en-US" sz="2400" b="0" i="1" dirty="0" smtClean="0">
              <a:latin typeface="Cambria Math"/>
            </a:endParaRPr>
          </a:p>
          <a:p>
            <a:pPr marL="452628"/>
            <a:endParaRPr lang="en-US" sz="2400" b="0" i="1" dirty="0" smtClean="0">
              <a:latin typeface="Cambria Math"/>
            </a:endParaRPr>
          </a:p>
          <a:p>
            <a:pPr marL="452628"/>
            <a:endParaRPr lang="en-US" sz="2400" b="0" i="1" dirty="0" smtClean="0">
              <a:latin typeface="Cambria Math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12</a:t>
            </a:fld>
            <a:endParaRPr lang="ar-EG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6877361"/>
              </p:ext>
            </p:extLst>
          </p:nvPr>
        </p:nvGraphicFramePr>
        <p:xfrm>
          <a:off x="2854783" y="1813034"/>
          <a:ext cx="3674605" cy="211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6" name="Equation" r:id="rId3" imgW="1612800" imgH="1193760" progId="Equation.3">
                  <p:embed/>
                </p:oleObj>
              </mc:Choice>
              <mc:Fallback>
                <p:oleObj name="Equation" r:id="rId3" imgW="1612800" imgH="1193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4783" y="1813034"/>
                        <a:ext cx="3674605" cy="211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073679"/>
              </p:ext>
            </p:extLst>
          </p:nvPr>
        </p:nvGraphicFramePr>
        <p:xfrm>
          <a:off x="2814638" y="4435475"/>
          <a:ext cx="3595687" cy="219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7" name="Equation" r:id="rId5" imgW="1523880" imgH="1193760" progId="Equation.3">
                  <p:embed/>
                </p:oleObj>
              </mc:Choice>
              <mc:Fallback>
                <p:oleObj name="Equation" r:id="rId5" imgW="1523880" imgH="1193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4638" y="4435475"/>
                        <a:ext cx="3595687" cy="219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7558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0792"/>
            <a:ext cx="7725544" cy="720080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en-US" sz="4000" dirty="0" smtClean="0"/>
              <a:t>Example 2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268" y="1356534"/>
            <a:ext cx="8337332" cy="4325112"/>
          </a:xfrm>
        </p:spPr>
        <p:txBody>
          <a:bodyPr>
            <a:normAutofit/>
          </a:bodyPr>
          <a:lstStyle/>
          <a:p>
            <a:pPr marL="109728" indent="0" algn="l" rtl="0">
              <a:buNone/>
            </a:pPr>
            <a:r>
              <a:rPr lang="en-US" sz="2200" dirty="0" smtClean="0"/>
              <a:t>Consider the following model</a:t>
            </a:r>
          </a:p>
          <a:p>
            <a:pPr marL="109728" indent="0" algn="l" rtl="0">
              <a:buNone/>
            </a:pPr>
            <a:endParaRPr lang="en-US" sz="2200" dirty="0" smtClean="0"/>
          </a:p>
          <a:p>
            <a:pPr marL="109728" indent="0" algn="l" rtl="0">
              <a:buNone/>
            </a:pPr>
            <a:endParaRPr lang="en-US" sz="2200" dirty="0" smtClean="0"/>
          </a:p>
          <a:p>
            <a:pPr marL="109728" indent="0" algn="l" rtl="0">
              <a:buNone/>
            </a:pPr>
            <a:r>
              <a:rPr lang="en-US" sz="2200" dirty="0" smtClean="0"/>
              <a:t>where </a:t>
            </a:r>
            <a:r>
              <a:rPr lang="en-US" sz="2200" b="1" i="1" dirty="0"/>
              <a:t>y</a:t>
            </a:r>
            <a:r>
              <a:rPr lang="en-US" sz="2200" b="1" dirty="0" smtClean="0"/>
              <a:t>(</a:t>
            </a:r>
            <a:r>
              <a:rPr lang="en-US" sz="2200" b="1" i="1" dirty="0" smtClean="0"/>
              <a:t>k</a:t>
            </a:r>
            <a:r>
              <a:rPr lang="en-US" sz="2200" b="1" dirty="0" smtClean="0"/>
              <a:t>)</a:t>
            </a:r>
            <a:r>
              <a:rPr lang="en-US" sz="2200" dirty="0" smtClean="0"/>
              <a:t> is the system output at instant </a:t>
            </a:r>
            <a:r>
              <a:rPr lang="en-US" sz="2200" b="1" i="1" dirty="0" smtClean="0"/>
              <a:t>k</a:t>
            </a:r>
            <a:r>
              <a:rPr lang="en-US" sz="2200" i="1" dirty="0" smtClean="0"/>
              <a:t> </a:t>
            </a:r>
            <a:r>
              <a:rPr lang="en-US" sz="2200" dirty="0" smtClean="0"/>
              <a:t>and </a:t>
            </a:r>
            <a:r>
              <a:rPr lang="en-US" sz="2200" b="1" i="1" dirty="0" smtClean="0"/>
              <a:t>e</a:t>
            </a:r>
            <a:r>
              <a:rPr lang="en-US" sz="2200" b="1" dirty="0" smtClean="0"/>
              <a:t>(</a:t>
            </a:r>
            <a:r>
              <a:rPr lang="en-US" sz="2200" b="1" i="1" dirty="0" smtClean="0"/>
              <a:t>k</a:t>
            </a:r>
            <a:r>
              <a:rPr lang="en-US" sz="2200" b="1" dirty="0" smtClean="0"/>
              <a:t>)</a:t>
            </a:r>
            <a:r>
              <a:rPr lang="en-US" sz="2200" i="1" dirty="0" smtClean="0"/>
              <a:t> is an equation error. </a:t>
            </a:r>
            <a:r>
              <a:rPr lang="en-US" sz="2200" dirty="0" smtClean="0"/>
              <a:t>Given the following input output data, </a:t>
            </a:r>
          </a:p>
          <a:p>
            <a:pPr marL="749808" lvl="1" indent="-342900" algn="l" rtl="0">
              <a:buFont typeface="Wingdings" pitchFamily="2" charset="2"/>
              <a:buChar char="q"/>
            </a:pPr>
            <a:r>
              <a:rPr lang="en-US" sz="2200" dirty="0"/>
              <a:t>deduce the </a:t>
            </a:r>
            <a:r>
              <a:rPr lang="en-US" sz="2200" dirty="0" smtClean="0"/>
              <a:t>regression matrix </a:t>
            </a:r>
            <a:r>
              <a:rPr lang="el-GR" sz="2200" b="1" dirty="0"/>
              <a:t>Φ</a:t>
            </a:r>
            <a:r>
              <a:rPr lang="en-US" sz="2200" dirty="0"/>
              <a:t> </a:t>
            </a:r>
          </a:p>
          <a:p>
            <a:pPr marL="749808" lvl="1" indent="-342900" algn="l" rtl="0">
              <a:buFont typeface="Wingdings" pitchFamily="2" charset="2"/>
              <a:buChar char="q"/>
            </a:pPr>
            <a:r>
              <a:rPr lang="en-US" sz="2200" dirty="0"/>
              <a:t>calculate the least squares estimate of </a:t>
            </a:r>
            <a:r>
              <a:rPr lang="en-US" sz="2200" b="1" i="1" dirty="0"/>
              <a:t>a</a:t>
            </a:r>
            <a:r>
              <a:rPr lang="en-US" sz="2200" dirty="0"/>
              <a:t> and </a:t>
            </a:r>
            <a:r>
              <a:rPr lang="en-US" sz="2200" b="1" i="1" dirty="0"/>
              <a:t>b</a:t>
            </a:r>
            <a:r>
              <a:rPr lang="en-US" sz="2200" dirty="0"/>
              <a:t>.</a:t>
            </a:r>
          </a:p>
          <a:p>
            <a:pPr marL="749808" lvl="1" indent="-342900" algn="l" rtl="0">
              <a:buFont typeface="Wingdings" pitchFamily="2" charset="2"/>
              <a:buChar char="q"/>
            </a:pPr>
            <a:r>
              <a:rPr lang="en-US" sz="2200" dirty="0"/>
              <a:t>calculate the model output</a:t>
            </a:r>
          </a:p>
          <a:p>
            <a:pPr marL="749808" lvl="1" indent="-342900" algn="l" rtl="0">
              <a:buFont typeface="Wingdings" pitchFamily="2" charset="2"/>
              <a:buChar char="q"/>
            </a:pPr>
            <a:r>
              <a:rPr lang="en-US" sz="2200" dirty="0"/>
              <a:t>calculate the residuals </a:t>
            </a:r>
            <a:endParaRPr lang="ar-EG" sz="2200" dirty="0"/>
          </a:p>
          <a:p>
            <a:pPr algn="l" rtl="0"/>
            <a:endParaRPr lang="en-US" sz="2200" dirty="0" smtClean="0"/>
          </a:p>
          <a:p>
            <a:pPr algn="l" rtl="0"/>
            <a:endParaRPr lang="en-US" sz="2200" dirty="0"/>
          </a:p>
          <a:p>
            <a:pPr algn="l" rtl="0"/>
            <a:endParaRPr lang="ar-EG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13</a:t>
            </a:fld>
            <a:endParaRPr lang="ar-EG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879138"/>
              </p:ext>
            </p:extLst>
          </p:nvPr>
        </p:nvGraphicFramePr>
        <p:xfrm>
          <a:off x="1619672" y="5264616"/>
          <a:ext cx="5400600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0100"/>
                <a:gridCol w="900100"/>
                <a:gridCol w="900100"/>
                <a:gridCol w="900100"/>
                <a:gridCol w="900100"/>
                <a:gridCol w="900100"/>
              </a:tblGrid>
              <a:tr h="331237"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i="1" dirty="0" smtClean="0"/>
                        <a:t>t</a:t>
                      </a:r>
                      <a:endParaRPr lang="en-US" sz="20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1</a:t>
                      </a:r>
                      <a:endParaRPr lang="en-US" sz="2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2</a:t>
                      </a:r>
                      <a:endParaRPr lang="en-US" sz="2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3</a:t>
                      </a:r>
                      <a:endParaRPr lang="en-US" sz="2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5</a:t>
                      </a:r>
                      <a:endParaRPr lang="en-US" sz="2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i="1" dirty="0" smtClean="0"/>
                        <a:t>u</a:t>
                      </a:r>
                      <a:r>
                        <a:rPr lang="en-US" sz="2000" b="1" dirty="0" smtClean="0"/>
                        <a:t>(</a:t>
                      </a:r>
                      <a:r>
                        <a:rPr lang="en-US" sz="2000" b="1" i="1" dirty="0" smtClean="0"/>
                        <a:t>t</a:t>
                      </a:r>
                      <a:r>
                        <a:rPr lang="en-US" sz="2000" b="1" dirty="0" smtClean="0"/>
                        <a:t>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2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7</a:t>
                      </a:r>
                      <a:endParaRPr lang="en-US" sz="2000" b="1" dirty="0"/>
                    </a:p>
                  </a:txBody>
                  <a:tcPr/>
                </a:tc>
              </a:tr>
              <a:tr h="331237"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i="1" dirty="0" smtClean="0"/>
                        <a:t>y</a:t>
                      </a:r>
                      <a:r>
                        <a:rPr lang="en-US" sz="2000" b="1" dirty="0" smtClean="0"/>
                        <a:t>(</a:t>
                      </a:r>
                      <a:r>
                        <a:rPr lang="en-US" sz="2000" b="1" i="1" dirty="0" smtClean="0"/>
                        <a:t>t</a:t>
                      </a:r>
                      <a:r>
                        <a:rPr lang="en-US" sz="2000" b="1" dirty="0" smtClean="0"/>
                        <a:t>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7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8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7101735"/>
              </p:ext>
            </p:extLst>
          </p:nvPr>
        </p:nvGraphicFramePr>
        <p:xfrm>
          <a:off x="2768032" y="2033552"/>
          <a:ext cx="339407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9" name="Equation" r:id="rId3" imgW="1600200" imgH="203040" progId="Equation.3">
                  <p:embed/>
                </p:oleObj>
              </mc:Choice>
              <mc:Fallback>
                <p:oleObj name="Equation" r:id="rId3" imgW="1600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8032" y="2033552"/>
                        <a:ext cx="3394075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8491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766" y="550610"/>
            <a:ext cx="7787208" cy="792088"/>
          </a:xfrm>
        </p:spPr>
        <p:txBody>
          <a:bodyPr/>
          <a:lstStyle/>
          <a:p>
            <a:pPr algn="l"/>
            <a:r>
              <a:rPr lang="en-US" sz="4000" b="1" dirty="0" smtClean="0"/>
              <a:t>Answer</a:t>
            </a:r>
            <a:endParaRPr lang="ar-EG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468" y="1354640"/>
            <a:ext cx="7715200" cy="5017744"/>
          </a:xfrm>
        </p:spPr>
        <p:txBody>
          <a:bodyPr>
            <a:noAutofit/>
          </a:bodyPr>
          <a:lstStyle/>
          <a:p>
            <a:pPr algn="l" rtl="0"/>
            <a:r>
              <a:rPr lang="en-US" sz="2600" dirty="0" smtClean="0"/>
              <a:t>We can write:</a:t>
            </a:r>
          </a:p>
          <a:p>
            <a:pPr algn="l" rtl="0"/>
            <a:endParaRPr lang="en-US" sz="2600" dirty="0" smtClean="0"/>
          </a:p>
          <a:p>
            <a:pPr algn="l" rtl="0"/>
            <a:endParaRPr lang="en-US" sz="2600" dirty="0" smtClean="0"/>
          </a:p>
          <a:p>
            <a:pPr algn="l" rtl="0"/>
            <a:endParaRPr lang="en-US" sz="2600" dirty="0"/>
          </a:p>
          <a:p>
            <a:pPr marL="109728" indent="0" algn="l" rtl="0">
              <a:buNone/>
            </a:pPr>
            <a:r>
              <a:rPr lang="en-US" sz="2600" dirty="0" smtClean="0"/>
              <a:t> </a:t>
            </a:r>
          </a:p>
          <a:p>
            <a:pPr algn="l" rtl="0"/>
            <a:endParaRPr lang="en-US" sz="2600" dirty="0" smtClean="0"/>
          </a:p>
          <a:p>
            <a:pPr algn="l" rtl="0"/>
            <a:endParaRPr lang="en-US" sz="2600" dirty="0" smtClean="0"/>
          </a:p>
          <a:p>
            <a:pPr algn="l" rtl="0"/>
            <a:endParaRPr lang="en-US" sz="2600" dirty="0"/>
          </a:p>
          <a:p>
            <a:pPr marL="109728" indent="0" algn="l" rtl="0">
              <a:buNone/>
            </a:pPr>
            <a:r>
              <a:rPr lang="en-US" sz="2600" dirty="0" smtClean="0"/>
              <a:t>		</a:t>
            </a:r>
            <a:endParaRPr lang="ar-EG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14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7491826"/>
              </p:ext>
            </p:extLst>
          </p:nvPr>
        </p:nvGraphicFramePr>
        <p:xfrm>
          <a:off x="2057400" y="2133600"/>
          <a:ext cx="4994275" cy="4064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3" name="Equation" r:id="rId3" imgW="1942920" imgH="2031840" progId="Equation.3">
                  <p:embed/>
                </p:oleObj>
              </mc:Choice>
              <mc:Fallback>
                <p:oleObj name="Equation" r:id="rId3" imgW="1942920" imgH="2031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133600"/>
                        <a:ext cx="4994275" cy="40642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565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132" y="1355834"/>
            <a:ext cx="8350468" cy="5449792"/>
          </a:xfrm>
        </p:spPr>
        <p:txBody>
          <a:bodyPr>
            <a:normAutofit/>
          </a:bodyPr>
          <a:lstStyle/>
          <a:p>
            <a:pPr marL="452628"/>
            <a:r>
              <a:rPr lang="en-US" sz="2400" dirty="0" smtClean="0">
                <a:ea typeface="Cambria Math"/>
              </a:rPr>
              <a:t>Hence, the least squares estimate is:</a:t>
            </a:r>
          </a:p>
          <a:p>
            <a:pPr marL="452628"/>
            <a:endParaRPr lang="en-US" sz="2400" dirty="0">
              <a:ea typeface="Cambria Math"/>
            </a:endParaRPr>
          </a:p>
          <a:p>
            <a:pPr marL="452628"/>
            <a:endParaRPr lang="en-US" sz="2400" dirty="0" smtClean="0">
              <a:ea typeface="Cambria Math"/>
            </a:endParaRPr>
          </a:p>
          <a:p>
            <a:pPr marL="452628"/>
            <a:r>
              <a:rPr lang="en-US" sz="2400" dirty="0">
                <a:ea typeface="Cambria Math"/>
              </a:rPr>
              <a:t>Using the estimate of </a:t>
            </a:r>
            <a:r>
              <a:rPr lang="en-US" sz="2400" b="1" i="1" dirty="0">
                <a:ea typeface="Cambria Math"/>
              </a:rPr>
              <a:t>a</a:t>
            </a:r>
            <a:r>
              <a:rPr lang="en-US" sz="2400" dirty="0">
                <a:ea typeface="Cambria Math"/>
              </a:rPr>
              <a:t> and </a:t>
            </a:r>
            <a:r>
              <a:rPr lang="en-US" sz="2400" b="1" i="1" dirty="0">
                <a:ea typeface="Cambria Math"/>
              </a:rPr>
              <a:t>b</a:t>
            </a:r>
            <a:r>
              <a:rPr lang="en-US" sz="2400" dirty="0">
                <a:ea typeface="Cambria Math"/>
              </a:rPr>
              <a:t>, the model output is </a:t>
            </a:r>
            <a:endParaRPr lang="en-US" sz="2400" dirty="0" smtClean="0">
              <a:ea typeface="Cambria Math"/>
            </a:endParaRPr>
          </a:p>
          <a:p>
            <a:pPr marL="452628"/>
            <a:endParaRPr lang="en-US" sz="2400" dirty="0">
              <a:ea typeface="Cambria Math"/>
            </a:endParaRPr>
          </a:p>
          <a:p>
            <a:pPr marL="452628"/>
            <a:endParaRPr lang="en-US" sz="2400" dirty="0" smtClean="0">
              <a:ea typeface="Cambria Math"/>
            </a:endParaRPr>
          </a:p>
          <a:p>
            <a:pPr marL="452628"/>
            <a:endParaRPr lang="en-US" sz="2400" dirty="0">
              <a:ea typeface="Cambria Math"/>
            </a:endParaRPr>
          </a:p>
          <a:p>
            <a:pPr marL="452628"/>
            <a:r>
              <a:rPr lang="en-US" sz="2400" dirty="0" smtClean="0">
                <a:ea typeface="Cambria Math"/>
              </a:rPr>
              <a:t>Hence </a:t>
            </a:r>
            <a:r>
              <a:rPr lang="en-US" sz="2400" dirty="0">
                <a:ea typeface="Cambria Math"/>
              </a:rPr>
              <a:t>the residuals are</a:t>
            </a:r>
          </a:p>
          <a:p>
            <a:pPr marL="452628"/>
            <a:endParaRPr lang="en-US" sz="2400" dirty="0" smtClean="0">
              <a:ea typeface="Cambria Math"/>
            </a:endParaRPr>
          </a:p>
          <a:p>
            <a:pPr marL="452628"/>
            <a:endParaRPr lang="en-US" sz="2400" dirty="0" smtClean="0">
              <a:ea typeface="Cambria Math"/>
            </a:endParaRPr>
          </a:p>
          <a:p>
            <a:pPr marL="109728" indent="0">
              <a:buNone/>
            </a:pPr>
            <a:endParaRPr lang="en-US" sz="2400" i="1" dirty="0"/>
          </a:p>
          <a:p>
            <a:pPr marL="452628"/>
            <a:endParaRPr lang="en-US" sz="2400" i="1" dirty="0"/>
          </a:p>
          <a:p>
            <a:pPr algn="l"/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15</a:t>
            </a:fld>
            <a:endParaRPr lang="ar-EG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0169488"/>
              </p:ext>
            </p:extLst>
          </p:nvPr>
        </p:nvGraphicFramePr>
        <p:xfrm>
          <a:off x="2306092" y="1840348"/>
          <a:ext cx="4706938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49" name="Equation" r:id="rId3" imgW="1993680" imgH="457200" progId="Equation.3">
                  <p:embed/>
                </p:oleObj>
              </mc:Choice>
              <mc:Fallback>
                <p:oleObj name="Equation" r:id="rId3" imgW="19936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6092" y="1840348"/>
                        <a:ext cx="4706938" cy="83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772743"/>
              </p:ext>
            </p:extLst>
          </p:nvPr>
        </p:nvGraphicFramePr>
        <p:xfrm>
          <a:off x="2833688" y="3200400"/>
          <a:ext cx="3806825" cy="140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50" name="Equation" r:id="rId5" imgW="1930320" imgH="914400" progId="Equation.3">
                  <p:embed/>
                </p:oleObj>
              </mc:Choice>
              <mc:Fallback>
                <p:oleObj name="Equation" r:id="rId5" imgW="193032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3688" y="3200400"/>
                        <a:ext cx="3806825" cy="1404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8501810"/>
              </p:ext>
            </p:extLst>
          </p:nvPr>
        </p:nvGraphicFramePr>
        <p:xfrm>
          <a:off x="2822575" y="4921468"/>
          <a:ext cx="4035425" cy="144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51" name="Equation" r:id="rId7" imgW="1993680" imgH="914400" progId="Equation.3">
                  <p:embed/>
                </p:oleObj>
              </mc:Choice>
              <mc:Fallback>
                <p:oleObj name="Equation" r:id="rId7" imgW="199368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2575" y="4921468"/>
                        <a:ext cx="4035425" cy="1441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502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0652"/>
            <a:ext cx="7620000" cy="720080"/>
          </a:xfrm>
          <a:solidFill>
            <a:schemeClr val="bg1"/>
          </a:solidFill>
        </p:spPr>
        <p:txBody>
          <a:bodyPr/>
          <a:lstStyle/>
          <a:p>
            <a:r>
              <a:rPr lang="en-US" sz="4000" dirty="0" smtClean="0"/>
              <a:t>Introduction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6048"/>
            <a:ext cx="8382000" cy="4968552"/>
          </a:xfrm>
        </p:spPr>
        <p:txBody>
          <a:bodyPr>
            <a:noAutofit/>
          </a:bodyPr>
          <a:lstStyle/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In order to be able to design a controller </a:t>
            </a:r>
            <a:r>
              <a:rPr lang="en-US" sz="2400" dirty="0"/>
              <a:t>for a dynamic </a:t>
            </a:r>
            <a:r>
              <a:rPr lang="en-US" sz="2400" dirty="0" smtClean="0"/>
              <a:t>system, we must have a model of the system describing its dynamic behavior.</a:t>
            </a:r>
            <a:endParaRPr lang="en-US" sz="2400" dirty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In principle, there are two </a:t>
            </a:r>
            <a:r>
              <a:rPr lang="en-US" sz="2400" dirty="0"/>
              <a:t>approaches to ﬁnding </a:t>
            </a:r>
            <a:r>
              <a:rPr lang="en-US" sz="2400" dirty="0" smtClean="0"/>
              <a:t>the </a:t>
            </a:r>
            <a:r>
              <a:rPr lang="en-US" sz="2400" dirty="0"/>
              <a:t>model</a:t>
            </a:r>
            <a:r>
              <a:rPr lang="en-US" sz="2400" dirty="0" smtClean="0"/>
              <a:t>: </a:t>
            </a:r>
            <a:r>
              <a:rPr lang="en-US" sz="2400" u="sng" dirty="0" smtClean="0">
                <a:solidFill>
                  <a:srgbClr val="FF0000"/>
                </a:solidFill>
              </a:rPr>
              <a:t>physical modeling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and </a:t>
            </a:r>
            <a:r>
              <a:rPr lang="en-US" sz="2400" u="sng" dirty="0" smtClean="0">
                <a:solidFill>
                  <a:srgbClr val="FF0000"/>
                </a:solidFill>
              </a:rPr>
              <a:t>system identification</a:t>
            </a:r>
            <a:r>
              <a:rPr lang="en-US" sz="2400" dirty="0" smtClean="0"/>
              <a:t>.</a:t>
            </a:r>
            <a:endParaRPr lang="en-US" sz="2400" dirty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Physical modeling is analytical approach in which basic </a:t>
            </a:r>
            <a:r>
              <a:rPr lang="en-US" sz="2400" dirty="0"/>
              <a:t>principles (laws of motion, electrical laws, …) </a:t>
            </a:r>
            <a:r>
              <a:rPr lang="en-US" sz="2400" dirty="0" smtClean="0"/>
              <a:t>are used to obtains </a:t>
            </a:r>
            <a:r>
              <a:rPr lang="en-US" sz="2400" dirty="0"/>
              <a:t>diﬀerential equations describing </a:t>
            </a:r>
            <a:r>
              <a:rPr lang="en-US" sz="2400" dirty="0" smtClean="0"/>
              <a:t>system behavior.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While this is useful </a:t>
            </a:r>
            <a:r>
              <a:rPr lang="en-US" sz="2400" dirty="0"/>
              <a:t>in gaining insight into system behavior, actual physical phenomena may be too complex to permit satisfactory description using physical principles.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21408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rmAutofit/>
          </a:bodyPr>
          <a:lstStyle/>
          <a:p>
            <a:r>
              <a:rPr lang="en-US" dirty="0" smtClean="0"/>
              <a:t>System identification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780" y="1355834"/>
            <a:ext cx="8242820" cy="4608512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When physical modeling is not feasible, we </a:t>
            </a:r>
            <a:r>
              <a:rPr lang="en-US" sz="2600" dirty="0"/>
              <a:t>may resort to </a:t>
            </a:r>
            <a:r>
              <a:rPr lang="en-US" sz="2600" dirty="0" smtClean="0"/>
              <a:t>the </a:t>
            </a:r>
            <a:r>
              <a:rPr lang="en-US" sz="2600" dirty="0" smtClean="0">
                <a:solidFill>
                  <a:srgbClr val="FF0000"/>
                </a:solidFill>
              </a:rPr>
              <a:t>experimental</a:t>
            </a:r>
            <a:r>
              <a:rPr lang="en-US" sz="2600" dirty="0" smtClean="0"/>
              <a:t> approach called </a:t>
            </a:r>
            <a:r>
              <a:rPr lang="en-US" sz="2600" dirty="0">
                <a:solidFill>
                  <a:srgbClr val="FF0000"/>
                </a:solidFill>
              </a:rPr>
              <a:t>system </a:t>
            </a:r>
            <a:r>
              <a:rPr lang="en-US" sz="2600" dirty="0" smtClean="0">
                <a:solidFill>
                  <a:srgbClr val="FF0000"/>
                </a:solidFill>
              </a:rPr>
              <a:t>identiﬁcation</a:t>
            </a:r>
            <a:r>
              <a:rPr lang="en-US" sz="2600" dirty="0" smtClean="0"/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In this approach</a:t>
            </a:r>
            <a:r>
              <a:rPr lang="en-US" sz="2600" i="1" dirty="0" smtClean="0"/>
              <a:t>, </a:t>
            </a:r>
            <a:r>
              <a:rPr lang="en-US" sz="2600" dirty="0" smtClean="0"/>
              <a:t>we first excite the plant with some input sequence</a:t>
            </a:r>
            <a:r>
              <a:rPr lang="en-US" sz="2600" dirty="0" smtClean="0">
                <a:latin typeface="Consolas" pitchFamily="49" charset="0"/>
              </a:rPr>
              <a:t>, </a:t>
            </a:r>
            <a:r>
              <a:rPr lang="en-US" sz="2600" b="1" i="1" dirty="0" smtClean="0">
                <a:latin typeface="Consolas" pitchFamily="49" charset="0"/>
              </a:rPr>
              <a:t>u</a:t>
            </a:r>
            <a:r>
              <a:rPr lang="en-US" sz="2600" b="1" dirty="0" smtClean="0">
                <a:latin typeface="Consolas" pitchFamily="49" charset="0"/>
              </a:rPr>
              <a:t>(0), </a:t>
            </a:r>
            <a:r>
              <a:rPr lang="en-US" sz="2600" b="1" i="1" dirty="0" smtClean="0">
                <a:latin typeface="Consolas" pitchFamily="49" charset="0"/>
              </a:rPr>
              <a:t>u</a:t>
            </a:r>
            <a:r>
              <a:rPr lang="en-US" sz="2600" b="1" dirty="0" smtClean="0">
                <a:latin typeface="Consolas" pitchFamily="49" charset="0"/>
              </a:rPr>
              <a:t>(1),…, </a:t>
            </a:r>
            <a:r>
              <a:rPr lang="en-US" sz="2600" b="1" i="1" dirty="0" smtClean="0">
                <a:latin typeface="Consolas" pitchFamily="49" charset="0"/>
              </a:rPr>
              <a:t>u</a:t>
            </a:r>
            <a:r>
              <a:rPr lang="en-US" sz="2600" b="1" dirty="0" smtClean="0">
                <a:latin typeface="Consolas" pitchFamily="49" charset="0"/>
              </a:rPr>
              <a:t>(</a:t>
            </a:r>
            <a:r>
              <a:rPr lang="en-US" sz="2600" b="1" i="1" dirty="0" smtClean="0">
                <a:latin typeface="Consolas" pitchFamily="49" charset="0"/>
              </a:rPr>
              <a:t>N</a:t>
            </a:r>
            <a:r>
              <a:rPr lang="en-US" sz="2600" b="1" dirty="0" smtClean="0">
                <a:latin typeface="Consolas" pitchFamily="49" charset="0"/>
              </a:rPr>
              <a:t>)</a:t>
            </a:r>
            <a:r>
              <a:rPr lang="en-US" sz="2600" dirty="0" smtClean="0">
                <a:latin typeface="Consolas" pitchFamily="49" charset="0"/>
              </a:rPr>
              <a:t>, </a:t>
            </a:r>
            <a:r>
              <a:rPr lang="en-US" sz="2600" dirty="0" smtClean="0"/>
              <a:t>and record the corresponding output response</a:t>
            </a:r>
            <a:r>
              <a:rPr lang="en-US" sz="2600" dirty="0"/>
              <a:t>, </a:t>
            </a:r>
            <a:r>
              <a:rPr lang="en-US" sz="2600" b="1" i="1" dirty="0">
                <a:latin typeface="Consolas" pitchFamily="49" charset="0"/>
              </a:rPr>
              <a:t>y</a:t>
            </a:r>
            <a:r>
              <a:rPr lang="en-US" sz="2600" b="1" dirty="0">
                <a:latin typeface="Consolas" pitchFamily="49" charset="0"/>
              </a:rPr>
              <a:t>(0), </a:t>
            </a:r>
            <a:r>
              <a:rPr lang="en-US" sz="2600" b="1" i="1" dirty="0">
                <a:latin typeface="Consolas" pitchFamily="49" charset="0"/>
              </a:rPr>
              <a:t>y</a:t>
            </a:r>
            <a:r>
              <a:rPr lang="en-US" sz="2600" b="1" dirty="0">
                <a:latin typeface="Consolas" pitchFamily="49" charset="0"/>
              </a:rPr>
              <a:t>(1),…, </a:t>
            </a:r>
            <a:r>
              <a:rPr lang="en-US" sz="2600" b="1" i="1" dirty="0">
                <a:latin typeface="Consolas" pitchFamily="49" charset="0"/>
              </a:rPr>
              <a:t>y</a:t>
            </a:r>
            <a:r>
              <a:rPr lang="en-US" sz="2600" b="1" dirty="0">
                <a:latin typeface="Consolas" pitchFamily="49" charset="0"/>
              </a:rPr>
              <a:t>(</a:t>
            </a:r>
            <a:r>
              <a:rPr lang="en-US" sz="2600" b="1" i="1" dirty="0">
                <a:latin typeface="Consolas" pitchFamily="49" charset="0"/>
              </a:rPr>
              <a:t>N</a:t>
            </a:r>
            <a:r>
              <a:rPr lang="en-US" sz="2600" b="1" dirty="0">
                <a:latin typeface="Consolas" pitchFamily="49" charset="0"/>
              </a:rPr>
              <a:t>)</a:t>
            </a:r>
            <a:r>
              <a:rPr lang="en-US" sz="2600" dirty="0" smtClean="0"/>
              <a:t>. Then, we construct a </a:t>
            </a:r>
            <a:r>
              <a:rPr lang="en-US" sz="2600" dirty="0"/>
              <a:t>model </a:t>
            </a:r>
            <a:r>
              <a:rPr lang="en-US" sz="2600" dirty="0" smtClean="0"/>
              <a:t>from </a:t>
            </a:r>
            <a:r>
              <a:rPr lang="en-US" sz="2600" dirty="0"/>
              <a:t>this observed </a:t>
            </a:r>
            <a:r>
              <a:rPr lang="en-US" sz="2600" dirty="0" smtClean="0"/>
              <a:t>data.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In these slides, a brief introduction to </a:t>
            </a:r>
            <a:r>
              <a:rPr lang="en-US" sz="2600" dirty="0"/>
              <a:t>system identiﬁcation using the least squares </a:t>
            </a:r>
            <a:r>
              <a:rPr lang="en-US" sz="2600" dirty="0" smtClean="0"/>
              <a:t>method is presented.</a:t>
            </a:r>
            <a:endParaRPr lang="en-US" sz="2600" dirty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endParaRPr lang="ar-EG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3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16167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604" y="544642"/>
            <a:ext cx="8229600" cy="706090"/>
          </a:xfrm>
        </p:spPr>
        <p:txBody>
          <a:bodyPr>
            <a:noAutofit/>
          </a:bodyPr>
          <a:lstStyle/>
          <a:p>
            <a:r>
              <a:rPr lang="en-US" sz="4000" dirty="0" smtClean="0"/>
              <a:t>Worked example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468" y="1358464"/>
            <a:ext cx="8489732" cy="4713387"/>
          </a:xfrm>
        </p:spPr>
        <p:txBody>
          <a:bodyPr>
            <a:noAutofit/>
          </a:bodyPr>
          <a:lstStyle/>
          <a:p>
            <a:pPr algn="l" rtl="0">
              <a:spcAft>
                <a:spcPts val="600"/>
              </a:spcAft>
            </a:pPr>
            <a:r>
              <a:rPr lang="en-US" sz="2600" dirty="0" smtClean="0"/>
              <a:t>Consider the following first-order model:</a:t>
            </a:r>
          </a:p>
          <a:p>
            <a:pPr algn="l" rtl="0">
              <a:spcAft>
                <a:spcPts val="600"/>
              </a:spcAft>
            </a:pPr>
            <a:endParaRPr lang="en-US" sz="2600" dirty="0" smtClean="0"/>
          </a:p>
          <a:p>
            <a:pPr algn="l" rtl="0">
              <a:spcAft>
                <a:spcPts val="600"/>
              </a:spcAft>
            </a:pPr>
            <a:endParaRPr lang="en-US" sz="2600" dirty="0" smtClean="0"/>
          </a:p>
          <a:p>
            <a:pPr lvl="1">
              <a:spcAft>
                <a:spcPts val="600"/>
              </a:spcAft>
            </a:pPr>
            <a:r>
              <a:rPr lang="en-US" sz="2600" dirty="0" smtClean="0"/>
              <a:t> There are two unknown </a:t>
            </a:r>
            <a:r>
              <a:rPr lang="en-US" sz="2600" dirty="0"/>
              <a:t>parameters </a:t>
            </a:r>
            <a:r>
              <a:rPr lang="en-US" sz="2600" b="1" i="1" dirty="0"/>
              <a:t>a</a:t>
            </a:r>
            <a:r>
              <a:rPr lang="en-US" sz="2600" dirty="0"/>
              <a:t> and </a:t>
            </a:r>
            <a:r>
              <a:rPr lang="en-US" sz="2600" b="1" i="1" dirty="0" smtClean="0"/>
              <a:t>b.</a:t>
            </a:r>
            <a:endParaRPr lang="en-US" sz="2600" dirty="0" smtClean="0"/>
          </a:p>
          <a:p>
            <a:pPr algn="l" rtl="0">
              <a:spcAft>
                <a:spcPts val="600"/>
              </a:spcAft>
            </a:pPr>
            <a:r>
              <a:rPr lang="en-US" sz="2600" dirty="0" smtClean="0"/>
              <a:t>The model can be rewritten as a difference equation:</a:t>
            </a:r>
          </a:p>
          <a:p>
            <a:pPr algn="l" rtl="0">
              <a:spcAft>
                <a:spcPts val="600"/>
              </a:spcAft>
            </a:pPr>
            <a:endParaRPr lang="en-US" sz="2600" dirty="0"/>
          </a:p>
          <a:p>
            <a:pPr lvl="1">
              <a:spcAft>
                <a:spcPts val="600"/>
              </a:spcAft>
            </a:pPr>
            <a:r>
              <a:rPr lang="en-US" sz="2200" dirty="0"/>
              <a:t> </a:t>
            </a:r>
            <a:r>
              <a:rPr lang="en-US" sz="2600" dirty="0"/>
              <a:t>A feed-forward </a:t>
            </a:r>
            <a:r>
              <a:rPr lang="en-US" sz="2600" dirty="0" smtClean="0"/>
              <a:t>term </a:t>
            </a:r>
            <a:r>
              <a:rPr lang="en-US" sz="2600" i="1" dirty="0">
                <a:latin typeface="Consolas" pitchFamily="49" charset="0"/>
              </a:rPr>
              <a:t>u</a:t>
            </a:r>
            <a:r>
              <a:rPr lang="en-US" sz="2600" dirty="0">
                <a:latin typeface="Consolas" pitchFamily="49" charset="0"/>
              </a:rPr>
              <a:t>(k)</a:t>
            </a:r>
            <a:r>
              <a:rPr lang="en-US" sz="2600" dirty="0"/>
              <a:t> </a:t>
            </a:r>
            <a:r>
              <a:rPr lang="en-US" sz="2600" dirty="0" smtClean="0"/>
              <a:t>was </a:t>
            </a:r>
            <a:r>
              <a:rPr lang="en-US" sz="2600" dirty="0"/>
              <a:t>not included </a:t>
            </a:r>
            <a:r>
              <a:rPr lang="en-US" sz="2600" dirty="0" smtClean="0"/>
              <a:t>because </a:t>
            </a:r>
            <a:r>
              <a:rPr lang="en-US" sz="2600" dirty="0"/>
              <a:t>it is virtually never seen in a physical system (unlike a controller).</a:t>
            </a:r>
          </a:p>
          <a:p>
            <a:pPr algn="l" rtl="0">
              <a:spcAft>
                <a:spcPts val="600"/>
              </a:spcAft>
            </a:pPr>
            <a:endParaRPr lang="en-US" sz="2600" dirty="0" smtClean="0"/>
          </a:p>
          <a:p>
            <a:pPr algn="l" rtl="0">
              <a:spcAft>
                <a:spcPts val="600"/>
              </a:spcAft>
            </a:pPr>
            <a:endParaRPr lang="en-US" sz="2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4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2902803"/>
              </p:ext>
            </p:extLst>
          </p:nvPr>
        </p:nvGraphicFramePr>
        <p:xfrm>
          <a:off x="2667000" y="1905000"/>
          <a:ext cx="371688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0" name="Equation" r:id="rId3" imgW="1460160" imgH="444240" progId="Equation.3">
                  <p:embed/>
                </p:oleObj>
              </mc:Choice>
              <mc:Fallback>
                <p:oleObj name="Equation" r:id="rId3" imgW="14601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905000"/>
                        <a:ext cx="3716888" cy="9906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70C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820345"/>
              </p:ext>
            </p:extLst>
          </p:nvPr>
        </p:nvGraphicFramePr>
        <p:xfrm>
          <a:off x="2438400" y="4114800"/>
          <a:ext cx="4208316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1" name="Equation" r:id="rId5" imgW="1650960" imgH="203040" progId="Equation.3">
                  <p:embed/>
                </p:oleObj>
              </mc:Choice>
              <mc:Fallback>
                <p:oleObj name="Equation" r:id="rId5" imgW="1650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114800"/>
                        <a:ext cx="4208316" cy="45402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70C0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3872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000" y="1348308"/>
            <a:ext cx="8248600" cy="5281092"/>
          </a:xfrm>
        </p:spPr>
        <p:txBody>
          <a:bodyPr>
            <a:noAutofit/>
          </a:bodyPr>
          <a:lstStyle/>
          <a:p>
            <a:pPr algn="l" rtl="0"/>
            <a:r>
              <a:rPr lang="en-US" sz="2400" dirty="0" smtClean="0"/>
              <a:t>Using the </a:t>
            </a:r>
            <a:r>
              <a:rPr lang="en-US" sz="2400" dirty="0"/>
              <a:t>input-output </a:t>
            </a:r>
            <a:r>
              <a:rPr lang="en-US" sz="2400" dirty="0" smtClean="0"/>
              <a:t>sequences, we can write the following equations:</a:t>
            </a:r>
          </a:p>
          <a:p>
            <a:pPr marL="109728" indent="0" algn="l" rtl="0">
              <a:buNone/>
            </a:pPr>
            <a:r>
              <a:rPr lang="en-US" sz="2400" dirty="0" smtClean="0"/>
              <a:t>		</a:t>
            </a:r>
          </a:p>
          <a:p>
            <a:pPr marL="109728" indent="0" algn="l" rtl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</a:t>
            </a:r>
          </a:p>
          <a:p>
            <a:pPr marL="109728" indent="0" algn="l" rtl="0">
              <a:buNone/>
            </a:pPr>
            <a:endParaRPr lang="en-US" sz="2400" dirty="0" smtClean="0"/>
          </a:p>
          <a:p>
            <a:pPr marL="109728" indent="0" algn="l" rtl="0">
              <a:buNone/>
            </a:pPr>
            <a:endParaRPr lang="en-US" sz="2400" dirty="0"/>
          </a:p>
          <a:p>
            <a:pPr marL="109728" indent="0" algn="l" rtl="0">
              <a:buNone/>
            </a:pPr>
            <a:endParaRPr lang="en-US" sz="2400" dirty="0" smtClean="0"/>
          </a:p>
          <a:p>
            <a:pPr algn="just" rtl="0"/>
            <a:r>
              <a:rPr lang="en-US" sz="2400" dirty="0" smtClean="0"/>
              <a:t>These are </a:t>
            </a:r>
            <a:r>
              <a:rPr lang="en-US" sz="2400" b="1" i="1" dirty="0" smtClean="0"/>
              <a:t>N</a:t>
            </a:r>
            <a:r>
              <a:rPr lang="en-US" sz="2400" dirty="0" smtClean="0"/>
              <a:t> equations in 2 unknown </a:t>
            </a:r>
            <a:r>
              <a:rPr lang="en-US" sz="2400" b="1" i="1" dirty="0"/>
              <a:t>a</a:t>
            </a:r>
            <a:r>
              <a:rPr lang="en-US" sz="2400" dirty="0"/>
              <a:t> and </a:t>
            </a:r>
            <a:r>
              <a:rPr lang="en-US" sz="2400" b="1" i="1" dirty="0" smtClean="0"/>
              <a:t>b</a:t>
            </a:r>
            <a:r>
              <a:rPr lang="en-US" sz="2400" dirty="0" smtClean="0"/>
              <a:t>. </a:t>
            </a:r>
          </a:p>
          <a:p>
            <a:pPr algn="just" rtl="0"/>
            <a:r>
              <a:rPr lang="en-US" sz="2400" dirty="0" smtClean="0"/>
              <a:t>As the number of equations &gt; number of unknowns, </a:t>
            </a:r>
            <a:r>
              <a:rPr lang="en-US" sz="2400" dirty="0"/>
              <a:t>there is no value for </a:t>
            </a:r>
            <a:r>
              <a:rPr lang="en-US" sz="2400" b="1" i="1" dirty="0"/>
              <a:t>a</a:t>
            </a:r>
            <a:r>
              <a:rPr lang="en-US" sz="2400" dirty="0"/>
              <a:t> and </a:t>
            </a:r>
            <a:r>
              <a:rPr lang="en-US" sz="2400" b="1" i="1" dirty="0"/>
              <a:t>b</a:t>
            </a:r>
            <a:r>
              <a:rPr lang="en-US" sz="2400" dirty="0"/>
              <a:t> to satisfy </a:t>
            </a:r>
            <a:r>
              <a:rPr lang="en-US" sz="2400" dirty="0" smtClean="0"/>
              <a:t>exactly all equations (this is called an over-determined system of equations). </a:t>
            </a:r>
            <a:endParaRPr lang="ar-EG" sz="2400" dirty="0"/>
          </a:p>
          <a:p>
            <a:pPr marL="109728" indent="0" algn="ctr" rtl="0">
              <a:buNone/>
            </a:pP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5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499547"/>
              </p:ext>
            </p:extLst>
          </p:nvPr>
        </p:nvGraphicFramePr>
        <p:xfrm>
          <a:off x="2667000" y="2209800"/>
          <a:ext cx="3797300" cy="207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4" name="Equation" r:id="rId3" imgW="1790640" imgH="1117440" progId="Equation.3">
                  <p:embed/>
                </p:oleObj>
              </mc:Choice>
              <mc:Fallback>
                <p:oleObj name="Equation" r:id="rId3" imgW="179064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209800"/>
                        <a:ext cx="3797300" cy="2078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116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876" y="307128"/>
            <a:ext cx="8506728" cy="6169872"/>
          </a:xfrm>
        </p:spPr>
        <p:txBody>
          <a:bodyPr>
            <a:normAutofit/>
          </a:bodyPr>
          <a:lstStyle/>
          <a:p>
            <a:pPr marL="457200"/>
            <a:r>
              <a:rPr lang="en-US" sz="2400" dirty="0" smtClean="0"/>
              <a:t>To deal with this issue, let us insert additional term </a:t>
            </a:r>
            <a:r>
              <a:rPr lang="el-GR" sz="2400" b="1" i="1" dirty="0" smtClean="0"/>
              <a:t>ε</a:t>
            </a:r>
            <a:r>
              <a:rPr lang="en-US" sz="2400" b="1" dirty="0" smtClean="0"/>
              <a:t>(</a:t>
            </a:r>
            <a:r>
              <a:rPr lang="en-US" sz="2400" b="1" i="1" dirty="0" smtClean="0"/>
              <a:t>i</a:t>
            </a:r>
            <a:r>
              <a:rPr lang="en-US" sz="2400" b="1" dirty="0" smtClean="0"/>
              <a:t>)</a:t>
            </a:r>
            <a:r>
              <a:rPr lang="en-US" sz="2400" dirty="0" smtClean="0"/>
              <a:t> in each equation to account for noise and modeling error.</a:t>
            </a:r>
          </a:p>
          <a:p>
            <a:pPr marL="457200"/>
            <a:endParaRPr lang="en-US" sz="2400" dirty="0"/>
          </a:p>
          <a:p>
            <a:pPr marL="457200"/>
            <a:endParaRPr lang="en-US" sz="2400" dirty="0" smtClean="0"/>
          </a:p>
          <a:p>
            <a:pPr marL="457200"/>
            <a:endParaRPr lang="en-US" sz="2400" dirty="0"/>
          </a:p>
          <a:p>
            <a:pPr marL="457200"/>
            <a:endParaRPr lang="en-US" sz="2400" dirty="0" smtClean="0"/>
          </a:p>
          <a:p>
            <a:pPr marL="457200"/>
            <a:endParaRPr lang="en-US" sz="2400" dirty="0"/>
          </a:p>
          <a:p>
            <a:pPr marL="457200"/>
            <a:r>
              <a:rPr lang="en-US" sz="2400" dirty="0" smtClean="0"/>
              <a:t>This </a:t>
            </a:r>
            <a:r>
              <a:rPr lang="en-US" sz="2400" dirty="0"/>
              <a:t>set of equations can be written in matrix </a:t>
            </a:r>
            <a:r>
              <a:rPr lang="en-US" sz="2400" dirty="0" smtClean="0"/>
              <a:t>form:</a:t>
            </a:r>
            <a:endParaRPr lang="en-US" sz="2400" dirty="0"/>
          </a:p>
          <a:p>
            <a:pPr marL="457200"/>
            <a:endParaRPr lang="en-US" sz="2400" dirty="0" smtClean="0"/>
          </a:p>
          <a:p>
            <a:pPr marL="452628"/>
            <a:endParaRPr lang="en-US" sz="2400" dirty="0" smtClean="0"/>
          </a:p>
          <a:p>
            <a:pPr marL="452628" algn="ctr"/>
            <a:endParaRPr lang="ar-EG" sz="2400" dirty="0">
              <a:solidFill>
                <a:srgbClr val="FF0000"/>
              </a:solidFill>
            </a:endParaRPr>
          </a:p>
          <a:p>
            <a:pPr marL="452628" algn="ctr"/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6</a:t>
            </a:fld>
            <a:endParaRPr lang="ar-EG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0715318"/>
              </p:ext>
            </p:extLst>
          </p:nvPr>
        </p:nvGraphicFramePr>
        <p:xfrm>
          <a:off x="2057400" y="1524000"/>
          <a:ext cx="4740275" cy="165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0" name="Equation" r:id="rId3" imgW="2234880" imgH="888840" progId="Equation.3">
                  <p:embed/>
                </p:oleObj>
              </mc:Choice>
              <mc:Fallback>
                <p:oleObj name="Equation" r:id="rId3" imgW="223488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524000"/>
                        <a:ext cx="4740275" cy="165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1619016"/>
              </p:ext>
            </p:extLst>
          </p:nvPr>
        </p:nvGraphicFramePr>
        <p:xfrm>
          <a:off x="1752600" y="4038600"/>
          <a:ext cx="5502064" cy="219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1" name="Equation" r:id="rId5" imgW="2768400" imgH="1104840" progId="Equation.3">
                  <p:embed/>
                </p:oleObj>
              </mc:Choice>
              <mc:Fallback>
                <p:oleObj name="Equation" r:id="rId5" imgW="2768400" imgH="1104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038600"/>
                        <a:ext cx="5502064" cy="219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7013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848" y="451962"/>
            <a:ext cx="8229600" cy="792088"/>
          </a:xfrm>
          <a:solidFill>
            <a:schemeClr val="bg1"/>
          </a:solidFill>
        </p:spPr>
        <p:txBody>
          <a:bodyPr>
            <a:normAutofit/>
          </a:bodyPr>
          <a:lstStyle/>
          <a:p>
            <a:pPr rtl="0"/>
            <a:r>
              <a:rPr lang="en-US" dirty="0" smtClean="0"/>
              <a:t>Finding the parameters </a:t>
            </a:r>
            <a:r>
              <a:rPr lang="en-US" i="1" dirty="0" smtClean="0">
                <a:latin typeface="Consolas" pitchFamily="49" charset="0"/>
              </a:rPr>
              <a:t>a</a:t>
            </a:r>
            <a:r>
              <a:rPr lang="en-US" dirty="0" smtClean="0"/>
              <a:t> and </a:t>
            </a:r>
            <a:r>
              <a:rPr lang="en-US" i="1" dirty="0">
                <a:latin typeface="Consolas" pitchFamily="49" charset="0"/>
              </a:rPr>
              <a:t>b</a:t>
            </a:r>
            <a:endParaRPr lang="ar-EG" i="1" dirty="0">
              <a:latin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8656"/>
            <a:ext cx="8229600" cy="5040560"/>
          </a:xfrm>
        </p:spPr>
        <p:txBody>
          <a:bodyPr>
            <a:noAutofit/>
          </a:bodyPr>
          <a:lstStyle/>
          <a:p>
            <a:r>
              <a:rPr lang="en-US" sz="2600" dirty="0" smtClean="0"/>
              <a:t>What we are looking for is a value for </a:t>
            </a:r>
            <a:r>
              <a:rPr lang="el-GR" sz="2600" dirty="0" smtClean="0"/>
              <a:t>θ</a:t>
            </a:r>
            <a:r>
              <a:rPr lang="en-US" sz="2600" dirty="0" smtClean="0"/>
              <a:t> (</a:t>
            </a:r>
            <a:r>
              <a:rPr lang="en-US" sz="2600" dirty="0" smtClean="0">
                <a:solidFill>
                  <a:srgbClr val="FF0000"/>
                </a:solidFill>
              </a:rPr>
              <a:t>i.e. </a:t>
            </a:r>
            <a:r>
              <a:rPr lang="en-US" sz="2600" i="1" dirty="0" smtClean="0">
                <a:solidFill>
                  <a:srgbClr val="FF0000"/>
                </a:solidFill>
              </a:rPr>
              <a:t>a</a:t>
            </a:r>
            <a:r>
              <a:rPr lang="en-US" sz="2600" dirty="0" smtClean="0">
                <a:solidFill>
                  <a:srgbClr val="FF0000"/>
                </a:solidFill>
              </a:rPr>
              <a:t> and </a:t>
            </a:r>
            <a:r>
              <a:rPr lang="en-US" sz="2600" i="1" dirty="0" smtClean="0">
                <a:solidFill>
                  <a:srgbClr val="FF0000"/>
                </a:solidFill>
              </a:rPr>
              <a:t>b</a:t>
            </a:r>
            <a:r>
              <a:rPr lang="en-US" sz="2600" dirty="0" smtClean="0"/>
              <a:t>) which makes the best compromise between all the equations, i.e. try to minimize the equation errors </a:t>
            </a:r>
            <a:r>
              <a:rPr lang="el-GR" sz="2600" b="1" i="1" dirty="0" smtClean="0">
                <a:latin typeface="Consolas" pitchFamily="49" charset="0"/>
              </a:rPr>
              <a:t>ε</a:t>
            </a:r>
            <a:r>
              <a:rPr lang="en-US" sz="2600" b="1" i="1" dirty="0" smtClean="0">
                <a:latin typeface="Consolas" pitchFamily="49" charset="0"/>
              </a:rPr>
              <a:t>(1), </a:t>
            </a:r>
            <a:r>
              <a:rPr lang="el-GR" sz="2600" b="1" i="1" dirty="0">
                <a:latin typeface="Consolas" pitchFamily="49" charset="0"/>
              </a:rPr>
              <a:t>ε</a:t>
            </a:r>
            <a:r>
              <a:rPr lang="en-US" sz="2600" b="1" i="1" dirty="0" smtClean="0">
                <a:latin typeface="Consolas" pitchFamily="49" charset="0"/>
              </a:rPr>
              <a:t>(2),…,</a:t>
            </a:r>
            <a:r>
              <a:rPr lang="el-GR" sz="2600" b="1" i="1" dirty="0">
                <a:latin typeface="Consolas" pitchFamily="49" charset="0"/>
              </a:rPr>
              <a:t> ε</a:t>
            </a:r>
            <a:r>
              <a:rPr lang="en-US" sz="2600" b="1" i="1" dirty="0" smtClean="0">
                <a:latin typeface="Consolas" pitchFamily="49" charset="0"/>
              </a:rPr>
              <a:t>(N)</a:t>
            </a:r>
            <a:r>
              <a:rPr lang="en-US" sz="2600" dirty="0" smtClean="0"/>
              <a:t>.</a:t>
            </a:r>
          </a:p>
          <a:p>
            <a:pPr algn="l" rtl="0"/>
            <a:endParaRPr lang="en-US" sz="2600" i="1" dirty="0"/>
          </a:p>
          <a:p>
            <a:pPr algn="l" rtl="0"/>
            <a:r>
              <a:rPr lang="en-US" sz="2600" dirty="0" smtClean="0"/>
              <a:t>One possibility is to choose </a:t>
            </a:r>
            <a:r>
              <a:rPr lang="en-US" sz="2600" b="1" i="1" dirty="0" smtClean="0"/>
              <a:t>a</a:t>
            </a:r>
            <a:r>
              <a:rPr lang="en-US" sz="2600" dirty="0" smtClean="0"/>
              <a:t> and </a:t>
            </a:r>
            <a:r>
              <a:rPr lang="en-US" sz="2600" b="1" i="1" dirty="0" smtClean="0"/>
              <a:t>b</a:t>
            </a:r>
            <a:r>
              <a:rPr lang="en-US" sz="2600" dirty="0" smtClean="0"/>
              <a:t> that make the sum of all errors minimum. That is, to minimize: </a:t>
            </a:r>
          </a:p>
          <a:p>
            <a:pPr algn="l" rtl="0"/>
            <a:endParaRPr lang="en-US" sz="2600" dirty="0" smtClean="0">
              <a:solidFill>
                <a:srgbClr val="FF0000"/>
              </a:solidFill>
            </a:endParaRPr>
          </a:p>
          <a:p>
            <a:pPr algn="l" rtl="0"/>
            <a:endParaRPr lang="en-US" sz="2600" dirty="0">
              <a:solidFill>
                <a:srgbClr val="FF0000"/>
              </a:solidFill>
            </a:endParaRPr>
          </a:p>
          <a:p>
            <a:pPr algn="l" rtl="0"/>
            <a:endParaRPr lang="en-US" sz="2600" dirty="0" smtClean="0">
              <a:solidFill>
                <a:srgbClr val="FF0000"/>
              </a:solidFill>
            </a:endParaRPr>
          </a:p>
          <a:p>
            <a:pPr algn="l" rtl="0"/>
            <a:r>
              <a:rPr lang="en-US" sz="2600" dirty="0" smtClean="0">
                <a:solidFill>
                  <a:srgbClr val="FF0000"/>
                </a:solidFill>
              </a:rPr>
              <a:t>However, this is not a good choice. </a:t>
            </a:r>
            <a:r>
              <a:rPr lang="en-US" sz="2600" i="1" dirty="0" smtClean="0">
                <a:solidFill>
                  <a:srgbClr val="FF0000"/>
                </a:solidFill>
              </a:rPr>
              <a:t>Why?</a:t>
            </a:r>
            <a:endParaRPr lang="en-US" sz="26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7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1476774"/>
              </p:ext>
            </p:extLst>
          </p:nvPr>
        </p:nvGraphicFramePr>
        <p:xfrm>
          <a:off x="2362200" y="4579937"/>
          <a:ext cx="4251325" cy="105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2" name="Equation" r:id="rId3" imgW="1371600" imgH="330120" progId="Equation.3">
                  <p:embed/>
                </p:oleObj>
              </mc:Choice>
              <mc:Fallback>
                <p:oleObj name="Equation" r:id="rId3" imgW="137160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579937"/>
                        <a:ext cx="4251325" cy="1058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1902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196" y="1361242"/>
            <a:ext cx="8261404" cy="5328592"/>
          </a:xfrm>
        </p:spPr>
        <p:txBody>
          <a:bodyPr>
            <a:noAutofit/>
          </a:bodyPr>
          <a:lstStyle/>
          <a:p>
            <a:pPr algn="l" rtl="0"/>
            <a:r>
              <a:rPr lang="en-US" dirty="0"/>
              <a:t>To penalize both positive and negative </a:t>
            </a:r>
            <a:r>
              <a:rPr lang="en-US" dirty="0" smtClean="0"/>
              <a:t>errors </a:t>
            </a:r>
            <a:r>
              <a:rPr lang="el-GR" b="1" dirty="0" smtClean="0"/>
              <a:t>ε</a:t>
            </a:r>
            <a:r>
              <a:rPr lang="en-US" b="1" dirty="0" smtClean="0"/>
              <a:t>(i),</a:t>
            </a:r>
            <a:r>
              <a:rPr lang="en-US" dirty="0" smtClean="0"/>
              <a:t> </a:t>
            </a:r>
            <a:r>
              <a:rPr lang="en-US" dirty="0"/>
              <a:t>we </a:t>
            </a:r>
            <a:r>
              <a:rPr lang="en-US" dirty="0" smtClean="0"/>
              <a:t>seek </a:t>
            </a:r>
            <a:r>
              <a:rPr lang="el-GR" dirty="0" smtClean="0"/>
              <a:t>θ </a:t>
            </a:r>
            <a:r>
              <a:rPr lang="en-US" dirty="0" smtClean="0"/>
              <a:t>that makes </a:t>
            </a:r>
            <a:r>
              <a:rPr lang="en-US" dirty="0"/>
              <a:t>the sum of </a:t>
            </a:r>
            <a:r>
              <a:rPr lang="en-US" dirty="0" smtClean="0"/>
              <a:t>squared </a:t>
            </a:r>
            <a:r>
              <a:rPr lang="en-US" dirty="0"/>
              <a:t>errors minimum. That is</a:t>
            </a:r>
            <a:r>
              <a:rPr lang="en-US" dirty="0" smtClean="0"/>
              <a:t>,</a:t>
            </a:r>
          </a:p>
          <a:p>
            <a:pPr algn="l" rtl="0"/>
            <a:endParaRPr lang="en-US" dirty="0"/>
          </a:p>
          <a:p>
            <a:pPr marL="109728" indent="0" algn="l" rtl="0">
              <a:buNone/>
            </a:pPr>
            <a:endParaRPr lang="en-US" dirty="0" smtClean="0"/>
          </a:p>
          <a:p>
            <a:pPr marL="109728" indent="0" algn="l" rtl="0">
              <a:buNone/>
            </a:pPr>
            <a:endParaRPr lang="en-US" dirty="0"/>
          </a:p>
          <a:p>
            <a:r>
              <a:rPr lang="en-US" dirty="0"/>
              <a:t>This leads to the well-known </a:t>
            </a:r>
            <a:r>
              <a:rPr lang="en-US" i="1" dirty="0">
                <a:solidFill>
                  <a:srgbClr val="FF0000"/>
                </a:solidFill>
              </a:rPr>
              <a:t>least-squares</a:t>
            </a:r>
            <a:r>
              <a:rPr lang="en-US" dirty="0"/>
              <a:t> </a:t>
            </a:r>
            <a:r>
              <a:rPr lang="en-US" dirty="0" smtClean="0"/>
              <a:t>problem, for which </a:t>
            </a:r>
            <a:r>
              <a:rPr lang="en-US" dirty="0" smtClean="0">
                <a:solidFill>
                  <a:srgbClr val="FF0000"/>
                </a:solidFill>
              </a:rPr>
              <a:t>the following estimate can be obtained</a:t>
            </a:r>
            <a:r>
              <a:rPr lang="en-US" dirty="0" smtClean="0"/>
              <a:t>: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8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6014429"/>
              </p:ext>
            </p:extLst>
          </p:nvPr>
        </p:nvGraphicFramePr>
        <p:xfrm>
          <a:off x="3247698" y="3055938"/>
          <a:ext cx="2636838" cy="105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1" name="Equation" r:id="rId3" imgW="850680" imgH="330120" progId="Equation.3">
                  <p:embed/>
                </p:oleObj>
              </mc:Choice>
              <mc:Fallback>
                <p:oleObj name="Equation" r:id="rId3" imgW="85068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7698" y="3055938"/>
                        <a:ext cx="2636838" cy="10588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rgbClr val="0070C0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8494182"/>
              </p:ext>
            </p:extLst>
          </p:nvPr>
        </p:nvGraphicFramePr>
        <p:xfrm>
          <a:off x="2971800" y="5562600"/>
          <a:ext cx="319405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2" name="Equation" r:id="rId5" imgW="1206360" imgH="253800" progId="Equation.3">
                  <p:embed/>
                </p:oleObj>
              </mc:Choice>
              <mc:Fallback>
                <p:oleObj name="Equation" r:id="rId5" imgW="1206360" imgH="253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562600"/>
                        <a:ext cx="3194050" cy="52228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6504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126" y="674668"/>
            <a:ext cx="7869560" cy="576064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Example 1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268" y="1355834"/>
            <a:ext cx="8280920" cy="4685152"/>
          </a:xfrm>
        </p:spPr>
        <p:txBody>
          <a:bodyPr>
            <a:normAutofit/>
          </a:bodyPr>
          <a:lstStyle/>
          <a:p>
            <a:pPr marL="109728" indent="0" algn="l" rtl="0">
              <a:buNone/>
            </a:pPr>
            <a:r>
              <a:rPr lang="en-US" sz="2200" dirty="0" smtClean="0"/>
              <a:t>Consider the following model</a:t>
            </a:r>
          </a:p>
          <a:p>
            <a:pPr marL="109728" indent="0" algn="l" rtl="0">
              <a:buNone/>
            </a:pPr>
            <a:endParaRPr lang="en-US" sz="2200" dirty="0" smtClean="0"/>
          </a:p>
          <a:p>
            <a:pPr marL="109728" indent="0" algn="l" rtl="0">
              <a:buNone/>
            </a:pPr>
            <a:endParaRPr lang="en-US" sz="2200" dirty="0" smtClean="0"/>
          </a:p>
          <a:p>
            <a:pPr marL="109728" indent="0">
              <a:buNone/>
            </a:pPr>
            <a:r>
              <a:rPr lang="en-US" sz="2200" dirty="0" smtClean="0"/>
              <a:t>where </a:t>
            </a:r>
            <a:r>
              <a:rPr lang="en-US" sz="2200" b="1" i="1" dirty="0" smtClean="0"/>
              <a:t>u</a:t>
            </a:r>
            <a:r>
              <a:rPr lang="en-US" sz="2200" b="1" dirty="0" smtClean="0"/>
              <a:t>(</a:t>
            </a:r>
            <a:r>
              <a:rPr lang="en-US" sz="2200" b="1" i="1" dirty="0" smtClean="0"/>
              <a:t>k</a:t>
            </a:r>
            <a:r>
              <a:rPr lang="en-US" sz="2200" b="1" dirty="0" smtClean="0"/>
              <a:t>)</a:t>
            </a:r>
            <a:r>
              <a:rPr lang="en-US" sz="2200" dirty="0" smtClean="0"/>
              <a:t>, </a:t>
            </a:r>
            <a:r>
              <a:rPr lang="en-US" sz="2200" b="1" i="1" dirty="0" smtClean="0"/>
              <a:t>y</a:t>
            </a:r>
            <a:r>
              <a:rPr lang="en-US" sz="2200" b="1" dirty="0" smtClean="0"/>
              <a:t>(</a:t>
            </a:r>
            <a:r>
              <a:rPr lang="en-US" sz="2200" b="1" i="1" dirty="0" smtClean="0"/>
              <a:t>k</a:t>
            </a:r>
            <a:r>
              <a:rPr lang="en-US" sz="2200" b="1" dirty="0" smtClean="0"/>
              <a:t>), and </a:t>
            </a:r>
            <a:r>
              <a:rPr lang="el-GR" sz="2200" b="1" i="1" dirty="0"/>
              <a:t>ε</a:t>
            </a:r>
            <a:r>
              <a:rPr lang="en-US" sz="2200" b="1" dirty="0"/>
              <a:t>(</a:t>
            </a:r>
            <a:r>
              <a:rPr lang="en-US" sz="2200" b="1" i="1" dirty="0"/>
              <a:t>k</a:t>
            </a:r>
            <a:r>
              <a:rPr lang="en-US" sz="2200" b="1" dirty="0"/>
              <a:t>)</a:t>
            </a:r>
            <a:r>
              <a:rPr lang="en-US" sz="2200" i="1" dirty="0" smtClean="0"/>
              <a:t> are, respectively, </a:t>
            </a:r>
            <a:r>
              <a:rPr lang="en-US" sz="2200" dirty="0" smtClean="0"/>
              <a:t>the input, output, and the </a:t>
            </a:r>
            <a:r>
              <a:rPr lang="en-US" sz="2200" i="1" dirty="0" smtClean="0"/>
              <a:t>equation error at time instant k. </a:t>
            </a:r>
            <a:r>
              <a:rPr lang="en-US" sz="2200" dirty="0" smtClean="0"/>
              <a:t>Given the following input output data:</a:t>
            </a:r>
          </a:p>
          <a:p>
            <a:pPr marL="749808" lvl="1" indent="-342900">
              <a:buFont typeface="Wingdings" pitchFamily="2" charset="2"/>
              <a:buChar char="q"/>
            </a:pPr>
            <a:r>
              <a:rPr lang="en-US" sz="2200" dirty="0" smtClean="0"/>
              <a:t>deduce the </a:t>
            </a:r>
            <a:r>
              <a:rPr lang="en-US" sz="2200" dirty="0"/>
              <a:t>regression matrix </a:t>
            </a:r>
            <a:r>
              <a:rPr lang="el-GR" sz="2200" b="1" dirty="0" smtClean="0"/>
              <a:t>Φ</a:t>
            </a:r>
            <a:r>
              <a:rPr lang="en-US" sz="2200" dirty="0" smtClean="0"/>
              <a:t> </a:t>
            </a:r>
            <a:endParaRPr lang="en-US" sz="2200" dirty="0"/>
          </a:p>
          <a:p>
            <a:pPr marL="749808" lvl="1" indent="-342900" algn="l" rtl="0">
              <a:buFont typeface="Wingdings" pitchFamily="2" charset="2"/>
              <a:buChar char="q"/>
            </a:pPr>
            <a:r>
              <a:rPr lang="en-US" sz="2200" dirty="0" smtClean="0"/>
              <a:t>calculate the least squares estimate of </a:t>
            </a:r>
            <a:r>
              <a:rPr lang="en-US" sz="2200" b="1" i="1" dirty="0" smtClean="0"/>
              <a:t>a</a:t>
            </a:r>
            <a:r>
              <a:rPr lang="en-US" sz="2200" dirty="0" smtClean="0"/>
              <a:t> and </a:t>
            </a:r>
            <a:r>
              <a:rPr lang="en-US" sz="2200" b="1" i="1" dirty="0" smtClean="0"/>
              <a:t>b</a:t>
            </a:r>
            <a:r>
              <a:rPr lang="en-US" sz="2200" dirty="0" smtClean="0"/>
              <a:t>.</a:t>
            </a:r>
          </a:p>
          <a:p>
            <a:pPr marL="749808" lvl="1" indent="-342900" algn="l" rtl="0">
              <a:buFont typeface="Wingdings" pitchFamily="2" charset="2"/>
              <a:buChar char="q"/>
            </a:pPr>
            <a:r>
              <a:rPr lang="en-US" sz="2200" dirty="0"/>
              <a:t>c</a:t>
            </a:r>
            <a:r>
              <a:rPr lang="en-US" sz="2200" dirty="0" smtClean="0"/>
              <a:t>alculate the model output</a:t>
            </a:r>
          </a:p>
          <a:p>
            <a:pPr marL="749808" lvl="1" indent="-342900" algn="l" rtl="0">
              <a:buFont typeface="Wingdings" pitchFamily="2" charset="2"/>
              <a:buChar char="q"/>
            </a:pPr>
            <a:r>
              <a:rPr lang="en-US" sz="2200" dirty="0"/>
              <a:t>c</a:t>
            </a:r>
            <a:r>
              <a:rPr lang="en-US" sz="2200" dirty="0" smtClean="0"/>
              <a:t>alculate the residuals </a:t>
            </a:r>
            <a:endParaRPr lang="ar-EG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9</a:t>
            </a:fld>
            <a:endParaRPr lang="ar-EG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057635"/>
              </p:ext>
            </p:extLst>
          </p:nvPr>
        </p:nvGraphicFramePr>
        <p:xfrm>
          <a:off x="2286000" y="5349240"/>
          <a:ext cx="4550154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8359"/>
                <a:gridCol w="758359"/>
                <a:gridCol w="758359"/>
                <a:gridCol w="758359"/>
                <a:gridCol w="758359"/>
                <a:gridCol w="758359"/>
              </a:tblGrid>
              <a:tr h="408045"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i="1" dirty="0" smtClean="0"/>
                        <a:t>t</a:t>
                      </a:r>
                      <a:endParaRPr lang="en-US" sz="22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dirty="0" smtClean="0"/>
                        <a:t>1</a:t>
                      </a:r>
                      <a:endParaRPr lang="en-US" sz="2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dirty="0" smtClean="0"/>
                        <a:t>2</a:t>
                      </a:r>
                      <a:endParaRPr lang="en-US" sz="2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dirty="0" smtClean="0"/>
                        <a:t>3</a:t>
                      </a:r>
                      <a:endParaRPr lang="en-US" sz="2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dirty="0" smtClean="0"/>
                        <a:t>4</a:t>
                      </a:r>
                      <a:endParaRPr lang="en-US" sz="2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dirty="0" smtClean="0"/>
                        <a:t>5</a:t>
                      </a:r>
                      <a:endParaRPr lang="en-US" sz="2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8045"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i="1" dirty="0" smtClean="0"/>
                        <a:t>u</a:t>
                      </a:r>
                      <a:r>
                        <a:rPr lang="en-US" sz="2200" b="1" dirty="0" smtClean="0"/>
                        <a:t>(</a:t>
                      </a:r>
                      <a:r>
                        <a:rPr lang="en-US" sz="2200" b="1" i="1" dirty="0" smtClean="0"/>
                        <a:t>t</a:t>
                      </a:r>
                      <a:r>
                        <a:rPr lang="en-US" sz="2200" b="1" dirty="0" smtClean="0"/>
                        <a:t>)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dirty="0" smtClean="0"/>
                        <a:t>1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dirty="0" smtClean="0"/>
                        <a:t>2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dirty="0" smtClean="0"/>
                        <a:t>4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dirty="0" smtClean="0"/>
                        <a:t>5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dirty="0" smtClean="0"/>
                        <a:t>7</a:t>
                      </a:r>
                      <a:endParaRPr lang="en-US" sz="2200" b="1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i="1" dirty="0" smtClean="0"/>
                        <a:t>y</a:t>
                      </a:r>
                      <a:r>
                        <a:rPr lang="en-US" sz="2200" b="1" dirty="0" smtClean="0"/>
                        <a:t>(</a:t>
                      </a:r>
                      <a:r>
                        <a:rPr lang="en-US" sz="2200" b="1" i="1" dirty="0" smtClean="0"/>
                        <a:t>t</a:t>
                      </a:r>
                      <a:r>
                        <a:rPr lang="en-US" sz="2200" b="1" dirty="0" smtClean="0"/>
                        <a:t>)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dirty="0" smtClean="0"/>
                        <a:t>1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dirty="0" smtClean="0"/>
                        <a:t>3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dirty="0" smtClean="0"/>
                        <a:t>5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dirty="0" smtClean="0"/>
                        <a:t>7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dirty="0" smtClean="0"/>
                        <a:t>8</a:t>
                      </a:r>
                      <a:endParaRPr lang="en-US" sz="22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7371314"/>
              </p:ext>
            </p:extLst>
          </p:nvPr>
        </p:nvGraphicFramePr>
        <p:xfrm>
          <a:off x="2217738" y="1916113"/>
          <a:ext cx="436245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4" name="Equation" r:id="rId3" imgW="2057400" imgH="203040" progId="Equation.3">
                  <p:embed/>
                </p:oleObj>
              </mc:Choice>
              <mc:Fallback>
                <p:oleObj name="Equation" r:id="rId3" imgW="20574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7738" y="1916113"/>
                        <a:ext cx="436245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27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llingsCNwIT">
  <a:themeElements>
    <a:clrScheme name="StallingsCNw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StallingsCNwI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llingsCNw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Settings\pullina\Application Data\Microsoft\Templates\StallingsCNwIT.pot</Template>
  <TotalTime>19030</TotalTime>
  <Words>651</Words>
  <Application>Microsoft Office PowerPoint</Application>
  <PresentationFormat>On-screen Show (4:3)</PresentationFormat>
  <Paragraphs>167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StallingsCNwIT</vt:lpstr>
      <vt:lpstr>Equation</vt:lpstr>
      <vt:lpstr>System Identification</vt:lpstr>
      <vt:lpstr>Introduction </vt:lpstr>
      <vt:lpstr>System identification</vt:lpstr>
      <vt:lpstr>Worked example</vt:lpstr>
      <vt:lpstr>PowerPoint Presentation</vt:lpstr>
      <vt:lpstr>PowerPoint Presentation</vt:lpstr>
      <vt:lpstr>Finding the parameters a and b</vt:lpstr>
      <vt:lpstr>PowerPoint Presentation</vt:lpstr>
      <vt:lpstr>Example 1</vt:lpstr>
      <vt:lpstr>Answer</vt:lpstr>
      <vt:lpstr>PowerPoint Presentation</vt:lpstr>
      <vt:lpstr>PowerPoint Presentation</vt:lpstr>
      <vt:lpstr>Example 2</vt:lpstr>
      <vt:lpstr>Answer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11&amp;12 Routing</dc:title>
  <dc:creator>DELL</dc:creator>
  <cp:lastModifiedBy>zoom</cp:lastModifiedBy>
  <cp:revision>1507</cp:revision>
  <cp:lastPrinted>1601-01-01T00:00:00Z</cp:lastPrinted>
  <dcterms:created xsi:type="dcterms:W3CDTF">2001-08-26T16:57:20Z</dcterms:created>
  <dcterms:modified xsi:type="dcterms:W3CDTF">2020-12-15T05:11:19Z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