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8" r:id="rId3"/>
    <p:sldId id="401" r:id="rId4"/>
    <p:sldId id="520" r:id="rId5"/>
    <p:sldId id="521" r:id="rId6"/>
    <p:sldId id="491" r:id="rId7"/>
    <p:sldId id="492" r:id="rId8"/>
    <p:sldId id="528" r:id="rId9"/>
    <p:sldId id="52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788"/>
    <a:srgbClr val="FEF1E6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9322" autoAdjust="0"/>
  </p:normalViewPr>
  <p:slideViewPr>
    <p:cSldViewPr>
      <p:cViewPr>
        <p:scale>
          <a:sx n="70" d="100"/>
          <a:sy n="70" d="100"/>
        </p:scale>
        <p:origin x="-138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5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05/05/2018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38015-AD98-4867-8B7A-4101F60AD33A}" type="datetimeFigureOut">
              <a:rPr lang="en-GB" smtClean="0"/>
              <a:pPr/>
              <a:t>05/05/2018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5A4E-08A9-457D-89E6-C51BF6DBFC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47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CA20-0ED7-42B5-8080-88893B6232A7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B7B6-C574-4EF2-A3BD-45E8741B0856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1F9D-9056-4896-9836-E538872B4017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E757-7A49-4A17-8D1F-397EE33EFEDA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3836-B290-47D9-91AC-326D5B750A1C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0129-661F-43C0-A2FD-080856007B79}" type="datetime1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9D06-076A-4772-BC7F-8D3C9EE60763}" type="datetime1">
              <a:rPr lang="en-GB" smtClean="0"/>
              <a:t>05/05/2018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F46-1806-4ED0-9F2D-E7B5941E54EC}" type="datetime1">
              <a:rPr lang="en-GB" smtClean="0"/>
              <a:t>05/05/2018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DD57-F1BE-47FC-A143-25E758FAD18B}" type="datetime1">
              <a:rPr lang="en-GB" smtClean="0"/>
              <a:t>05/05/2018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5E53-B2CD-4139-AC20-478A199A3623}" type="datetime1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DFDD-0273-4959-8C11-1B9B846CA304}" type="datetime1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4CBC-8D2B-489F-BAE1-A1680D0C117A}" type="datetime1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State Space Representation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404664"/>
            <a:ext cx="76200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CA" dirty="0"/>
              <a:t>State space representation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18457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400" dirty="0" smtClean="0"/>
              <a:t>While transfer functions are used to model dynamic systems in the frequency domain, state space representation is a way of modelling systems in the time domain. 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Time </a:t>
            </a:r>
            <a:r>
              <a:rPr lang="en-US" sz="2400" dirty="0"/>
              <a:t>domain </a:t>
            </a:r>
            <a:r>
              <a:rPr lang="en-US" sz="2400" dirty="0" smtClean="0"/>
              <a:t>is </a:t>
            </a:r>
            <a:r>
              <a:rPr lang="en-US" sz="2400" dirty="0" smtClean="0"/>
              <a:t>suitable </a:t>
            </a:r>
            <a:r>
              <a:rPr lang="en-US" sz="2400" dirty="0"/>
              <a:t>for software </a:t>
            </a:r>
            <a:r>
              <a:rPr lang="en-US" sz="2400" dirty="0" smtClean="0"/>
              <a:t>implementation. </a:t>
            </a:r>
            <a:endParaRPr lang="en-US" sz="2400" dirty="0"/>
          </a:p>
          <a:p>
            <a:pPr marL="342900" lvl="1" indent="-342900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Non-zero </a:t>
            </a:r>
            <a:r>
              <a:rPr lang="en-US" sz="2400" dirty="0"/>
              <a:t>initial conditions can be treated easily.</a:t>
            </a:r>
          </a:p>
          <a:p>
            <a:pPr marL="342900" lvl="1" indent="-342900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number of </a:t>
            </a:r>
            <a:r>
              <a:rPr lang="en-GB" sz="2400" dirty="0" smtClean="0"/>
              <a:t>inputs </a:t>
            </a:r>
            <a:r>
              <a:rPr lang="en-GB" sz="2400" dirty="0"/>
              <a:t>or </a:t>
            </a:r>
            <a:r>
              <a:rPr lang="en-GB" sz="2400" dirty="0" smtClean="0"/>
              <a:t>outputs </a:t>
            </a:r>
            <a:r>
              <a:rPr lang="en-GB" sz="2400" dirty="0"/>
              <a:t>does not </a:t>
            </a:r>
            <a:r>
              <a:rPr lang="en-GB" sz="2400" dirty="0" smtClean="0"/>
              <a:t>affect the </a:t>
            </a:r>
            <a:r>
              <a:rPr lang="en-GB" sz="2400" dirty="0"/>
              <a:t>complexity of the equations.</a:t>
            </a:r>
            <a:endParaRPr lang="en-US" sz="2400" dirty="0"/>
          </a:p>
          <a:p>
            <a:pPr algn="l" rtl="0">
              <a:lnSpc>
                <a:spcPct val="120000"/>
              </a:lnSpc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974"/>
            <a:ext cx="8229600" cy="639762"/>
          </a:xfrm>
        </p:spPr>
        <p:txBody>
          <a:bodyPr>
            <a:noAutofit/>
          </a:bodyPr>
          <a:lstStyle/>
          <a:p>
            <a:r>
              <a:rPr lang="en-CA" dirty="0"/>
              <a:t>State space representation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8245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GB" sz="2200" dirty="0" smtClean="0"/>
              <a:t>An </a:t>
            </a:r>
            <a:r>
              <a:rPr lang="en-GB" sz="2200" dirty="0">
                <a:solidFill>
                  <a:srgbClr val="FF0000"/>
                </a:solidFill>
              </a:rPr>
              <a:t>nth</a:t>
            </a:r>
            <a:r>
              <a:rPr lang="en-GB" sz="2200" dirty="0"/>
              <a:t> order differential equation can be decomposed into </a:t>
            </a:r>
            <a:r>
              <a:rPr lang="en-GB" sz="2200" i="1" dirty="0">
                <a:solidFill>
                  <a:srgbClr val="FF0000"/>
                </a:solidFill>
              </a:rPr>
              <a:t>n</a:t>
            </a:r>
            <a:r>
              <a:rPr lang="en-GB" sz="2200" dirty="0">
                <a:solidFill>
                  <a:srgbClr val="FF0000"/>
                </a:solidFill>
              </a:rPr>
              <a:t> </a:t>
            </a:r>
            <a:r>
              <a:rPr lang="en-GB" sz="2200" dirty="0"/>
              <a:t>first-order </a:t>
            </a:r>
            <a:r>
              <a:rPr lang="en-GB" sz="2200" dirty="0" smtClean="0"/>
              <a:t>equations b</a:t>
            </a:r>
            <a:r>
              <a:rPr lang="en-US" sz="2200" dirty="0" smtClean="0"/>
              <a:t>y </a:t>
            </a:r>
            <a:r>
              <a:rPr lang="en-US" sz="2200" dirty="0"/>
              <a:t>introducing new variables called the </a:t>
            </a:r>
            <a:r>
              <a:rPr lang="en-US" sz="2200" b="1" i="1" dirty="0">
                <a:solidFill>
                  <a:srgbClr val="FF0000"/>
                </a:solidFill>
              </a:rPr>
              <a:t>state</a:t>
            </a:r>
            <a:r>
              <a:rPr lang="en-US" sz="2200" dirty="0"/>
              <a:t>. </a:t>
            </a:r>
            <a:r>
              <a:rPr lang="en-GB" sz="2200" dirty="0"/>
              <a:t>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200" dirty="0" smtClean="0"/>
              <a:t>The </a:t>
            </a:r>
            <a:r>
              <a:rPr lang="en-US" sz="2200" dirty="0"/>
              <a:t>knowledge of the state variables at some initial time, plus knowledge of the input from that time on, is suﬃcient to predict the system behavior.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GB" sz="2200" dirty="0" smtClean="0"/>
              <a:t>The </a:t>
            </a:r>
            <a:r>
              <a:rPr lang="en-GB" sz="2200" dirty="0">
                <a:solidFill>
                  <a:srgbClr val="FF0000"/>
                </a:solidFill>
              </a:rPr>
              <a:t>State </a:t>
            </a:r>
            <a:r>
              <a:rPr lang="en-GB" sz="2200" dirty="0" smtClean="0">
                <a:solidFill>
                  <a:srgbClr val="FF0000"/>
                </a:solidFill>
              </a:rPr>
              <a:t>Space </a:t>
            </a:r>
            <a:r>
              <a:rPr lang="en-GB" sz="2200" dirty="0"/>
              <a:t>is an n-dimensional space in which the components of the state vector represents its coordinate axes.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en-US" sz="2200" dirty="0" smtClean="0">
              <a:latin typeface="+mj-lt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8032" y="202630"/>
            <a:ext cx="8460432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b="1" dirty="0" smtClean="0"/>
              <a:t>State space equations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677856"/>
            <a:ext cx="6912768" cy="4032448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>
                <a:sym typeface="Wingdings" pitchFamily="2" charset="2"/>
              </a:rPr>
              <a:t>Input </a:t>
            </a:r>
            <a:endParaRPr lang="en-GB" sz="2200" dirty="0"/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/>
              <a:t>Output</a:t>
            </a:r>
            <a:endParaRPr lang="en-GB" sz="2200" dirty="0"/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/>
              <a:t>State </a:t>
            </a:r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>
                <a:sym typeface="Wingdings" pitchFamily="2" charset="2"/>
              </a:rPr>
              <a:t>System Matrix</a:t>
            </a:r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>
                <a:sym typeface="Wingdings" pitchFamily="2" charset="2"/>
              </a:rPr>
              <a:t>Input Matrix</a:t>
            </a:r>
            <a:endParaRPr lang="en-GB" sz="2200" dirty="0">
              <a:sym typeface="Wingdings" pitchFamily="2" charset="2"/>
            </a:endParaRPr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>
                <a:sym typeface="Wingdings" pitchFamily="2" charset="2"/>
              </a:rPr>
              <a:t>Output </a:t>
            </a:r>
            <a:r>
              <a:rPr lang="en-GB" sz="2200" dirty="0">
                <a:sym typeface="Wingdings" pitchFamily="2" charset="2"/>
              </a:rPr>
              <a:t>Matrix </a:t>
            </a:r>
            <a:r>
              <a:rPr lang="en-GB" sz="2200" dirty="0"/>
              <a:t>(</a:t>
            </a:r>
            <a:r>
              <a:rPr lang="en-GB" sz="2200" dirty="0" err="1" smtClean="0"/>
              <a:t>lxn</a:t>
            </a:r>
            <a:r>
              <a:rPr lang="en-GB" sz="2200" dirty="0" smtClean="0"/>
              <a:t>)</a:t>
            </a:r>
          </a:p>
          <a:p>
            <a:pPr marL="0" indent="0">
              <a:spcBef>
                <a:spcPts val="1000"/>
              </a:spcBef>
              <a:spcAft>
                <a:spcPts val="800"/>
              </a:spcAft>
              <a:buNone/>
            </a:pPr>
            <a:r>
              <a:rPr lang="en-GB" sz="2200" dirty="0" smtClean="0">
                <a:sym typeface="Wingdings" pitchFamily="2" charset="2"/>
              </a:rPr>
              <a:t>Feed </a:t>
            </a:r>
            <a:r>
              <a:rPr lang="en-GB" sz="2200" dirty="0">
                <a:sym typeface="Wingdings" pitchFamily="2" charset="2"/>
              </a:rPr>
              <a:t>forward </a:t>
            </a:r>
            <a:r>
              <a:rPr lang="en-GB" sz="2200" dirty="0" smtClean="0">
                <a:sym typeface="Wingdings" pitchFamily="2" charset="2"/>
              </a:rPr>
              <a:t>Matrix</a:t>
            </a:r>
            <a:r>
              <a:rPr lang="en-GB" sz="2200" dirty="0" smtClean="0"/>
              <a:t>. </a:t>
            </a:r>
            <a:r>
              <a:rPr lang="en-US" sz="2200" dirty="0"/>
              <a:t>Usually </a:t>
            </a:r>
            <a:r>
              <a:rPr lang="en-US" sz="2200" b="1" i="1" dirty="0"/>
              <a:t>D</a:t>
            </a:r>
            <a:r>
              <a:rPr lang="en-US" sz="2200" dirty="0"/>
              <a:t> is zero for physical systems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539607"/>
              </p:ext>
            </p:extLst>
          </p:nvPr>
        </p:nvGraphicFramePr>
        <p:xfrm>
          <a:off x="1597025" y="1196975"/>
          <a:ext cx="625316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82" name="Equation" r:id="rId3" imgW="2717640" imgH="431640" progId="Equation.3">
                  <p:embed/>
                </p:oleObj>
              </mc:Choice>
              <mc:Fallback>
                <p:oleObj name="Equation" r:id="rId3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5" y="1196975"/>
                        <a:ext cx="6253163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17237"/>
              </p:ext>
            </p:extLst>
          </p:nvPr>
        </p:nvGraphicFramePr>
        <p:xfrm>
          <a:off x="657348" y="2597561"/>
          <a:ext cx="1373188" cy="390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83" name="Equation" r:id="rId5" imgW="596880" imgH="1688760" progId="Equation.3">
                  <p:embed/>
                </p:oleObj>
              </mc:Choice>
              <mc:Fallback>
                <p:oleObj name="Equation" r:id="rId5" imgW="596880" imgH="1688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48" y="2597561"/>
                        <a:ext cx="1373188" cy="390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2204864"/>
            <a:ext cx="802018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200" dirty="0" smtClean="0"/>
              <a:t>Where,</a:t>
            </a:r>
            <a:r>
              <a:rPr lang="en-US" sz="2200" dirty="0" smtClean="0"/>
              <a:t>  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7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418654"/>
            <a:ext cx="7620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dirty="0"/>
              <a:t>State space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08720"/>
            <a:ext cx="8280920" cy="4512568"/>
          </a:xfrm>
        </p:spPr>
        <p:txBody>
          <a:bodyPr>
            <a:noAutofit/>
          </a:bodyPr>
          <a:lstStyle/>
          <a:p>
            <a:pPr algn="l" rtl="0">
              <a:spcBef>
                <a:spcPts val="1800"/>
              </a:spcBef>
              <a:spcAft>
                <a:spcPts val="12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Variables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with which </a:t>
            </a:r>
            <a:r>
              <a:rPr lang="en-US" sz="2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initial conditions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necessary are by deﬁnition state variables.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800"/>
              </a:spcBef>
              <a:spcAft>
                <a:spcPts val="1200"/>
              </a:spcAft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mechanical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systems: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position and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velocity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800"/>
              </a:spcBef>
              <a:spcAft>
                <a:spcPts val="1200"/>
              </a:spcAft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electrical systems: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voltage and current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800"/>
              </a:spcBef>
              <a:spcAft>
                <a:spcPts val="12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linear combination of state variables is itself a valid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state variable.  There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inﬁnite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choices.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2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en-GB" b="1" dirty="0" smtClean="0"/>
              <a:t>Example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332928" y="1046346"/>
            <a:ext cx="85132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TimesTen-Roman"/>
              </a:rPr>
              <a:t>Consider the spring-mass-damper system shown below. The input is the applied force </a:t>
            </a:r>
            <a:r>
              <a:rPr lang="en-US" sz="2200" dirty="0" smtClean="0">
                <a:latin typeface="TimesTen-Roman"/>
              </a:rPr>
              <a:t>u(t</a:t>
            </a:r>
            <a:r>
              <a:rPr lang="en-US" sz="2200" dirty="0">
                <a:latin typeface="TimesTen-Roman"/>
              </a:rPr>
              <a:t>) and the output is the displacement </a:t>
            </a:r>
            <a:r>
              <a:rPr lang="en-US" sz="2200" dirty="0" smtClean="0">
                <a:latin typeface="TimesTen-Roman"/>
              </a:rPr>
              <a:t>y(t) </a:t>
            </a:r>
            <a:r>
              <a:rPr lang="en-US" sz="2200" dirty="0">
                <a:latin typeface="TimesTen-Roman"/>
              </a:rPr>
              <a:t>measured from </a:t>
            </a:r>
            <a:r>
              <a:rPr lang="en-US" sz="2200" dirty="0" smtClean="0">
                <a:latin typeface="TimesTen-Roman"/>
              </a:rPr>
              <a:t>equilibrium </a:t>
            </a:r>
            <a:r>
              <a:rPr lang="en-US" sz="2200" dirty="0">
                <a:latin typeface="TimesTen-Roman"/>
              </a:rPr>
              <a:t>position in the absence of the external force</a:t>
            </a:r>
            <a:r>
              <a:rPr lang="en-US" sz="2200" dirty="0" smtClean="0">
                <a:latin typeface="TimesTen-Roman"/>
              </a:rPr>
              <a:t>. </a:t>
            </a:r>
            <a:r>
              <a:rPr lang="en-US" sz="2200" dirty="0">
                <a:latin typeface="TimesTen-Roman"/>
              </a:rPr>
              <a:t>The equation of motion for this system </a:t>
            </a:r>
            <a:r>
              <a:rPr lang="en-US" sz="2200" dirty="0" smtClean="0">
                <a:latin typeface="TimesTen-Roman"/>
              </a:rPr>
              <a:t>is</a:t>
            </a:r>
            <a:endParaRPr lang="en-US" sz="2200" dirty="0">
              <a:latin typeface="TimesTen-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780928"/>
            <a:ext cx="1969897" cy="3562854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327248" y="3350602"/>
            <a:ext cx="62609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Ten-Roman"/>
              </a:rPr>
              <a:t>Let m = 1, b = 2, </a:t>
            </a:r>
            <a:r>
              <a:rPr lang="en-US" sz="2200" dirty="0" smtClean="0">
                <a:latin typeface="TimesTen-Roman"/>
              </a:rPr>
              <a:t>and k </a:t>
            </a:r>
            <a:r>
              <a:rPr lang="en-US" sz="2200" dirty="0" smtClean="0">
                <a:latin typeface="TimesTen-Roman"/>
              </a:rPr>
              <a:t>= 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Ten-Roman"/>
              </a:rPr>
              <a:t>This system is </a:t>
            </a:r>
            <a:r>
              <a:rPr lang="en-US" sz="2200" dirty="0">
                <a:latin typeface="TimesTen-Roman"/>
              </a:rPr>
              <a:t>of second order. Position and velocity are valid state variables, </a:t>
            </a:r>
            <a:r>
              <a:rPr lang="en-US" sz="2200" dirty="0" smtClean="0">
                <a:latin typeface="TimesTen-Roman"/>
              </a:rPr>
              <a:t>hence, let </a:t>
            </a:r>
            <a:r>
              <a:rPr lang="en-US" sz="2200" dirty="0">
                <a:latin typeface="TimesTen-Roman"/>
              </a:rPr>
              <a:t>us define state variables </a:t>
            </a:r>
            <a:r>
              <a:rPr lang="en-US" sz="2200" b="1" i="1" dirty="0">
                <a:latin typeface="TimesTen-Roman"/>
              </a:rPr>
              <a:t>x</a:t>
            </a:r>
            <a:r>
              <a:rPr lang="en-US" sz="2200" b="1" baseline="-25000" dirty="0">
                <a:latin typeface="TimesTen-Roman"/>
              </a:rPr>
              <a:t>1</a:t>
            </a:r>
            <a:r>
              <a:rPr lang="en-US" sz="2200" b="1" dirty="0">
                <a:latin typeface="TimesTen-Roman"/>
              </a:rPr>
              <a:t>(</a:t>
            </a:r>
            <a:r>
              <a:rPr lang="en-US" sz="2200" b="1" i="1" dirty="0">
                <a:latin typeface="TimesTen-Roman"/>
              </a:rPr>
              <a:t>t</a:t>
            </a:r>
            <a:r>
              <a:rPr lang="en-US" sz="2200" b="1" dirty="0">
                <a:latin typeface="TimesTen-Roman"/>
              </a:rPr>
              <a:t>)</a:t>
            </a:r>
            <a:r>
              <a:rPr lang="en-US" sz="2200" dirty="0">
                <a:latin typeface="TimesTen-Roman"/>
              </a:rPr>
              <a:t> and </a:t>
            </a:r>
            <a:r>
              <a:rPr lang="en-US" sz="2200" b="1" i="1" dirty="0">
                <a:latin typeface="TimesTen-Roman"/>
              </a:rPr>
              <a:t>x</a:t>
            </a:r>
            <a:r>
              <a:rPr lang="en-US" sz="2200" b="1" baseline="-25000" dirty="0">
                <a:latin typeface="TimesTen-Roman"/>
              </a:rPr>
              <a:t>2</a:t>
            </a:r>
            <a:r>
              <a:rPr lang="en-US" sz="2200" b="1" dirty="0">
                <a:latin typeface="TimesTen-Roman"/>
              </a:rPr>
              <a:t>(</a:t>
            </a:r>
            <a:r>
              <a:rPr lang="en-US" sz="2200" b="1" i="1" dirty="0">
                <a:latin typeface="TimesTen-Roman"/>
              </a:rPr>
              <a:t>t</a:t>
            </a:r>
            <a:r>
              <a:rPr lang="en-US" sz="2200" b="1" dirty="0" smtClean="0">
                <a:latin typeface="TimesTen-Roman"/>
              </a:rPr>
              <a:t>)</a:t>
            </a:r>
            <a:r>
              <a:rPr lang="en-US" sz="2200" dirty="0" smtClean="0">
                <a:latin typeface="TimesTen-Roman"/>
              </a:rPr>
              <a:t> as</a:t>
            </a:r>
            <a:endParaRPr lang="en-US" sz="2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412983"/>
              </p:ext>
            </p:extLst>
          </p:nvPr>
        </p:nvGraphicFramePr>
        <p:xfrm>
          <a:off x="1907704" y="2780928"/>
          <a:ext cx="36544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13" name="Equation" r:id="rId4" imgW="1676160" imgH="203040" progId="Equation.3">
                  <p:embed/>
                </p:oleObj>
              </mc:Choice>
              <mc:Fallback>
                <p:oleObj name="Equation" r:id="rId4" imgW="1676160" imgH="2030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0928"/>
                        <a:ext cx="36544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624755"/>
              </p:ext>
            </p:extLst>
          </p:nvPr>
        </p:nvGraphicFramePr>
        <p:xfrm>
          <a:off x="2654461" y="5085184"/>
          <a:ext cx="16065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14" name="Equation" r:id="rId6" imgW="736560" imgH="457200" progId="Equation.3">
                  <p:embed/>
                </p:oleObj>
              </mc:Choice>
              <mc:Fallback>
                <p:oleObj name="Equation" r:id="rId6" imgW="7365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461" y="5085184"/>
                        <a:ext cx="160655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6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51520" y="332656"/>
            <a:ext cx="828091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Then we obtain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output equation is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a vector-matrix form,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413039"/>
              </p:ext>
            </p:extLst>
          </p:nvPr>
        </p:nvGraphicFramePr>
        <p:xfrm>
          <a:off x="1689997" y="908720"/>
          <a:ext cx="6845300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80" name="Equation" r:id="rId3" imgW="3390840" imgH="1130040" progId="Equation.3">
                  <p:embed/>
                </p:oleObj>
              </mc:Choice>
              <mc:Fallback>
                <p:oleObj name="Equation" r:id="rId3" imgW="3390840" imgH="1130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997" y="908720"/>
                        <a:ext cx="6845300" cy="217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743204"/>
              </p:ext>
            </p:extLst>
          </p:nvPr>
        </p:nvGraphicFramePr>
        <p:xfrm>
          <a:off x="2454275" y="4656138"/>
          <a:ext cx="4462463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81" name="Equation" r:id="rId5" imgW="2260440" imgH="965160" progId="Equation.3">
                  <p:embed/>
                </p:oleObj>
              </mc:Choice>
              <mc:Fallback>
                <p:oleObj name="Equation" r:id="rId5" imgW="2260440" imgH="965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4656138"/>
                        <a:ext cx="4462463" cy="190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032898"/>
              </p:ext>
            </p:extLst>
          </p:nvPr>
        </p:nvGraphicFramePr>
        <p:xfrm>
          <a:off x="3779912" y="3356992"/>
          <a:ext cx="14605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82" name="Equation" r:id="rId7" imgW="723600" imgH="215640" progId="Equation.3">
                  <p:embed/>
                </p:oleObj>
              </mc:Choice>
              <mc:Fallback>
                <p:oleObj name="Equation" r:id="rId7" imgW="7236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356992"/>
                        <a:ext cx="14605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6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654"/>
            <a:ext cx="91440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dirty="0"/>
              <a:t>Transfer </a:t>
            </a:r>
            <a:r>
              <a:rPr lang="en-US" dirty="0" smtClean="0"/>
              <a:t>function </a:t>
            </a:r>
            <a:r>
              <a:rPr lang="en-US" dirty="0"/>
              <a:t>from </a:t>
            </a:r>
            <a:r>
              <a:rPr lang="en-US" dirty="0" smtClean="0"/>
              <a:t>state-space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988024"/>
          </a:xfrm>
        </p:spPr>
        <p:txBody>
          <a:bodyPr>
            <a:noAutofit/>
          </a:bodyPr>
          <a:lstStyle/>
          <a:p>
            <a:pPr algn="l" rtl="0">
              <a:spcBef>
                <a:spcPts val="1800"/>
              </a:spcBef>
            </a:pPr>
            <a:r>
              <a:rPr lang="en-US" sz="2400" dirty="0" smtClean="0"/>
              <a:t>State space and transfer function are two different, but equivalent, representations of the system. It is possible to convert from one form to the other.</a:t>
            </a:r>
          </a:p>
          <a:p>
            <a:pPr algn="l" rtl="0">
              <a:spcBef>
                <a:spcPts val="1800"/>
              </a:spcBef>
            </a:pPr>
            <a:r>
              <a:rPr lang="en-US" sz="2400" dirty="0" smtClean="0"/>
              <a:t>Given the state space description of a system, its transfer </a:t>
            </a:r>
            <a:r>
              <a:rPr lang="en-US" sz="2400" dirty="0"/>
              <a:t>function </a:t>
            </a:r>
            <a:r>
              <a:rPr lang="en-US" sz="2400" dirty="0" smtClean="0"/>
              <a:t>is obtained as:</a:t>
            </a:r>
          </a:p>
          <a:p>
            <a:pPr algn="l" rtl="0">
              <a:spcBef>
                <a:spcPts val="1800"/>
              </a:spcBef>
            </a:pPr>
            <a:endParaRPr lang="en-US" sz="2400" dirty="0"/>
          </a:p>
          <a:p>
            <a:pPr algn="l" rtl="0">
              <a:spcBef>
                <a:spcPts val="1800"/>
              </a:spcBef>
            </a:pPr>
            <a:endParaRPr lang="en-US" sz="2400" dirty="0"/>
          </a:p>
          <a:p>
            <a:pPr algn="l" rtl="0">
              <a:spcBef>
                <a:spcPts val="1800"/>
              </a:spcBef>
            </a:pPr>
            <a:r>
              <a:rPr lang="en-US" sz="2400" dirty="0"/>
              <a:t>MATLAB </a:t>
            </a:r>
            <a:r>
              <a:rPr lang="en-US" sz="2400" dirty="0" smtClean="0"/>
              <a:t>commands </a:t>
            </a:r>
            <a:r>
              <a:rPr lang="en-US" sz="2400" dirty="0"/>
              <a:t>to convert </a:t>
            </a:r>
            <a:r>
              <a:rPr lang="en-US" sz="2400" dirty="0" smtClean="0"/>
              <a:t>between state space and transfer function</a:t>
            </a:r>
            <a:endParaRPr lang="en-US" sz="2400" dirty="0"/>
          </a:p>
          <a:p>
            <a:pPr marL="114300" indent="0" algn="l" rtl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		&gt;&gt;[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num,den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] = ss2tf(A,B,C,D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marL="114300" indent="0" algn="l" rtl="0">
              <a:spcBef>
                <a:spcPts val="600"/>
              </a:spcBef>
              <a:buNone/>
            </a:pP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		&gt;&gt;[A,B,C,D] = tf2ss(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num,den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);</a:t>
            </a:r>
          </a:p>
          <a:p>
            <a:pPr marL="114300" indent="0" algn="l" rtl="0">
              <a:spcBef>
                <a:spcPts val="600"/>
              </a:spcBef>
              <a:buNone/>
            </a:pP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l" rtl="0">
              <a:spcBef>
                <a:spcPts val="1800"/>
              </a:spcBef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691834"/>
              </p:ext>
            </p:extLst>
          </p:nvPr>
        </p:nvGraphicFramePr>
        <p:xfrm>
          <a:off x="2956098" y="3789040"/>
          <a:ext cx="28400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5" name="Equation" r:id="rId3" imgW="1562040" imgH="419040" progId="Equation.3">
                  <p:embed/>
                </p:oleObj>
              </mc:Choice>
              <mc:Fallback>
                <p:oleObj name="Equation" r:id="rId3" imgW="1562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098" y="3789040"/>
                        <a:ext cx="2840038" cy="758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332656"/>
            <a:ext cx="7620000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Example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7753672" cy="5472608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600" dirty="0" smtClean="0"/>
              <a:t>A state space description of a </a:t>
            </a:r>
            <a:r>
              <a:rPr lang="en-US" sz="2600" dirty="0"/>
              <a:t>spring-mass-damper system </a:t>
            </a:r>
            <a:r>
              <a:rPr lang="en-US" sz="2600" dirty="0" smtClean="0"/>
              <a:t>is given by the following matrices:</a:t>
            </a:r>
          </a:p>
          <a:p>
            <a:pPr algn="l" rtl="0"/>
            <a:endParaRPr lang="en-US" sz="2600" dirty="0" smtClean="0"/>
          </a:p>
          <a:p>
            <a:pPr algn="l" rtl="0"/>
            <a:endParaRPr lang="en-US" sz="2600" dirty="0"/>
          </a:p>
          <a:p>
            <a:pPr marL="114300" indent="0" algn="l" rtl="0">
              <a:buNone/>
            </a:pPr>
            <a:r>
              <a:rPr lang="en-US" sz="2600" dirty="0" smtClean="0"/>
              <a:t>Find </a:t>
            </a:r>
            <a:r>
              <a:rPr lang="en-US" sz="2600" dirty="0" smtClean="0"/>
              <a:t>the system transfer function.</a:t>
            </a:r>
          </a:p>
          <a:p>
            <a:pPr marL="114300" indent="0" algn="l" rtl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Answer:</a:t>
            </a:r>
          </a:p>
          <a:p>
            <a:pPr algn="l" rtl="0"/>
            <a:endParaRPr lang="en-US" sz="2600" b="1" dirty="0"/>
          </a:p>
          <a:p>
            <a:pPr algn="l" rtl="0"/>
            <a:endParaRPr lang="en-US" sz="2600" b="1" dirty="0" smtClean="0"/>
          </a:p>
          <a:p>
            <a:pPr algn="l" rtl="0"/>
            <a:endParaRPr lang="en-US" sz="2600" b="1" dirty="0"/>
          </a:p>
          <a:p>
            <a:pPr algn="l" rtl="0"/>
            <a:endParaRPr lang="en-US" sz="26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989390"/>
              </p:ext>
            </p:extLst>
          </p:nvPr>
        </p:nvGraphicFramePr>
        <p:xfrm>
          <a:off x="2214141" y="2060848"/>
          <a:ext cx="531018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51" name="Equation" r:id="rId3" imgW="2920680" imgH="457200" progId="Equation.3">
                  <p:embed/>
                </p:oleObj>
              </mc:Choice>
              <mc:Fallback>
                <p:oleObj name="Equation" r:id="rId3" imgW="2920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141" y="2060848"/>
                        <a:ext cx="5310187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350014"/>
              </p:ext>
            </p:extLst>
          </p:nvPr>
        </p:nvGraphicFramePr>
        <p:xfrm>
          <a:off x="899592" y="4077072"/>
          <a:ext cx="667385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52" name="Equation" r:id="rId5" imgW="3670200" imgH="457200" progId="Equation.3">
                  <p:embed/>
                </p:oleObj>
              </mc:Choice>
              <mc:Fallback>
                <p:oleObj name="Equation" r:id="rId5" imgW="3670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077072"/>
                        <a:ext cx="6673850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308508"/>
              </p:ext>
            </p:extLst>
          </p:nvPr>
        </p:nvGraphicFramePr>
        <p:xfrm>
          <a:off x="922338" y="5402263"/>
          <a:ext cx="755173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53" name="Equation" r:id="rId7" imgW="4152600" imgH="457200" progId="Equation.3">
                  <p:embed/>
                </p:oleObj>
              </mc:Choice>
              <mc:Fallback>
                <p:oleObj name="Equation" r:id="rId7" imgW="415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5402263"/>
                        <a:ext cx="755173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4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32-33 Closed Loop Frequency Respon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32-33 Closed Loop Frequency Response</Template>
  <TotalTime>2872</TotalTime>
  <Words>408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lecture 32-33 Closed Loop Frequency Response</vt:lpstr>
      <vt:lpstr>Equation</vt:lpstr>
      <vt:lpstr>Microsoft Equation 3.0</vt:lpstr>
      <vt:lpstr>State Space Representation</vt:lpstr>
      <vt:lpstr>State space representation</vt:lpstr>
      <vt:lpstr>State space representation</vt:lpstr>
      <vt:lpstr>State space equations</vt:lpstr>
      <vt:lpstr>State space description</vt:lpstr>
      <vt:lpstr>Example</vt:lpstr>
      <vt:lpstr>PowerPoint Presentation</vt:lpstr>
      <vt:lpstr>Transfer function from state-space</vt:lpstr>
      <vt:lpstr>Example 2</vt:lpstr>
    </vt:vector>
  </TitlesOfParts>
  <Company>University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Control Systems (FCS)</dc:title>
  <dc:creator>Imtiaz Hussain</dc:creator>
  <cp:lastModifiedBy>Ahmed</cp:lastModifiedBy>
  <cp:revision>270</cp:revision>
  <dcterms:created xsi:type="dcterms:W3CDTF">2013-04-04T16:21:23Z</dcterms:created>
  <dcterms:modified xsi:type="dcterms:W3CDTF">2018-05-05T04:54:38Z</dcterms:modified>
</cp:coreProperties>
</file>