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21"/>
  </p:notesMasterIdLst>
  <p:handoutMasterIdLst>
    <p:handoutMasterId r:id="rId22"/>
  </p:handoutMasterIdLst>
  <p:sldIdLst>
    <p:sldId id="331" r:id="rId2"/>
    <p:sldId id="332" r:id="rId3"/>
    <p:sldId id="336" r:id="rId4"/>
    <p:sldId id="338" r:id="rId5"/>
    <p:sldId id="384" r:id="rId6"/>
    <p:sldId id="379" r:id="rId7"/>
    <p:sldId id="378" r:id="rId8"/>
    <p:sldId id="340" r:id="rId9"/>
    <p:sldId id="341" r:id="rId10"/>
    <p:sldId id="375" r:id="rId11"/>
    <p:sldId id="376" r:id="rId12"/>
    <p:sldId id="377" r:id="rId13"/>
    <p:sldId id="383" r:id="rId14"/>
    <p:sldId id="372" r:id="rId15"/>
    <p:sldId id="345" r:id="rId16"/>
    <p:sldId id="351" r:id="rId17"/>
    <p:sldId id="354" r:id="rId18"/>
    <p:sldId id="381" r:id="rId19"/>
    <p:sldId id="382" r:id="rId2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28197-CD8D-444B-9C55-9F977C85EA77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1D108-33EE-4799-AA42-0DD0CA895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4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831D4D-C000-419C-AB81-E25802EBE66C}" type="datetimeFigureOut">
              <a:rPr lang="ar-EG" smtClean="0"/>
              <a:t>24/12/1438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AB9A48-C7DA-4C72-BAB5-F5F084FE227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7860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3A22-0CBC-4FFC-A850-832379E1E372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4992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189-F3D5-4D99-A219-8753B73DF599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0676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797A-BD4A-46D8-B660-7906102AF9CB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9380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5825-450C-4752-A709-EF7DB7484BB2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316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AEBB-AD9F-4AC9-82B0-DB3BCD120D47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5417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62AC1-5119-420C-B9C2-249BA9CE64D1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6382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942EE-D276-4EA2-A7EF-A42972F60FD1}" type="datetime1">
              <a:rPr lang="en-US" smtClean="0"/>
              <a:t>9/15/2017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2312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E428-C5C8-47BF-94AA-43279AAF31AD}" type="datetime1">
              <a:rPr lang="en-US" smtClean="0"/>
              <a:t>9/15/2017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6986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FF-DCA7-43D4-93CC-AF986AD1DAEA}" type="datetime1">
              <a:rPr lang="en-US" smtClean="0"/>
              <a:t>9/15/2017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26405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3D9DC-4331-459D-BDCC-35A698B1FC87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8065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F4CF-9BDC-4E07-B7CA-378959D74D95}" type="datetime1">
              <a:rPr lang="en-US" smtClean="0"/>
              <a:t>9/15/2017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8078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2CE8A-6A7B-418B-8DF6-B31D6A4BAD27}" type="datetime1">
              <a:rPr lang="en-US" smtClean="0"/>
              <a:t>9/15/2017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8806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08" y="2564904"/>
            <a:ext cx="7620000" cy="1431032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dirty="0" smtClean="0"/>
              <a:t>(2)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Bridge Circuits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3262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147248" cy="4925144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2400" dirty="0"/>
              <a:t>A </a:t>
            </a:r>
            <a:r>
              <a:rPr lang="en-US" sz="2400" dirty="0" smtClean="0"/>
              <a:t>pressure transducer consists </a:t>
            </a:r>
            <a:r>
              <a:rPr lang="en-US" sz="2400" dirty="0"/>
              <a:t>of a diaphragm with a strain gauge cemented to it to detect diaphragm deﬂections. The strain gauge has a nominal resistance of </a:t>
            </a:r>
            <a:r>
              <a:rPr lang="en-US" sz="2400" dirty="0" smtClean="0"/>
              <a:t>120</a:t>
            </a:r>
            <a:r>
              <a:rPr lang="el-GR" sz="2400" dirty="0" smtClean="0"/>
              <a:t>Ω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smtClean="0"/>
              <a:t>a sensitivity 338 </a:t>
            </a:r>
            <a:r>
              <a:rPr lang="en-US" sz="2400" dirty="0"/>
              <a:t>m</a:t>
            </a:r>
            <a:r>
              <a:rPr lang="el-GR" sz="2400" dirty="0"/>
              <a:t>Ω</a:t>
            </a:r>
            <a:r>
              <a:rPr lang="en-US" sz="2400" dirty="0" smtClean="0"/>
              <a:t>/bar. The gauge </a:t>
            </a:r>
            <a:r>
              <a:rPr lang="en-US" sz="2400" dirty="0"/>
              <a:t>forms one </a:t>
            </a:r>
            <a:r>
              <a:rPr lang="en-US" sz="2400" dirty="0" smtClean="0"/>
              <a:t>arm of </a:t>
            </a:r>
            <a:r>
              <a:rPr lang="en-US" sz="2400" dirty="0"/>
              <a:t>a </a:t>
            </a:r>
            <a:r>
              <a:rPr lang="en-US" sz="2400" dirty="0" smtClean="0"/>
              <a:t>bridge and the other </a:t>
            </a:r>
            <a:r>
              <a:rPr lang="en-US" sz="2400" dirty="0"/>
              <a:t>three arms each </a:t>
            </a:r>
            <a:r>
              <a:rPr lang="en-US" sz="2400" dirty="0" smtClean="0"/>
              <a:t>has </a:t>
            </a:r>
            <a:r>
              <a:rPr lang="en-US" sz="2400" dirty="0"/>
              <a:t>a resistance </a:t>
            </a:r>
            <a:r>
              <a:rPr lang="en-US" sz="2400" dirty="0" smtClean="0"/>
              <a:t>of 120</a:t>
            </a:r>
            <a:r>
              <a:rPr lang="el-GR" sz="2400" dirty="0" smtClean="0"/>
              <a:t>Ω</a:t>
            </a:r>
            <a:r>
              <a:rPr lang="en-US" sz="2400" dirty="0" smtClean="0"/>
              <a:t>.</a:t>
            </a:r>
          </a:p>
          <a:p>
            <a:pPr marL="114300" indent="0" algn="just">
              <a:buNone/>
            </a:pPr>
            <a:r>
              <a:rPr lang="en-US" sz="2400" dirty="0" smtClean="0"/>
              <a:t> </a:t>
            </a:r>
          </a:p>
          <a:p>
            <a:pPr marL="11430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(a) If</a:t>
            </a:r>
            <a:r>
              <a:rPr lang="en-US" sz="2400" dirty="0"/>
              <a:t>, in order to limit heating effects, the maximum </a:t>
            </a:r>
            <a:r>
              <a:rPr lang="en-US" sz="2400" dirty="0" smtClean="0"/>
              <a:t>allowable gauge </a:t>
            </a:r>
            <a:r>
              <a:rPr lang="en-US" sz="2400" dirty="0"/>
              <a:t>current is 30 mA, calculate the maximum </a:t>
            </a:r>
            <a:r>
              <a:rPr lang="en-US" sz="2400" dirty="0" smtClean="0"/>
              <a:t>allowable bridge supply voltage</a:t>
            </a:r>
            <a:r>
              <a:rPr lang="en-US" sz="2400" dirty="0"/>
              <a:t>.</a:t>
            </a:r>
          </a:p>
          <a:p>
            <a:pPr marL="11430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(b) If the </a:t>
            </a:r>
            <a:r>
              <a:rPr lang="en-US" sz="2400" dirty="0"/>
              <a:t>maximum bridge </a:t>
            </a:r>
            <a:r>
              <a:rPr lang="en-US" sz="2400" dirty="0" smtClean="0"/>
              <a:t>supply voltage </a:t>
            </a:r>
            <a:r>
              <a:rPr lang="en-US" sz="2400" dirty="0"/>
              <a:t>is used, calculate the bridge output voltage when measuring a pressure of </a:t>
            </a:r>
            <a:r>
              <a:rPr lang="en-US" sz="2400" dirty="0" smtClean="0"/>
              <a:t>10 bar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2812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32952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Answer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1052736"/>
            <a:ext cx="7787208" cy="33123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The resistors in the bridge circuit are: R</a:t>
            </a:r>
            <a:r>
              <a:rPr lang="en-US" sz="2400" baseline="-25000" dirty="0"/>
              <a:t>1</a:t>
            </a:r>
            <a:r>
              <a:rPr lang="en-US" sz="2400" dirty="0"/>
              <a:t> = R</a:t>
            </a:r>
            <a:r>
              <a:rPr lang="en-US" sz="2400" baseline="-25000" dirty="0"/>
              <a:t>2</a:t>
            </a:r>
            <a:r>
              <a:rPr lang="en-US" sz="2400" dirty="0"/>
              <a:t> = R</a:t>
            </a:r>
            <a:r>
              <a:rPr lang="en-US" sz="2400" baseline="-25000" dirty="0"/>
              <a:t>3</a:t>
            </a:r>
            <a:r>
              <a:rPr lang="en-US" sz="2400" dirty="0"/>
              <a:t> = 120</a:t>
            </a:r>
            <a:r>
              <a:rPr lang="el-GR" sz="2400" dirty="0"/>
              <a:t>Ω</a:t>
            </a:r>
            <a:r>
              <a:rPr lang="en-US" sz="2400" dirty="0"/>
              <a:t> and the nominal value of the sensor resistance R</a:t>
            </a:r>
            <a:r>
              <a:rPr lang="en-US" sz="2400" baseline="-25000" dirty="0"/>
              <a:t>4</a:t>
            </a:r>
            <a:r>
              <a:rPr lang="en-US" sz="2400" dirty="0"/>
              <a:t> = 120</a:t>
            </a:r>
            <a:r>
              <a:rPr lang="el-GR" sz="2400" dirty="0"/>
              <a:t>Ω</a:t>
            </a:r>
            <a:r>
              <a:rPr lang="en-US" sz="2400" dirty="0"/>
              <a:t>. </a:t>
            </a:r>
          </a:p>
          <a:p>
            <a:pPr marL="0" indent="0" algn="just" rtl="0">
              <a:buNone/>
            </a:pPr>
            <a:r>
              <a:rPr lang="en-US" sz="2400" dirty="0" smtClean="0"/>
              <a:t>Deﬁning I </a:t>
            </a:r>
            <a:r>
              <a:rPr lang="en-US" sz="2400" dirty="0"/>
              <a:t>to be the current ﬂowing in path </a:t>
            </a:r>
            <a:r>
              <a:rPr lang="en-US" sz="2400" b="1" dirty="0" smtClean="0"/>
              <a:t>PSR</a:t>
            </a:r>
            <a:r>
              <a:rPr lang="en-US" sz="2400" dirty="0" smtClean="0"/>
              <a:t> of </a:t>
            </a:r>
            <a:r>
              <a:rPr lang="en-US" sz="2400" dirty="0"/>
              <a:t>the bridge, we can write:</a:t>
            </a:r>
          </a:p>
          <a:p>
            <a:pPr marL="114300" indent="0" algn="just" rtl="0">
              <a:buNone/>
            </a:pPr>
            <a:r>
              <a:rPr lang="en-US" sz="2400" dirty="0" smtClean="0"/>
              <a:t>	  		 </a:t>
            </a:r>
            <a:r>
              <a:rPr lang="en-US" sz="2400" b="1" dirty="0" err="1" smtClean="0"/>
              <a:t>V</a:t>
            </a:r>
            <a:r>
              <a:rPr lang="en-US" sz="2400" b="1" baseline="-25000" dirty="0" err="1" smtClean="0"/>
              <a:t>s</a:t>
            </a:r>
            <a:r>
              <a:rPr lang="en-US" sz="2400" b="1" dirty="0" smtClean="0"/>
              <a:t> = (R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+ R</a:t>
            </a:r>
            <a:r>
              <a:rPr lang="en-US" sz="2400" b="1" baseline="-25000" dirty="0" smtClean="0"/>
              <a:t>4</a:t>
            </a:r>
            <a:r>
              <a:rPr lang="en-US" sz="2400" b="1" dirty="0" smtClean="0"/>
              <a:t>) x I</a:t>
            </a:r>
            <a:endParaRPr lang="en-US" sz="2400" b="1" dirty="0"/>
          </a:p>
          <a:p>
            <a:pPr marL="0" indent="0" algn="just" rtl="0">
              <a:buNone/>
            </a:pPr>
            <a:r>
              <a:rPr lang="en-US" sz="2400" dirty="0" smtClean="0"/>
              <a:t>As the </a:t>
            </a:r>
            <a:r>
              <a:rPr lang="en-US" sz="2400" dirty="0"/>
              <a:t>maximum allowable value for </a:t>
            </a:r>
            <a:r>
              <a:rPr lang="en-US" sz="2400" dirty="0" smtClean="0"/>
              <a:t>I </a:t>
            </a:r>
            <a:r>
              <a:rPr lang="en-US" sz="2400" dirty="0"/>
              <a:t>is </a:t>
            </a:r>
            <a:r>
              <a:rPr lang="en-US" sz="2400" dirty="0" smtClean="0"/>
              <a:t>0.03A, then:</a:t>
            </a:r>
            <a:endParaRPr lang="en-US" sz="2400" dirty="0"/>
          </a:p>
          <a:p>
            <a:pPr marL="114300" indent="0" algn="just">
              <a:buNone/>
            </a:pPr>
            <a:r>
              <a:rPr lang="en-US" sz="2400" b="1" dirty="0" smtClean="0"/>
              <a:t>			</a:t>
            </a:r>
            <a:r>
              <a:rPr lang="en-US" sz="2400" b="1" dirty="0"/>
              <a:t> 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s</a:t>
            </a:r>
            <a:r>
              <a:rPr lang="en-US" sz="2400" b="1" dirty="0" smtClean="0"/>
              <a:t> = 0.03(120 + 120) =  </a:t>
            </a:r>
            <a:r>
              <a:rPr lang="en-US" sz="2400" b="1" dirty="0"/>
              <a:t>7.2 V</a:t>
            </a:r>
          </a:p>
          <a:p>
            <a:pPr marL="0" indent="0" algn="just" rtl="0">
              <a:buNone/>
            </a:pPr>
            <a:r>
              <a:rPr lang="en-US" sz="2400" dirty="0"/>
              <a:t>Thus, the maximum allowable bridge </a:t>
            </a:r>
            <a:r>
              <a:rPr lang="en-US" sz="2400" dirty="0" smtClean="0"/>
              <a:t>supply voltage is 7.2V.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509120"/>
            <a:ext cx="3196581" cy="209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8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091877"/>
            <a:ext cx="7776864" cy="5217443"/>
          </a:xfrm>
        </p:spPr>
        <p:txBody>
          <a:bodyPr>
            <a:normAutofit/>
          </a:bodyPr>
          <a:lstStyle/>
          <a:p>
            <a:pPr marL="114300" indent="0" algn="l" rtl="0">
              <a:buNone/>
            </a:pPr>
            <a:r>
              <a:rPr lang="en-US" sz="2400" dirty="0" smtClean="0"/>
              <a:t>(b) For </a:t>
            </a:r>
            <a:r>
              <a:rPr lang="en-US" sz="2400" dirty="0"/>
              <a:t>an applied pressure of 10 </a:t>
            </a:r>
            <a:r>
              <a:rPr lang="en-US" sz="2400" dirty="0" smtClean="0"/>
              <a:t>bar, </a:t>
            </a:r>
            <a:r>
              <a:rPr lang="en-US" sz="2400" dirty="0"/>
              <a:t>the resistance change is 3.38</a:t>
            </a:r>
            <a:r>
              <a:rPr lang="el-GR" sz="2400" dirty="0"/>
              <a:t> Ω</a:t>
            </a:r>
            <a:r>
              <a:rPr lang="en-US" sz="2400" dirty="0"/>
              <a:t>, i.e</a:t>
            </a:r>
            <a:r>
              <a:rPr lang="en-US" sz="2400" dirty="0" smtClean="0"/>
              <a:t>. the value of R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becomes 123.38</a:t>
            </a:r>
            <a:r>
              <a:rPr lang="el-GR" sz="2400" dirty="0" smtClean="0"/>
              <a:t> </a:t>
            </a:r>
            <a:r>
              <a:rPr lang="el-GR" sz="2400" dirty="0"/>
              <a:t>Ω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/>
          </a:p>
          <a:p>
            <a:pPr marL="0" indent="0" algn="l" rtl="0">
              <a:buNone/>
            </a:pPr>
            <a:r>
              <a:rPr lang="en-US" sz="2400" dirty="0" smtClean="0"/>
              <a:t>The bridge output voltage is found is</a:t>
            </a:r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/>
          </a:p>
          <a:p>
            <a:pPr algn="l" rtl="0"/>
            <a:endParaRPr lang="en-US" sz="2400" dirty="0"/>
          </a:p>
          <a:p>
            <a:pPr algn="l" rtl="0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211270"/>
              </p:ext>
            </p:extLst>
          </p:nvPr>
        </p:nvGraphicFramePr>
        <p:xfrm>
          <a:off x="2159000" y="3212976"/>
          <a:ext cx="5062538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1" name="Equation" r:id="rId3" imgW="2844720" imgH="939600" progId="Equation.3">
                  <p:embed/>
                </p:oleObj>
              </mc:Choice>
              <mc:Fallback>
                <p:oleObj name="Equation" r:id="rId3" imgW="284472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3212976"/>
                        <a:ext cx="5062538" cy="173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24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Bridge </a:t>
            </a:r>
            <a:r>
              <a:rPr lang="en-CA" b="1" dirty="0" smtClean="0"/>
              <a:t>linearity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7704856" cy="492514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/>
              <a:t>Let us consider a bridge with </a:t>
            </a:r>
            <a:r>
              <a:rPr lang="en-CA" sz="2400" i="1" dirty="0"/>
              <a:t>R</a:t>
            </a:r>
            <a:r>
              <a:rPr lang="en-CA" sz="2400" baseline="-25000" dirty="0"/>
              <a:t>1 </a:t>
            </a:r>
            <a:r>
              <a:rPr lang="en-CA" sz="2400" dirty="0"/>
              <a:t>= </a:t>
            </a:r>
            <a:r>
              <a:rPr lang="en-CA" sz="2400" i="1" dirty="0"/>
              <a:t>R</a:t>
            </a:r>
            <a:r>
              <a:rPr lang="en-CA" sz="2400" baseline="-25000" dirty="0"/>
              <a:t>2</a:t>
            </a:r>
            <a:r>
              <a:rPr lang="en-CA" sz="2400" dirty="0"/>
              <a:t> = </a:t>
            </a:r>
            <a:r>
              <a:rPr lang="en-CA" sz="2400" i="1" dirty="0"/>
              <a:t>R</a:t>
            </a:r>
            <a:r>
              <a:rPr lang="en-CA" sz="2400" baseline="-25000" dirty="0"/>
              <a:t>3</a:t>
            </a:r>
            <a:r>
              <a:rPr lang="en-CA" sz="2400" dirty="0"/>
              <a:t> =  100 </a:t>
            </a:r>
            <a:r>
              <a:rPr lang="el-GR" sz="2400" dirty="0"/>
              <a:t>Ω</a:t>
            </a:r>
            <a:r>
              <a:rPr lang="en-CA" sz="2400" dirty="0"/>
              <a:t> and </a:t>
            </a:r>
            <a:r>
              <a:rPr lang="en-CA" sz="2400" i="1" dirty="0" err="1"/>
              <a:t>V</a:t>
            </a:r>
            <a:r>
              <a:rPr lang="en-CA" sz="2400" i="1" baseline="-25000" dirty="0" err="1"/>
              <a:t>s</a:t>
            </a:r>
            <a:r>
              <a:rPr lang="en-CA" sz="2400" dirty="0"/>
              <a:t> = 10 V.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Now, let us plot the bridge output voltage </a:t>
            </a:r>
            <a:r>
              <a:rPr lang="el-GR" sz="2400" dirty="0" smtClean="0"/>
              <a:t>Δ</a:t>
            </a:r>
            <a:r>
              <a:rPr lang="en-CA" sz="2400" i="1" dirty="0" smtClean="0"/>
              <a:t>V </a:t>
            </a:r>
            <a:r>
              <a:rPr lang="en-CA" sz="2400" dirty="0" smtClean="0"/>
              <a:t>(</a:t>
            </a:r>
            <a:r>
              <a:rPr lang="en-CA" sz="2400" i="1" dirty="0" smtClean="0"/>
              <a:t>V</a:t>
            </a:r>
            <a:r>
              <a:rPr lang="en-CA" sz="2400" i="1" baseline="-25000" dirty="0" smtClean="0"/>
              <a:t>QS</a:t>
            </a:r>
            <a:r>
              <a:rPr lang="en-CA" sz="2400" dirty="0" smtClean="0"/>
              <a:t>) as </a:t>
            </a:r>
            <a:r>
              <a:rPr lang="en-CA" sz="2400" i="1" dirty="0"/>
              <a:t>R</a:t>
            </a:r>
            <a:r>
              <a:rPr lang="en-CA" sz="2400" baseline="-25000" dirty="0"/>
              <a:t>4</a:t>
            </a:r>
            <a:r>
              <a:rPr lang="en-CA" sz="2400" dirty="0"/>
              <a:t> </a:t>
            </a:r>
            <a:r>
              <a:rPr lang="en-CA" sz="2400" dirty="0" smtClean="0"/>
              <a:t>varies </a:t>
            </a:r>
            <a:r>
              <a:rPr lang="en-CA" sz="2400" dirty="0"/>
              <a:t>from 0 to 500 </a:t>
            </a:r>
            <a:r>
              <a:rPr lang="el-GR" sz="2400" dirty="0" smtClean="0"/>
              <a:t>Ω</a:t>
            </a:r>
            <a:r>
              <a:rPr lang="en-CA" sz="2400" dirty="0" smtClean="0"/>
              <a:t>.  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666" y="3645024"/>
            <a:ext cx="4002558" cy="261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2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260648"/>
            <a:ext cx="7941568" cy="6347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Bridge linearity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13472"/>
            <a:ext cx="4608512" cy="513986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Bridge output voltage </a:t>
            </a:r>
            <a:r>
              <a:rPr lang="en-US" sz="2400" b="1" dirty="0" smtClean="0"/>
              <a:t>ΔV</a:t>
            </a:r>
            <a:r>
              <a:rPr lang="en-CA" sz="2400" dirty="0" smtClean="0"/>
              <a:t> </a:t>
            </a:r>
            <a:r>
              <a:rPr lang="en-CA" sz="2400" dirty="0"/>
              <a:t>is </a:t>
            </a:r>
            <a:r>
              <a:rPr lang="en-CA" sz="2400" i="1" dirty="0">
                <a:solidFill>
                  <a:srgbClr val="FF0000"/>
                </a:solidFill>
              </a:rPr>
              <a:t>nonlinear</a:t>
            </a:r>
            <a:r>
              <a:rPr lang="en-CA" sz="2400" dirty="0">
                <a:solidFill>
                  <a:srgbClr val="FF0000"/>
                </a:solidFill>
              </a:rPr>
              <a:t> </a:t>
            </a:r>
            <a:r>
              <a:rPr lang="en-CA" sz="2400" dirty="0"/>
              <a:t>for </a:t>
            </a:r>
            <a:r>
              <a:rPr lang="en-CA" sz="2400" dirty="0" smtClean="0"/>
              <a:t>large </a:t>
            </a:r>
            <a:r>
              <a:rPr lang="en-CA" sz="2400" dirty="0"/>
              <a:t>changes in </a:t>
            </a:r>
            <a:r>
              <a:rPr lang="en-CA" sz="2400" dirty="0" smtClean="0"/>
              <a:t>R</a:t>
            </a:r>
            <a:r>
              <a:rPr lang="en-CA" sz="2400" baseline="-25000" dirty="0" smtClean="0"/>
              <a:t>4</a:t>
            </a:r>
            <a:r>
              <a:rPr lang="en-CA" sz="2400" dirty="0" smtClean="0"/>
              <a:t> </a:t>
            </a:r>
            <a:r>
              <a:rPr lang="en-CA" sz="2400" dirty="0"/>
              <a:t>around its nominal </a:t>
            </a:r>
            <a:r>
              <a:rPr lang="en-CA" sz="2400" dirty="0" smtClean="0"/>
              <a:t>value, 100 </a:t>
            </a:r>
            <a:r>
              <a:rPr lang="el-GR" sz="2400" dirty="0" smtClean="0"/>
              <a:t>Ω</a:t>
            </a:r>
            <a:r>
              <a:rPr lang="en-CA" sz="2400" dirty="0" smtClean="0"/>
              <a:t>.</a:t>
            </a: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If </a:t>
            </a:r>
            <a:r>
              <a:rPr lang="en-CA" sz="2400" dirty="0"/>
              <a:t>the range of resistance variation is small </a:t>
            </a:r>
            <a:r>
              <a:rPr lang="en-CA" sz="2400" dirty="0" smtClean="0"/>
              <a:t>around the </a:t>
            </a:r>
            <a:r>
              <a:rPr lang="en-CA" sz="2400" dirty="0"/>
              <a:t>null </a:t>
            </a:r>
            <a:r>
              <a:rPr lang="en-CA" sz="2400" dirty="0" smtClean="0"/>
              <a:t>value (say, 90 </a:t>
            </a:r>
            <a:r>
              <a:rPr lang="en-CA" sz="2400" dirty="0"/>
              <a:t>to 110 </a:t>
            </a:r>
            <a:r>
              <a:rPr lang="el-GR" sz="2400" dirty="0"/>
              <a:t>Ω</a:t>
            </a:r>
            <a:r>
              <a:rPr lang="en-CA" sz="2400" dirty="0"/>
              <a:t>)</a:t>
            </a:r>
            <a:r>
              <a:rPr lang="en-CA" sz="2400" dirty="0" smtClean="0"/>
              <a:t>, </a:t>
            </a:r>
            <a:r>
              <a:rPr lang="en-CA" sz="2400" dirty="0"/>
              <a:t>then the </a:t>
            </a:r>
            <a:r>
              <a:rPr lang="en-CA" sz="2400" dirty="0" smtClean="0"/>
              <a:t>variation </a:t>
            </a:r>
            <a:r>
              <a:rPr lang="en-CA" sz="2400" dirty="0"/>
              <a:t>of </a:t>
            </a:r>
            <a:r>
              <a:rPr lang="el-GR" sz="2400" dirty="0"/>
              <a:t>Δ</a:t>
            </a:r>
            <a:r>
              <a:rPr lang="en-CA" sz="2400" i="1" dirty="0"/>
              <a:t>V</a:t>
            </a:r>
            <a:r>
              <a:rPr lang="en-CA" sz="2400" dirty="0"/>
              <a:t> with </a:t>
            </a:r>
            <a:r>
              <a:rPr lang="en-CA" sz="2400" i="1" dirty="0" smtClean="0"/>
              <a:t>R</a:t>
            </a:r>
            <a:r>
              <a:rPr lang="en-CA" sz="2400" baseline="-25000" dirty="0" smtClean="0"/>
              <a:t>4</a:t>
            </a:r>
            <a:r>
              <a:rPr lang="en-CA" sz="2400" dirty="0"/>
              <a:t> </a:t>
            </a:r>
            <a:r>
              <a:rPr lang="en-CA" sz="2400" dirty="0" smtClean="0"/>
              <a:t> </a:t>
            </a:r>
            <a:r>
              <a:rPr lang="en-CA" sz="2400" dirty="0"/>
              <a:t>is relatively </a:t>
            </a:r>
            <a:r>
              <a:rPr lang="en-CA" sz="2400" i="1" dirty="0">
                <a:solidFill>
                  <a:srgbClr val="FF0000"/>
                </a:solidFill>
              </a:rPr>
              <a:t>linear</a:t>
            </a:r>
            <a:r>
              <a:rPr lang="en-CA" sz="2400" dirty="0"/>
              <a:t>. </a:t>
            </a: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Amplifiers </a:t>
            </a:r>
            <a:r>
              <a:rPr lang="en-CA" sz="2400" dirty="0"/>
              <a:t>can be used to amplify this voltage variation to a useful </a:t>
            </a:r>
            <a:r>
              <a:rPr lang="en-CA" sz="2400" dirty="0" smtClean="0"/>
              <a:t>range.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111" y="1268760"/>
            <a:ext cx="4084393" cy="5544616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8676456" y="2996952"/>
            <a:ext cx="360040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5796136" y="2996952"/>
            <a:ext cx="360040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5823432" y="6021288"/>
            <a:ext cx="360040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8748464" y="5976576"/>
            <a:ext cx="360040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74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912768" cy="576064"/>
          </a:xfrm>
          <a:solidFill>
            <a:schemeClr val="bg1"/>
          </a:solidFill>
        </p:spPr>
        <p:txBody>
          <a:bodyPr>
            <a:noAutofit/>
          </a:bodyPr>
          <a:lstStyle/>
          <a:p>
            <a:pPr rtl="0"/>
            <a:r>
              <a:rPr lang="en-US" sz="4000" dirty="0" smtClean="0"/>
              <a:t>Temperature </a:t>
            </a:r>
            <a:r>
              <a:rPr lang="en-US" sz="4000" dirty="0"/>
              <a:t>compensation </a:t>
            </a:r>
            <a:endParaRPr lang="ar-E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5256584" cy="2664296"/>
          </a:xfrm>
        </p:spPr>
        <p:txBody>
          <a:bodyPr>
            <a:noAutofit/>
          </a:bodyPr>
          <a:lstStyle/>
          <a:p>
            <a:pPr marL="400050" indent="-285750"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/>
              <a:t>Resistive </a:t>
            </a:r>
            <a:r>
              <a:rPr lang="en-US" sz="2200" dirty="0"/>
              <a:t>sensors such as strain gauges are </a:t>
            </a:r>
            <a:r>
              <a:rPr lang="en-US" sz="2200" dirty="0">
                <a:solidFill>
                  <a:srgbClr val="FF0000"/>
                </a:solidFill>
              </a:rPr>
              <a:t>temperature sensitive</a:t>
            </a:r>
            <a:r>
              <a:rPr lang="en-US" sz="2200" dirty="0"/>
              <a:t>. </a:t>
            </a:r>
            <a:endParaRPr lang="en-US" sz="2200" dirty="0" smtClean="0"/>
          </a:p>
          <a:p>
            <a:pPr marL="400050" indent="-285750">
              <a:spcBef>
                <a:spcPts val="1200"/>
              </a:spcBef>
              <a:spcAft>
                <a:spcPts val="1200"/>
              </a:spcAft>
            </a:pPr>
            <a:r>
              <a:rPr lang="en-US" sz="2200" dirty="0" smtClean="0"/>
              <a:t>In order to </a:t>
            </a:r>
            <a:r>
              <a:rPr lang="en-US" sz="2200" dirty="0"/>
              <a:t>minimize temperature effects on the measurement of strain and other physical </a:t>
            </a:r>
            <a:r>
              <a:rPr lang="en-US" sz="2200" dirty="0" smtClean="0"/>
              <a:t>quantities, a pair of sensors are configured in bridge circuit as shown. </a:t>
            </a:r>
          </a:p>
          <a:p>
            <a:pPr marL="400050" indent="-285750">
              <a:spcBef>
                <a:spcPts val="1200"/>
              </a:spcBef>
              <a:spcAft>
                <a:spcPts val="1200"/>
              </a:spcAft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042" y="1412776"/>
            <a:ext cx="3184430" cy="269710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51520" y="4293096"/>
            <a:ext cx="8352928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285750">
              <a:spcBef>
                <a:spcPts val="1200"/>
              </a:spcBef>
              <a:spcAft>
                <a:spcPts val="1200"/>
              </a:spcAft>
            </a:pPr>
            <a:r>
              <a:rPr lang="en-US" sz="2200" b="1" u="sng" dirty="0" smtClean="0"/>
              <a:t>With temperature changes</a:t>
            </a:r>
            <a:r>
              <a:rPr lang="en-US" sz="2200" dirty="0" smtClean="0"/>
              <a:t>, resistance of both strain gauges change by an equal percentage, so the bridge remains balanced.</a:t>
            </a:r>
          </a:p>
          <a:p>
            <a:pPr marL="400050" indent="-285750">
              <a:spcBef>
                <a:spcPts val="1200"/>
              </a:spcBef>
              <a:spcAft>
                <a:spcPts val="1200"/>
              </a:spcAft>
            </a:pPr>
            <a:r>
              <a:rPr lang="en-US" sz="2200" b="1" u="sng" dirty="0" smtClean="0"/>
              <a:t>Under strain</a:t>
            </a:r>
            <a:r>
              <a:rPr lang="en-US" sz="2200" dirty="0" smtClean="0"/>
              <a:t>, only resistance of stressed gauge will change and the bridge will not remain balanced; the voltmeter will detect strain changes. </a:t>
            </a:r>
            <a:endParaRPr lang="ar-EG" sz="2200" dirty="0" smtClean="0"/>
          </a:p>
          <a:p>
            <a:pPr marL="400050" indent="-285750">
              <a:spcBef>
                <a:spcPts val="1200"/>
              </a:spcBef>
              <a:spcAft>
                <a:spcPts val="1200"/>
              </a:spcAft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3926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70609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4200" b="1" dirty="0"/>
              <a:t>a</a:t>
            </a:r>
            <a:r>
              <a:rPr lang="en-US" sz="4200" b="1" dirty="0" smtClean="0"/>
              <a:t>c Bridge Circuits</a:t>
            </a:r>
            <a:endParaRPr lang="ar-EG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8064896" cy="4464496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The basic concept of dc bridges can </a:t>
            </a:r>
            <a:r>
              <a:rPr lang="en-US" sz="2400" dirty="0" smtClean="0"/>
              <a:t>be </a:t>
            </a:r>
            <a:r>
              <a:rPr lang="en-US" sz="2400" dirty="0"/>
              <a:t>extended to ac </a:t>
            </a:r>
            <a:r>
              <a:rPr lang="en-US" sz="2400" dirty="0" smtClean="0"/>
              <a:t>bridges.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this case, the bridge supply is ac voltage, ac </a:t>
            </a:r>
            <a:r>
              <a:rPr lang="en-US" sz="2400" dirty="0"/>
              <a:t>meters are </a:t>
            </a:r>
            <a:r>
              <a:rPr lang="en-US" sz="2400" dirty="0" smtClean="0"/>
              <a:t>used, and the </a:t>
            </a:r>
            <a:r>
              <a:rPr lang="en-US" sz="2400" dirty="0"/>
              <a:t>resistive elements are replaced with </a:t>
            </a:r>
            <a:r>
              <a:rPr lang="en-US" sz="2400" dirty="0" smtClean="0"/>
              <a:t>impedances.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This type of setup can be used to measure small changes in </a:t>
            </a:r>
            <a:r>
              <a:rPr lang="en-US" sz="2400" dirty="0" smtClean="0"/>
              <a:t>resistance, capacitance, inductance, or </a:t>
            </a:r>
            <a:r>
              <a:rPr lang="en-US" sz="2400" dirty="0"/>
              <a:t>combination of </a:t>
            </a:r>
            <a:r>
              <a:rPr lang="en-US" sz="2400" dirty="0" smtClean="0"/>
              <a:t>them as is the case in some sensors such as capacitive </a:t>
            </a:r>
            <a:r>
              <a:rPr lang="en-US" sz="2400" dirty="0"/>
              <a:t>pressure </a:t>
            </a:r>
            <a:r>
              <a:rPr lang="en-US" sz="2400" dirty="0" smtClean="0"/>
              <a:t>sensor.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9735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>Example 3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2776"/>
            <a:ext cx="8473599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dirty="0"/>
              <a:t>An ac bridge employs impedances as shown in </a:t>
            </a:r>
            <a:r>
              <a:rPr lang="en-CA" sz="2400" dirty="0" smtClean="0"/>
              <a:t>the Figure below. </a:t>
            </a:r>
            <a:r>
              <a:rPr lang="en-CA" sz="2400" dirty="0"/>
              <a:t>Find the value of </a:t>
            </a:r>
            <a:r>
              <a:rPr lang="en-CA" sz="2400" b="1" i="1" dirty="0" smtClean="0"/>
              <a:t>R</a:t>
            </a:r>
            <a:r>
              <a:rPr lang="en-CA" sz="2400" b="1" i="1" baseline="-25000" dirty="0" smtClean="0"/>
              <a:t>x</a:t>
            </a:r>
            <a:r>
              <a:rPr lang="en-CA" sz="2400" dirty="0" smtClean="0"/>
              <a:t> and </a:t>
            </a:r>
            <a:r>
              <a:rPr lang="en-CA" sz="2400" b="1" i="1" dirty="0" err="1" smtClean="0"/>
              <a:t>C</a:t>
            </a:r>
            <a:r>
              <a:rPr lang="en-CA" sz="2400" b="1" i="1" baseline="-25000" dirty="0" err="1"/>
              <a:t>x</a:t>
            </a:r>
            <a:r>
              <a:rPr lang="en-CA" sz="2400" dirty="0" smtClean="0"/>
              <a:t> when </a:t>
            </a:r>
            <a:r>
              <a:rPr lang="en-CA" sz="2400" dirty="0"/>
              <a:t>the bridge is nulled</a:t>
            </a:r>
            <a:r>
              <a:rPr lang="en-CA" sz="2400" dirty="0" smtClean="0"/>
              <a:t>.</a:t>
            </a:r>
          </a:p>
          <a:p>
            <a:pPr marL="114300" indent="0" algn="l" rtl="0">
              <a:buNone/>
            </a:pPr>
            <a:r>
              <a:rPr lang="en-US" dirty="0" smtClean="0"/>
              <a:t>				</a:t>
            </a:r>
          </a:p>
          <a:p>
            <a:pPr marL="114300" indent="0" algn="l" rtl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pPr marL="114300" indent="0" algn="l" rtl="0">
              <a:buNone/>
            </a:pPr>
            <a:endParaRPr lang="en-US" dirty="0" smtClean="0"/>
          </a:p>
          <a:p>
            <a:pPr marL="114300" indent="0" algn="l" rtl="0">
              <a:buNone/>
            </a:pPr>
            <a:endParaRPr lang="en-US" dirty="0" smtClean="0"/>
          </a:p>
          <a:p>
            <a:pPr marL="114300" indent="0" algn="l" rtl="0">
              <a:buNone/>
            </a:pPr>
            <a:r>
              <a:rPr lang="en-US" i="1" dirty="0" smtClean="0"/>
              <a:t>			</a:t>
            </a:r>
          </a:p>
          <a:p>
            <a:pPr marL="114300" indent="0" algn="l"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492896"/>
            <a:ext cx="4646831" cy="397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7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77280"/>
            <a:ext cx="8136904" cy="51320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 the bridge to be balanced, we need</a:t>
            </a:r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As real and imaginary parts must be independently equal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084711"/>
              </p:ext>
            </p:extLst>
          </p:nvPr>
        </p:nvGraphicFramePr>
        <p:xfrm>
          <a:off x="2699792" y="1772816"/>
          <a:ext cx="39338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1" name="Equation" r:id="rId3" imgW="2095200" imgH="711000" progId="Equation.3">
                  <p:embed/>
                </p:oleObj>
              </mc:Choice>
              <mc:Fallback>
                <p:oleObj name="Equation" r:id="rId3" imgW="20952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772816"/>
                        <a:ext cx="393382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0848" y="350072"/>
            <a:ext cx="8229600" cy="720080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>Answer </a:t>
            </a:r>
            <a:endParaRPr lang="ar-EG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3304783"/>
              </p:ext>
            </p:extLst>
          </p:nvPr>
        </p:nvGraphicFramePr>
        <p:xfrm>
          <a:off x="2710829" y="4089177"/>
          <a:ext cx="5389563" cy="171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2" name="Equation" r:id="rId5" imgW="2869920" imgH="914400" progId="Equation.3">
                  <p:embed/>
                </p:oleObj>
              </mc:Choice>
              <mc:Fallback>
                <p:oleObj name="Equation" r:id="rId5" imgW="2869920" imgH="914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829" y="4089177"/>
                        <a:ext cx="5389563" cy="171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33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942"/>
          </a:xfrm>
        </p:spPr>
        <p:txBody>
          <a:bodyPr/>
          <a:lstStyle/>
          <a:p>
            <a:r>
              <a:rPr lang="en-CA" sz="3600" dirty="0" smtClean="0"/>
              <a:t>Assignment 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7992888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400" dirty="0" smtClean="0"/>
              <a:t>For the following bridge circuit, all bridge arms are strain gauges with nominal values of </a:t>
            </a:r>
            <a:r>
              <a:rPr lang="pl-PL" sz="2400" dirty="0"/>
              <a:t>R</a:t>
            </a:r>
            <a:r>
              <a:rPr lang="pl-PL" sz="2400" baseline="-25000" dirty="0"/>
              <a:t>o </a:t>
            </a:r>
            <a:r>
              <a:rPr lang="en-CA" sz="2400" dirty="0" smtClean="0"/>
              <a:t>each.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400" dirty="0" smtClean="0"/>
              <a:t>Let us assume that, after stretching and </a:t>
            </a:r>
            <a:r>
              <a:rPr lang="en-CA" sz="2400" dirty="0"/>
              <a:t>contracting</a:t>
            </a:r>
            <a:r>
              <a:rPr lang="en-CA" sz="2400" dirty="0" smtClean="0"/>
              <a:t>, the </a:t>
            </a:r>
            <a:r>
              <a:rPr lang="en-CA" sz="2400" dirty="0"/>
              <a:t>impedances in the </a:t>
            </a:r>
            <a:r>
              <a:rPr lang="en-CA" sz="2400" dirty="0" smtClean="0"/>
              <a:t>bridge take </a:t>
            </a:r>
            <a:r>
              <a:rPr lang="en-CA" sz="2400" dirty="0"/>
              <a:t>the following </a:t>
            </a:r>
            <a:r>
              <a:rPr lang="en-CA" sz="2400" dirty="0" smtClean="0"/>
              <a:t>values:</a:t>
            </a:r>
            <a:endParaRPr lang="en-CA" sz="2400" dirty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i="1" dirty="0" smtClean="0"/>
              <a:t>Z</a:t>
            </a:r>
            <a:r>
              <a:rPr lang="pl-PL" sz="2400" baseline="-25000" dirty="0" smtClean="0"/>
              <a:t>1</a:t>
            </a:r>
            <a:r>
              <a:rPr lang="en-CA" sz="2400" dirty="0" smtClean="0"/>
              <a:t> =</a:t>
            </a:r>
            <a:r>
              <a:rPr lang="pl-PL" sz="2400" dirty="0" smtClean="0"/>
              <a:t> R</a:t>
            </a:r>
            <a:r>
              <a:rPr lang="pl-PL" sz="2400" baseline="-25000" dirty="0"/>
              <a:t>o</a:t>
            </a:r>
            <a:r>
              <a:rPr lang="en-CA" sz="2400" baseline="-25000" dirty="0"/>
              <a:t> </a:t>
            </a:r>
            <a:r>
              <a:rPr lang="en-CA" sz="2400" dirty="0" smtClean="0"/>
              <a:t>+ </a:t>
            </a:r>
            <a:r>
              <a:rPr lang="el-GR" sz="2400" dirty="0" smtClean="0"/>
              <a:t>Δ</a:t>
            </a:r>
            <a:r>
              <a:rPr lang="pl-PL" sz="2400" dirty="0" smtClean="0"/>
              <a:t>R, </a:t>
            </a:r>
            <a:r>
              <a:rPr lang="en-CA" sz="2400" dirty="0" smtClean="0"/>
              <a:t>		</a:t>
            </a:r>
            <a:r>
              <a:rPr lang="pl-PL" sz="2400" dirty="0" smtClean="0"/>
              <a:t>Z</a:t>
            </a:r>
            <a:r>
              <a:rPr lang="pl-PL" sz="2400" baseline="-25000" dirty="0"/>
              <a:t>2</a:t>
            </a:r>
            <a:r>
              <a:rPr lang="pl-PL" sz="2400" dirty="0" smtClean="0"/>
              <a:t> </a:t>
            </a:r>
            <a:r>
              <a:rPr lang="en-CA" sz="2400" dirty="0" smtClean="0"/>
              <a:t>= </a:t>
            </a:r>
            <a:r>
              <a:rPr lang="pl-PL" sz="2400" dirty="0" smtClean="0"/>
              <a:t>R</a:t>
            </a:r>
            <a:r>
              <a:rPr lang="pl-PL" sz="2400" baseline="-25000" dirty="0"/>
              <a:t>o</a:t>
            </a:r>
            <a:r>
              <a:rPr lang="en-CA" sz="2400" dirty="0" smtClean="0"/>
              <a:t> - </a:t>
            </a:r>
            <a:r>
              <a:rPr lang="el-GR" sz="2400" dirty="0" smtClean="0"/>
              <a:t>Δ</a:t>
            </a:r>
            <a:r>
              <a:rPr lang="pl-PL" sz="2400" dirty="0" smtClean="0"/>
              <a:t>R,</a:t>
            </a:r>
            <a:endParaRPr lang="pl-PL" sz="2400" dirty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2400" i="1" dirty="0"/>
              <a:t>Z</a:t>
            </a:r>
            <a:r>
              <a:rPr lang="pl-PL" sz="2400" baseline="-25000" dirty="0"/>
              <a:t>3</a:t>
            </a:r>
            <a:r>
              <a:rPr lang="pl-PL" sz="2400" dirty="0"/>
              <a:t> </a:t>
            </a:r>
            <a:r>
              <a:rPr lang="en-CA" sz="2400" dirty="0" smtClean="0"/>
              <a:t>= </a:t>
            </a:r>
            <a:r>
              <a:rPr lang="pl-PL" sz="2400" dirty="0" smtClean="0"/>
              <a:t>R</a:t>
            </a:r>
            <a:r>
              <a:rPr lang="pl-PL" sz="2400" baseline="-25000" dirty="0" smtClean="0"/>
              <a:t>o</a:t>
            </a:r>
            <a:r>
              <a:rPr lang="pl-PL" sz="2400" dirty="0" smtClean="0"/>
              <a:t> </a:t>
            </a:r>
            <a:r>
              <a:rPr lang="en-CA" sz="2400" dirty="0" smtClean="0"/>
              <a:t>+ </a:t>
            </a:r>
            <a:r>
              <a:rPr lang="el-GR" sz="2400" dirty="0" smtClean="0"/>
              <a:t>Δ</a:t>
            </a:r>
            <a:r>
              <a:rPr lang="pl-PL" sz="2400" dirty="0" smtClean="0"/>
              <a:t>R, </a:t>
            </a:r>
            <a:r>
              <a:rPr lang="en-CA" sz="2400" dirty="0" smtClean="0"/>
              <a:t>		</a:t>
            </a:r>
            <a:r>
              <a:rPr lang="pl-PL" sz="2400" dirty="0" smtClean="0"/>
              <a:t>Z</a:t>
            </a:r>
            <a:r>
              <a:rPr lang="pl-PL" sz="2400" baseline="-25000" dirty="0"/>
              <a:t>4</a:t>
            </a:r>
            <a:r>
              <a:rPr lang="pl-PL" sz="2400" dirty="0" smtClean="0"/>
              <a:t> </a:t>
            </a:r>
            <a:r>
              <a:rPr lang="en-CA" sz="2400" dirty="0" smtClean="0"/>
              <a:t>= </a:t>
            </a:r>
            <a:r>
              <a:rPr lang="pl-PL" sz="2400" dirty="0" smtClean="0"/>
              <a:t>R</a:t>
            </a:r>
            <a:r>
              <a:rPr lang="pl-PL" sz="2400" baseline="-25000" dirty="0"/>
              <a:t>o</a:t>
            </a:r>
            <a:r>
              <a:rPr lang="pl-PL" sz="2400" dirty="0" smtClean="0"/>
              <a:t> </a:t>
            </a:r>
            <a:r>
              <a:rPr lang="en-CA" sz="2400" dirty="0" smtClean="0"/>
              <a:t>- </a:t>
            </a:r>
            <a:r>
              <a:rPr lang="el-GR" sz="2400" dirty="0" smtClean="0"/>
              <a:t>Δ</a:t>
            </a:r>
            <a:r>
              <a:rPr lang="pl-PL" sz="2400" dirty="0" smtClean="0"/>
              <a:t>R.</a:t>
            </a:r>
            <a:endParaRPr lang="pl-PL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400" dirty="0" smtClean="0"/>
              <a:t>Calculate </a:t>
            </a:r>
            <a:r>
              <a:rPr lang="en-CA" sz="2400" dirty="0"/>
              <a:t>the output voltage of the bridge in terms of </a:t>
            </a:r>
            <a:r>
              <a:rPr lang="en-CA" sz="2400" i="1" dirty="0" err="1"/>
              <a:t>V</a:t>
            </a:r>
            <a:r>
              <a:rPr lang="en-CA" sz="2400" baseline="-25000" dirty="0" err="1"/>
              <a:t>supply</a:t>
            </a:r>
            <a:r>
              <a:rPr lang="en-CA" sz="2400" dirty="0" smtClean="0"/>
              <a:t>, </a:t>
            </a:r>
            <a:r>
              <a:rPr lang="en-CA" sz="2400" i="1" dirty="0" smtClean="0"/>
              <a:t>R</a:t>
            </a:r>
            <a:r>
              <a:rPr lang="en-CA" sz="2400" baseline="-25000" dirty="0" smtClean="0"/>
              <a:t>o</a:t>
            </a:r>
            <a:r>
              <a:rPr lang="en-CA" sz="2400" dirty="0" smtClean="0"/>
              <a:t> </a:t>
            </a:r>
            <a:r>
              <a:rPr lang="en-CA" sz="2400" dirty="0"/>
              <a:t>and </a:t>
            </a:r>
            <a:r>
              <a:rPr lang="el-GR" sz="2400" dirty="0" smtClean="0"/>
              <a:t>Δ</a:t>
            </a:r>
            <a:r>
              <a:rPr lang="en-CA" sz="2400" i="1" dirty="0" smtClean="0"/>
              <a:t>R</a:t>
            </a:r>
            <a:r>
              <a:rPr lang="en-CA" sz="2400" dirty="0" smtClean="0"/>
              <a:t>. Is the relationship between </a:t>
            </a:r>
            <a:r>
              <a:rPr lang="en-CA" sz="2400" i="1" dirty="0" err="1" smtClean="0"/>
              <a:t>V</a:t>
            </a:r>
            <a:r>
              <a:rPr lang="en-CA" sz="2400" i="1" baseline="-25000" dirty="0" err="1" smtClean="0"/>
              <a:t>out</a:t>
            </a:r>
            <a:r>
              <a:rPr lang="en-CA" sz="2400" dirty="0" smtClean="0"/>
              <a:t> and </a:t>
            </a:r>
            <a:r>
              <a:rPr lang="el-GR" sz="2400" dirty="0" smtClean="0"/>
              <a:t>Δ</a:t>
            </a:r>
            <a:r>
              <a:rPr lang="en-CA" sz="2400" i="1" dirty="0" smtClean="0"/>
              <a:t>R</a:t>
            </a:r>
            <a:r>
              <a:rPr lang="el-GR" sz="2400" dirty="0" smtClean="0"/>
              <a:t> </a:t>
            </a:r>
            <a:r>
              <a:rPr lang="en-CA" sz="2400" dirty="0" smtClean="0"/>
              <a:t>linear?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603" y="4649778"/>
            <a:ext cx="3196581" cy="209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33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648072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Introduction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7920880" cy="4680520"/>
          </a:xfrm>
        </p:spPr>
        <p:txBody>
          <a:bodyPr>
            <a:normAutofit lnSpcReduction="10000"/>
          </a:bodyPr>
          <a:lstStyle/>
          <a:p>
            <a:pPr marL="566928" indent="-457200">
              <a:spcBef>
                <a:spcPts val="900"/>
              </a:spcBef>
              <a:spcAft>
                <a:spcPts val="900"/>
              </a:spcAft>
            </a:pPr>
            <a:r>
              <a:rPr lang="en-CA" sz="2400" dirty="0"/>
              <a:t>Many transducers translate a change in the quantity you wish to measure into a change in impedance, i.e., resistance, capacitance or inductance. For example a strain gage, changes strain ( </a:t>
            </a:r>
            <a:r>
              <a:rPr lang="el-GR" sz="2400" dirty="0"/>
              <a:t>Δ</a:t>
            </a:r>
            <a:r>
              <a:rPr lang="en-CA" sz="2400" i="1" dirty="0"/>
              <a:t>l</a:t>
            </a:r>
            <a:r>
              <a:rPr lang="en-CA" sz="2400" b="1" dirty="0"/>
              <a:t>/</a:t>
            </a:r>
            <a:r>
              <a:rPr lang="en-CA" sz="2400" i="1" dirty="0"/>
              <a:t>l</a:t>
            </a:r>
            <a:r>
              <a:rPr lang="en-CA" sz="2400" dirty="0"/>
              <a:t>) into a change in relative resistance (</a:t>
            </a:r>
            <a:r>
              <a:rPr lang="el-GR" sz="2400" dirty="0"/>
              <a:t>Δ</a:t>
            </a:r>
            <a:r>
              <a:rPr lang="en-CA" sz="2400" dirty="0" smtClean="0"/>
              <a:t>R/R</a:t>
            </a:r>
            <a:r>
              <a:rPr lang="en-CA" sz="2400" baseline="-25000" dirty="0" smtClean="0"/>
              <a:t>o</a:t>
            </a:r>
            <a:r>
              <a:rPr lang="en-CA" sz="2400" dirty="0" smtClean="0"/>
              <a:t>).</a:t>
            </a:r>
            <a:endParaRPr lang="en-CA" sz="2400" dirty="0"/>
          </a:p>
          <a:p>
            <a:pPr marL="566928" indent="-457200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In </a:t>
            </a:r>
            <a:r>
              <a:rPr lang="en-US" sz="2400" dirty="0"/>
              <a:t>order to be suitable for electronic measurement </a:t>
            </a:r>
            <a:r>
              <a:rPr lang="en-US" sz="2400" dirty="0" smtClean="0"/>
              <a:t>systems, impedance changes should be converted into </a:t>
            </a:r>
            <a:r>
              <a:rPr lang="en-US" sz="2400" dirty="0"/>
              <a:t>voltage </a:t>
            </a:r>
            <a:r>
              <a:rPr lang="en-US" sz="2400" dirty="0" smtClean="0"/>
              <a:t>changes. </a:t>
            </a:r>
          </a:p>
          <a:p>
            <a:pPr marL="566928" indent="-457200" rtl="0">
              <a:spcBef>
                <a:spcPts val="900"/>
              </a:spcBef>
              <a:spcAft>
                <a:spcPts val="900"/>
              </a:spcAft>
            </a:pPr>
            <a:r>
              <a:rPr lang="en-US" sz="2400" dirty="0" smtClean="0"/>
              <a:t>This can be done using e.g. </a:t>
            </a:r>
            <a:r>
              <a:rPr lang="en-US" sz="2400" i="1" dirty="0" smtClean="0">
                <a:solidFill>
                  <a:srgbClr val="FF0000"/>
                </a:solidFill>
              </a:rPr>
              <a:t>voltage divider</a:t>
            </a:r>
            <a:r>
              <a:rPr lang="en-US" sz="2400" i="1" dirty="0" smtClean="0"/>
              <a:t>. </a:t>
            </a:r>
            <a:r>
              <a:rPr lang="en-US" sz="2400" dirty="0" smtClean="0"/>
              <a:t>The voltage across </a:t>
            </a:r>
            <a:r>
              <a:rPr lang="en-CA" sz="2400" dirty="0" smtClean="0"/>
              <a:t>the </a:t>
            </a:r>
            <a:r>
              <a:rPr lang="en-CA" sz="2400" dirty="0"/>
              <a:t>impedance </a:t>
            </a:r>
            <a:r>
              <a:rPr lang="en-CA" sz="2400" dirty="0" smtClean="0"/>
              <a:t>is measured with </a:t>
            </a:r>
            <a:r>
              <a:rPr lang="en-CA" sz="2400" dirty="0"/>
              <a:t>a voltmeter or a computer equipped with analog to digital conversion boards.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02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79512" y="1196752"/>
            <a:ext cx="6912768" cy="5328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s</a:t>
            </a:r>
            <a:r>
              <a:rPr lang="en-US" sz="2400" dirty="0" smtClean="0"/>
              <a:t> </a:t>
            </a:r>
            <a:r>
              <a:rPr lang="en-US" sz="2400" dirty="0"/>
              <a:t>is the supply voltage and 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 are the divider resistors.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 smtClean="0"/>
              <a:t>The variation of 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 with either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or </a:t>
            </a:r>
            <a:r>
              <a:rPr lang="en-US" sz="2400" i="1" dirty="0" smtClean="0"/>
              <a:t>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FF0000"/>
                </a:solidFill>
              </a:rPr>
              <a:t>nonlinear</a:t>
            </a:r>
            <a:r>
              <a:rPr lang="en-US" sz="2400" dirty="0" smtClean="0"/>
              <a:t>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/>
              <a:t>effective output impedance of the divider is  R1//R2 (ideally, output impedance should be </a:t>
            </a:r>
            <a:r>
              <a:rPr lang="en-US" sz="2400" dirty="0" smtClean="0"/>
              <a:t>zero).</a:t>
            </a:r>
            <a:endParaRPr lang="en-US" sz="2400" dirty="0"/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 smtClean="0"/>
              <a:t>The current flows to both 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and 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.  The power rating of both resistors should be considered.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62074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b="1" dirty="0" smtClean="0"/>
              <a:t>Voltage Divider</a:t>
            </a:r>
            <a:endParaRPr lang="ar-EG" sz="4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510" y="1916832"/>
            <a:ext cx="1740986" cy="388843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639456"/>
              </p:ext>
            </p:extLst>
          </p:nvPr>
        </p:nvGraphicFramePr>
        <p:xfrm>
          <a:off x="2635771" y="2965698"/>
          <a:ext cx="20002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5" name="Equation" r:id="rId4" imgW="965160" imgH="431640" progId="Equation.3">
                  <p:embed/>
                </p:oleObj>
              </mc:Choice>
              <mc:Fallback>
                <p:oleObj name="Equation" r:id="rId4" imgW="96516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771" y="2965698"/>
                        <a:ext cx="20002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11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83152"/>
            <a:ext cx="7310448" cy="669584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dirty="0" smtClean="0"/>
              <a:t>Example 1</a:t>
            </a:r>
            <a:endParaRPr lang="ar-EG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704856" cy="2304256"/>
          </a:xfrm>
        </p:spPr>
        <p:txBody>
          <a:bodyPr>
            <a:noAutofit/>
          </a:bodyPr>
          <a:lstStyle/>
          <a:p>
            <a:pPr marL="109728" indent="0" algn="just" rtl="0">
              <a:buNone/>
            </a:pPr>
            <a:r>
              <a:rPr lang="en-US" sz="2400" dirty="0" smtClean="0"/>
              <a:t>The resistive elements in a strain gauge are 5k</a:t>
            </a:r>
            <a:r>
              <a:rPr lang="el-GR" sz="2400" dirty="0" smtClean="0"/>
              <a:t>Ω</a:t>
            </a:r>
            <a:r>
              <a:rPr lang="en-CA" sz="2400" dirty="0" smtClean="0"/>
              <a:t> each</a:t>
            </a:r>
            <a:r>
              <a:rPr lang="en-US" sz="2400" dirty="0" smtClean="0"/>
              <a:t>. If R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is the fixed element and 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is the element measuring strain, what is the change in R</a:t>
            </a:r>
            <a:r>
              <a:rPr lang="en-US" sz="2400" baseline="-25000" dirty="0"/>
              <a:t>1</a:t>
            </a:r>
            <a:r>
              <a:rPr lang="en-US" sz="2400" dirty="0" smtClean="0"/>
              <a:t> that produce 0.01V change in </a:t>
            </a:r>
            <a:r>
              <a:rPr lang="en-US" sz="2400" dirty="0"/>
              <a:t>output </a:t>
            </a:r>
            <a:r>
              <a:rPr lang="en-US" sz="2400" dirty="0" smtClean="0"/>
              <a:t>voltage. Assume a supply of 10V.</a:t>
            </a:r>
          </a:p>
          <a:p>
            <a:pPr marL="109728" indent="0" algn="just" rtl="0">
              <a:buNone/>
            </a:pPr>
            <a:endParaRPr lang="en-US" sz="22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pic>
        <p:nvPicPr>
          <p:cNvPr id="7" name="Content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140968"/>
            <a:ext cx="1122317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4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928" y="743192"/>
            <a:ext cx="7310448" cy="66958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Answer</a:t>
            </a:r>
            <a:endParaRPr lang="ar-EG" sz="3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484784"/>
            <a:ext cx="8208912" cy="511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just">
              <a:buFont typeface="Arial" pitchFamily="34" charset="0"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109728" indent="0" algn="just">
              <a:buFont typeface="Arial" pitchFamily="34" charset="0"/>
              <a:buNone/>
            </a:pPr>
            <a:r>
              <a:rPr lang="en-US" sz="2400" dirty="0" smtClean="0"/>
              <a:t>With no strain,</a:t>
            </a:r>
            <a:r>
              <a:rPr lang="en-US" sz="2400" b="1" dirty="0" smtClean="0"/>
              <a:t> R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= R</a:t>
            </a:r>
            <a:r>
              <a:rPr lang="en-US" sz="2400" b="1" baseline="-25000" dirty="0" smtClean="0"/>
              <a:t>2</a:t>
            </a:r>
            <a:r>
              <a:rPr lang="en-US" sz="2400" dirty="0" smtClean="0"/>
              <a:t>. Hence, V</a:t>
            </a:r>
            <a:r>
              <a:rPr lang="en-US" sz="2400" baseline="-25000" dirty="0" smtClean="0"/>
              <a:t>R</a:t>
            </a:r>
            <a:r>
              <a:rPr lang="en-US" sz="2400" dirty="0" smtClean="0"/>
              <a:t> = 5V. The question is then what is value of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1</a:t>
            </a:r>
            <a:r>
              <a:rPr lang="en-US" sz="2400" dirty="0" smtClean="0"/>
              <a:t> that produces 5.01 V and 4.99V.</a:t>
            </a:r>
          </a:p>
          <a:p>
            <a:pPr marL="109728" indent="0" algn="just">
              <a:buFont typeface="Arial" pitchFamily="34" charset="0"/>
              <a:buNone/>
            </a:pPr>
            <a:endParaRPr lang="en-US" sz="2400" dirty="0" smtClean="0"/>
          </a:p>
          <a:p>
            <a:pPr marL="109728" indent="0" algn="just">
              <a:buFont typeface="Arial" pitchFamily="34" charset="0"/>
              <a:buNone/>
            </a:pPr>
            <a:endParaRPr lang="en-US" sz="2400" dirty="0" smtClean="0"/>
          </a:p>
          <a:p>
            <a:pPr marL="109728" indent="0" algn="just">
              <a:buFont typeface="Arial" pitchFamily="34" charset="0"/>
              <a:buNone/>
            </a:pPr>
            <a:endParaRPr lang="en-US" sz="2400" dirty="0" smtClean="0"/>
          </a:p>
          <a:p>
            <a:pPr marL="109728" indent="0" algn="just">
              <a:buFont typeface="Arial" pitchFamily="34" charset="0"/>
              <a:buNone/>
            </a:pPr>
            <a:endParaRPr lang="en-US" sz="2400" dirty="0" smtClean="0"/>
          </a:p>
          <a:p>
            <a:pPr marL="109728" indent="0" algn="just">
              <a:buFont typeface="Arial" pitchFamily="34" charset="0"/>
              <a:buNone/>
            </a:pPr>
            <a:endParaRPr lang="en-US" sz="2400" dirty="0" smtClean="0"/>
          </a:p>
          <a:p>
            <a:pPr marL="109728" indent="0" algn="just">
              <a:buFont typeface="Arial" pitchFamily="34" charset="0"/>
              <a:buNone/>
            </a:pPr>
            <a:r>
              <a:rPr lang="en-US" sz="2400" dirty="0" smtClean="0"/>
              <a:t>We realize that the relation between changes in resistance </a:t>
            </a:r>
            <a:r>
              <a:rPr lang="el-GR" sz="2400" dirty="0" smtClean="0"/>
              <a:t>Δ</a:t>
            </a:r>
            <a:r>
              <a:rPr lang="en-US" sz="2400" dirty="0" smtClean="0"/>
              <a:t>R and the corresponding changes in output voltage </a:t>
            </a:r>
            <a:r>
              <a:rPr lang="el-GR" sz="2400" dirty="0" smtClean="0"/>
              <a:t>Δ</a:t>
            </a:r>
            <a:r>
              <a:rPr lang="en-US" sz="2400" dirty="0" smtClean="0"/>
              <a:t>V is </a:t>
            </a:r>
            <a:r>
              <a:rPr lang="en-US" sz="2400" b="1" i="1" dirty="0" smtClean="0"/>
              <a:t>nonlinear</a:t>
            </a:r>
            <a:r>
              <a:rPr lang="en-US" sz="2400" dirty="0" smtClean="0"/>
              <a:t>. </a:t>
            </a:r>
            <a:endParaRPr lang="ar-EG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438305"/>
              </p:ext>
            </p:extLst>
          </p:nvPr>
        </p:nvGraphicFramePr>
        <p:xfrm>
          <a:off x="1026868" y="3136420"/>
          <a:ext cx="7001516" cy="1516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Equation" r:id="rId3" imgW="4356000" imgH="888840" progId="Equation.3">
                  <p:embed/>
                </p:oleObj>
              </mc:Choice>
              <mc:Fallback>
                <p:oleObj name="Equation" r:id="rId3" imgW="43560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868" y="3136420"/>
                        <a:ext cx="7001516" cy="15167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431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4408" y="620688"/>
            <a:ext cx="7620000" cy="648072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Problem with voltage divider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7920880" cy="4464496"/>
          </a:xfrm>
        </p:spPr>
        <p:txBody>
          <a:bodyPr>
            <a:normAutofit/>
          </a:bodyPr>
          <a:lstStyle/>
          <a:p>
            <a:pPr marL="566928" indent="-457200"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From the previous example, the </a:t>
            </a:r>
            <a:r>
              <a:rPr lang="en-CA" sz="2400" dirty="0"/>
              <a:t>change in impedance is often very small compared to the total impedance of the transducer and the resulting signal will have a large DC </a:t>
            </a:r>
            <a:r>
              <a:rPr lang="en-CA" sz="2400" dirty="0" smtClean="0"/>
              <a:t>shift (5V in the our example). </a:t>
            </a:r>
          </a:p>
          <a:p>
            <a:pPr marL="566928" indent="-457200"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We are </a:t>
            </a:r>
            <a:r>
              <a:rPr lang="en-CA" sz="2400" dirty="0"/>
              <a:t>interested in the small deviations of the signal away from this large DC shift. </a:t>
            </a:r>
            <a:endParaRPr lang="en-CA" sz="2400" dirty="0" smtClean="0"/>
          </a:p>
          <a:p>
            <a:pPr marL="566928" indent="-457200">
              <a:spcBef>
                <a:spcPts val="1200"/>
              </a:spcBef>
              <a:spcAft>
                <a:spcPts val="1200"/>
              </a:spcAft>
            </a:pPr>
            <a:r>
              <a:rPr lang="en-CA" sz="2400" dirty="0"/>
              <a:t>A </a:t>
            </a:r>
            <a:r>
              <a:rPr lang="en-CA" sz="2400" b="1" u="sng" dirty="0"/>
              <a:t>bridge circuit </a:t>
            </a:r>
            <a:r>
              <a:rPr lang="en-CA" sz="2400" dirty="0"/>
              <a:t>solves this problem by creating a voltage output that is proportional to the change in impedance rather than the absolute value of the impedance. </a:t>
            </a:r>
          </a:p>
          <a:p>
            <a:pPr marL="566928" indent="-457200"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  <a:p>
            <a:pPr marL="566928" indent="-457200" rtl="0">
              <a:spcBef>
                <a:spcPts val="1200"/>
              </a:spcBef>
              <a:spcAft>
                <a:spcPts val="1200"/>
              </a:spcAft>
            </a:pP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8063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 smtClean="0"/>
              <a:t>The bridge consists of four impedances {</a:t>
            </a:r>
            <a:r>
              <a:rPr lang="en-CA" sz="2400" dirty="0" smtClean="0"/>
              <a:t>Z</a:t>
            </a:r>
            <a:r>
              <a:rPr lang="en-CA" sz="2400" baseline="-25000" dirty="0" smtClean="0"/>
              <a:t>1</a:t>
            </a:r>
            <a:r>
              <a:rPr lang="en-CA" sz="2400" dirty="0" smtClean="0"/>
              <a:t>, Z</a:t>
            </a:r>
            <a:r>
              <a:rPr lang="en-CA" sz="2400" baseline="-25000" dirty="0" smtClean="0"/>
              <a:t>2</a:t>
            </a:r>
            <a:r>
              <a:rPr lang="en-CA" sz="2400" dirty="0"/>
              <a:t>, Z</a:t>
            </a:r>
            <a:r>
              <a:rPr lang="en-CA" sz="2400" baseline="-25000" dirty="0"/>
              <a:t>3</a:t>
            </a:r>
            <a:r>
              <a:rPr lang="en-CA" sz="2400" dirty="0"/>
              <a:t>, </a:t>
            </a:r>
            <a:r>
              <a:rPr lang="en-CA" sz="2400" dirty="0" smtClean="0"/>
              <a:t>Z</a:t>
            </a:r>
            <a:r>
              <a:rPr lang="en-CA" sz="2400" baseline="-25000" dirty="0" smtClean="0"/>
              <a:t>4</a:t>
            </a:r>
            <a:r>
              <a:rPr lang="en-US" sz="2400" dirty="0" smtClean="0"/>
              <a:t>}, or arms connected </a:t>
            </a:r>
            <a:r>
              <a:rPr lang="en-US" sz="2400" dirty="0"/>
              <a:t>in the form of a diamond with the supply and measuring instruments connected across the bridge. </a:t>
            </a: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5232" y="332656"/>
            <a:ext cx="7571184" cy="1066800"/>
          </a:xfrm>
        </p:spPr>
        <p:txBody>
          <a:bodyPr>
            <a:normAutofit/>
          </a:bodyPr>
          <a:lstStyle/>
          <a:p>
            <a:pPr rtl="0"/>
            <a:r>
              <a:rPr lang="en-US" dirty="0" smtClean="0"/>
              <a:t>The bridge circuit</a:t>
            </a:r>
            <a:endParaRPr lang="ar-EG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2708920"/>
            <a:ext cx="4464495" cy="384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821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32" y="332656"/>
            <a:ext cx="7571184" cy="1066800"/>
          </a:xfrm>
        </p:spPr>
        <p:txBody>
          <a:bodyPr>
            <a:normAutofit/>
          </a:bodyPr>
          <a:lstStyle/>
          <a:p>
            <a:pPr rtl="0"/>
            <a:r>
              <a:rPr lang="en-US" dirty="0" smtClean="0"/>
              <a:t>The bridge circuit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112568"/>
          </a:xfrm>
        </p:spPr>
        <p:txBody>
          <a:bodyPr>
            <a:noAutofit/>
          </a:bodyPr>
          <a:lstStyle/>
          <a:p>
            <a:pPr marL="566928" indent="-457200"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One impedance is part </a:t>
            </a:r>
            <a:r>
              <a:rPr lang="en-CA" sz="2400" dirty="0"/>
              <a:t>of the </a:t>
            </a:r>
            <a:r>
              <a:rPr lang="en-CA" sz="2400" dirty="0" smtClean="0"/>
              <a:t>transducer. We say that it </a:t>
            </a:r>
            <a:r>
              <a:rPr lang="en-CA" sz="2400" dirty="0"/>
              <a:t>is an active arm of the </a:t>
            </a:r>
            <a:r>
              <a:rPr lang="en-CA" sz="2400" dirty="0" smtClean="0"/>
              <a:t>bridge. The other arms are fixed. </a:t>
            </a:r>
            <a:endParaRPr lang="en-CA" sz="2400" dirty="0"/>
          </a:p>
          <a:p>
            <a:pPr marL="566928" indent="-457200"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Sometimes, more than one arm are active to </a:t>
            </a:r>
            <a:r>
              <a:rPr lang="en-CA" sz="2400" dirty="0"/>
              <a:t>increase sensitivity and also to compensate for temperature effects.</a:t>
            </a:r>
          </a:p>
          <a:p>
            <a:pPr marL="11430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3476856"/>
            <a:ext cx="3704584" cy="3192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153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499176" cy="720080"/>
          </a:xfrm>
        </p:spPr>
        <p:txBody>
          <a:bodyPr>
            <a:normAutofit/>
          </a:bodyPr>
          <a:lstStyle/>
          <a:p>
            <a:pPr rtl="0"/>
            <a:r>
              <a:rPr lang="en-US" sz="4000" dirty="0" smtClean="0"/>
              <a:t>Balancing the bridge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920880" cy="5256584"/>
          </a:xfrm>
        </p:spPr>
        <p:txBody>
          <a:bodyPr>
            <a:noAutofit/>
          </a:bodyPr>
          <a:lstStyle/>
          <a:p>
            <a:r>
              <a:rPr lang="en-US" sz="2400" dirty="0"/>
              <a:t>When </a:t>
            </a:r>
            <a:r>
              <a:rPr lang="en-US" sz="2400" dirty="0" smtClean="0"/>
              <a:t>the output voltage </a:t>
            </a:r>
            <a:r>
              <a:rPr lang="en-US" sz="2400" i="1" dirty="0" err="1"/>
              <a:t>V</a:t>
            </a:r>
            <a:r>
              <a:rPr lang="en-US" sz="2400" i="1" baseline="-25000" dirty="0" err="1"/>
              <a:t>out</a:t>
            </a:r>
            <a:r>
              <a:rPr lang="en-US" sz="2400" dirty="0" smtClean="0"/>
              <a:t> = 0, the </a:t>
            </a:r>
            <a:r>
              <a:rPr lang="en-US" sz="2400" dirty="0"/>
              <a:t>bridge is said to be </a:t>
            </a:r>
            <a:r>
              <a:rPr lang="en-US" sz="2400" i="1" dirty="0">
                <a:solidFill>
                  <a:srgbClr val="FF0000"/>
                </a:solidFill>
              </a:rPr>
              <a:t>balanced</a:t>
            </a:r>
            <a:r>
              <a:rPr lang="en-US" sz="2400" dirty="0"/>
              <a:t>. </a:t>
            </a:r>
            <a:r>
              <a:rPr lang="en-US" sz="2400" dirty="0" smtClean="0"/>
              <a:t>To balance the bridge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Therefore, the condition for balance is:</a:t>
            </a:r>
            <a:endParaRPr lang="en-US" sz="2400" dirty="0"/>
          </a:p>
          <a:p>
            <a:pPr marL="109728" indent="0">
              <a:buNone/>
            </a:pPr>
            <a:r>
              <a:rPr lang="en-US" sz="2400" dirty="0"/>
              <a:t> </a:t>
            </a:r>
            <a:endParaRPr lang="en-US" sz="2400" dirty="0" smtClean="0"/>
          </a:p>
          <a:p>
            <a:pPr marL="109728" indent="0">
              <a:buNone/>
            </a:pPr>
            <a:r>
              <a:rPr lang="en-US" sz="2400" dirty="0"/>
              <a:t>		</a:t>
            </a:r>
          </a:p>
          <a:p>
            <a:r>
              <a:rPr lang="en-US" sz="2400" b="1" dirty="0" smtClean="0"/>
              <a:t>Note:</a:t>
            </a:r>
            <a:r>
              <a:rPr lang="en-US" sz="2400" dirty="0" smtClean="0"/>
              <a:t> the </a:t>
            </a:r>
            <a:r>
              <a:rPr lang="en-US" sz="2400" dirty="0"/>
              <a:t>voltmeter </a:t>
            </a:r>
            <a:r>
              <a:rPr lang="en-US" sz="2400" dirty="0" smtClean="0"/>
              <a:t>which measures </a:t>
            </a:r>
            <a:r>
              <a:rPr lang="en-US" sz="2400" i="1" dirty="0" err="1"/>
              <a:t>V</a:t>
            </a:r>
            <a:r>
              <a:rPr lang="en-US" sz="2400" i="1" baseline="-25000" dirty="0" err="1"/>
              <a:t>out</a:t>
            </a:r>
            <a:r>
              <a:rPr lang="en-US" sz="2400" dirty="0" smtClean="0"/>
              <a:t> should </a:t>
            </a:r>
            <a:r>
              <a:rPr lang="en-US" sz="2400" dirty="0"/>
              <a:t>have a high resistance, so that it does not load the bridge circuit.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085809"/>
              </p:ext>
            </p:extLst>
          </p:nvPr>
        </p:nvGraphicFramePr>
        <p:xfrm>
          <a:off x="1403648" y="2492896"/>
          <a:ext cx="5802313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7" name="Equation" r:id="rId3" imgW="3035160" imgH="482400" progId="Equation.3">
                  <p:embed/>
                </p:oleObj>
              </mc:Choice>
              <mc:Fallback>
                <p:oleObj name="Equation" r:id="rId3" imgW="3035160" imgH="482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92896"/>
                        <a:ext cx="5802313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7586832"/>
              </p:ext>
            </p:extLst>
          </p:nvPr>
        </p:nvGraphicFramePr>
        <p:xfrm>
          <a:off x="3707904" y="4509120"/>
          <a:ext cx="160813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8" name="Equation" r:id="rId5" imgW="774360" imgH="228600" progId="Equation.3">
                  <p:embed/>
                </p:oleObj>
              </mc:Choice>
              <mc:Fallback>
                <p:oleObj name="Equation" r:id="rId5" imgW="7743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509120"/>
                        <a:ext cx="1608138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71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3860</TotalTime>
  <Words>1060</Words>
  <Application>Microsoft Office PowerPoint</Application>
  <PresentationFormat>On-screen Show (4:3)</PresentationFormat>
  <Paragraphs>118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(2)  Bridge Circuits</vt:lpstr>
      <vt:lpstr>Introduction </vt:lpstr>
      <vt:lpstr>Voltage Divider</vt:lpstr>
      <vt:lpstr>Example 1</vt:lpstr>
      <vt:lpstr>Answer</vt:lpstr>
      <vt:lpstr>Problem with voltage divider</vt:lpstr>
      <vt:lpstr>The bridge circuit</vt:lpstr>
      <vt:lpstr>The bridge circuit</vt:lpstr>
      <vt:lpstr>Balancing the bridge</vt:lpstr>
      <vt:lpstr>Example 2 </vt:lpstr>
      <vt:lpstr>Answer </vt:lpstr>
      <vt:lpstr>PowerPoint Presentation</vt:lpstr>
      <vt:lpstr>Bridge linearity</vt:lpstr>
      <vt:lpstr>Bridge linearity</vt:lpstr>
      <vt:lpstr>Temperature compensation </vt:lpstr>
      <vt:lpstr>ac Bridge Circuits</vt:lpstr>
      <vt:lpstr>Example 3 </vt:lpstr>
      <vt:lpstr>Answer </vt:lpstr>
      <vt:lpstr>Assignment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425: Process Control</dc:title>
  <dc:creator>ahmed</dc:creator>
  <cp:lastModifiedBy>Ahmed</cp:lastModifiedBy>
  <cp:revision>1041</cp:revision>
  <dcterms:created xsi:type="dcterms:W3CDTF">2013-02-10T06:54:24Z</dcterms:created>
  <dcterms:modified xsi:type="dcterms:W3CDTF">2017-09-15T09:38:33Z</dcterms:modified>
</cp:coreProperties>
</file>