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0"/>
  </p:notesMasterIdLst>
  <p:handoutMasterIdLst>
    <p:handoutMasterId r:id="rId21"/>
  </p:handoutMasterIdLst>
  <p:sldIdLst>
    <p:sldId id="256" r:id="rId2"/>
    <p:sldId id="905" r:id="rId3"/>
    <p:sldId id="906" r:id="rId4"/>
    <p:sldId id="907" r:id="rId5"/>
    <p:sldId id="908" r:id="rId6"/>
    <p:sldId id="920" r:id="rId7"/>
    <p:sldId id="922" r:id="rId8"/>
    <p:sldId id="921" r:id="rId9"/>
    <p:sldId id="910" r:id="rId10"/>
    <p:sldId id="911" r:id="rId11"/>
    <p:sldId id="912" r:id="rId12"/>
    <p:sldId id="913" r:id="rId13"/>
    <p:sldId id="914" r:id="rId14"/>
    <p:sldId id="915" r:id="rId15"/>
    <p:sldId id="916" r:id="rId16"/>
    <p:sldId id="917" r:id="rId17"/>
    <p:sldId id="918" r:id="rId18"/>
    <p:sldId id="91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66FFF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10" autoAdjust="0"/>
    <p:restoredTop sz="92007" autoAdjust="0"/>
  </p:normalViewPr>
  <p:slideViewPr>
    <p:cSldViewPr>
      <p:cViewPr>
        <p:scale>
          <a:sx n="60" d="100"/>
          <a:sy n="60" d="100"/>
        </p:scale>
        <p:origin x="-2154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67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C6142042-51DA-494A-92F2-76C094E15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90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886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Interior Routing Protocols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Chapter 15</a:t>
            </a:r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68CAB57-B129-43FB-BF65-407333A813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6887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fld id="{91E70B30-62FD-45A1-B44E-EEFE8D6EBAB7}" type="slidenum">
              <a:rPr lang="zh-CN" altLang="en-US" sz="1200" smtClean="0"/>
              <a:pPr eaLnBrk="1" hangingPunct="1">
                <a:defRPr/>
              </a:pPr>
              <a:t>1</a:t>
            </a:fld>
            <a:endParaRPr lang="en-US" altLang="zh-CN" sz="1200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055"/>
          <p:cNvSpPr>
            <a:spLocks noChangeShapeType="1"/>
          </p:cNvSpPr>
          <p:nvPr/>
        </p:nvSpPr>
        <p:spPr bwMode="auto">
          <a:xfrm>
            <a:off x="457200" y="25146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  <p:sp>
        <p:nvSpPr>
          <p:cNvPr id="443394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914400" y="533400"/>
            <a:ext cx="7721600" cy="1905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43395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28950"/>
            <a:ext cx="6400800" cy="1771650"/>
          </a:xfrm>
        </p:spPr>
        <p:txBody>
          <a:bodyPr/>
          <a:lstStyle>
            <a:lvl1pPr marL="0" indent="0">
              <a:buFontTx/>
              <a:buNone/>
              <a:defRPr>
                <a:latin typeface="Arial Black" pitchFamily="34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dt" sz="half" idx="10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05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2054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pPr>
              <a:defRPr/>
            </a:pPr>
            <a:fld id="{75BA159A-BE53-49BF-8BEC-22626492F4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46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92A07-FFCD-4CF6-ADD8-9B1D0AF396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666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152400"/>
            <a:ext cx="2057400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152400"/>
            <a:ext cx="6019800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637C8-7245-40DF-977F-64CA248926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8674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10A6-67E1-44C2-9CB2-CFAD920AD4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70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0207A-2E2B-4F23-A95E-388ECF1068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371600"/>
            <a:ext cx="40132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F32D-70EE-4A4D-8321-647A52688F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757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2575C-4DA8-4259-85DA-26AB86EE2D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05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9E423-D198-4881-9829-B1D14AA7E6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8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9AF2-9308-4DA3-A7D1-072FA345A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11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3D9058-984D-407D-89E8-B047F24DFB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977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FB7D6-4D46-4FCC-911E-2867D63985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734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152400"/>
            <a:ext cx="8204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78800" cy="468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tr-TR" smtClean="0"/>
              <a:t>Click to edit Master text styles</a:t>
            </a:r>
          </a:p>
          <a:p>
            <a:pPr lvl="1"/>
            <a:r>
              <a:rPr lang="en-GB" altLang="tr-TR" smtClean="0"/>
              <a:t>Second level</a:t>
            </a:r>
          </a:p>
          <a:p>
            <a:pPr lvl="2"/>
            <a:r>
              <a:rPr lang="en-GB" altLang="tr-TR" smtClean="0"/>
              <a:t>Third level</a:t>
            </a:r>
          </a:p>
          <a:p>
            <a:pPr lvl="3"/>
            <a:r>
              <a:rPr lang="en-GB" altLang="tr-TR" smtClean="0"/>
              <a:t>Fourth level</a:t>
            </a:r>
          </a:p>
          <a:p>
            <a:pPr lvl="4"/>
            <a:r>
              <a:rPr lang="en-GB" altLang="tr-TR" smtClean="0"/>
              <a:t>Fifth level</a:t>
            </a:r>
          </a:p>
        </p:txBody>
      </p:sp>
      <p:sp>
        <p:nvSpPr>
          <p:cNvPr id="442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2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Chapter 15 Interior Routing Protocols</a:t>
            </a:r>
          </a:p>
        </p:txBody>
      </p:sp>
      <p:sp>
        <p:nvSpPr>
          <p:cNvPr id="442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>
                <a:solidFill>
                  <a:schemeClr val="bg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A86D16-3546-49CC-AB32-6149CEA483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457200" y="1295400"/>
            <a:ext cx="8153400" cy="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0000" tIns="46800" rIns="90000" bIns="46800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3" r:id="rId1"/>
    <p:sldLayoutId id="2147485513" r:id="rId2"/>
    <p:sldLayoutId id="2147485514" r:id="rId3"/>
    <p:sldLayoutId id="2147485515" r:id="rId4"/>
    <p:sldLayoutId id="2147485516" r:id="rId5"/>
    <p:sldLayoutId id="2147485517" r:id="rId6"/>
    <p:sldLayoutId id="2147485518" r:id="rId7"/>
    <p:sldLayoutId id="2147485519" r:id="rId8"/>
    <p:sldLayoutId id="2147485520" r:id="rId9"/>
    <p:sldLayoutId id="2147485521" r:id="rId10"/>
    <p:sldLayoutId id="214748552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—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FF9900"/>
        </a:buClr>
        <a:buChar char="•"/>
        <a:defRPr kumimoji="1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4.jpeg"/><Relationship Id="rId4" Type="http://schemas.openxmlformats.org/officeDocument/2006/relationships/image" Target="../media/image20.wmf"/><Relationship Id="rId9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8263762" cy="1905000"/>
          </a:xfrm>
        </p:spPr>
        <p:txBody>
          <a:bodyPr/>
          <a:lstStyle/>
          <a:p>
            <a:pPr marL="109728"/>
            <a:r>
              <a:rPr lang="en-US" sz="3800" b="1" dirty="0" smtClean="0"/>
              <a:t>Stability </a:t>
            </a:r>
            <a:r>
              <a:rPr lang="en-US" sz="3800" b="1" dirty="0"/>
              <a:t>of </a:t>
            </a:r>
            <a:r>
              <a:rPr lang="en-US" sz="3800" b="1" dirty="0" smtClean="0"/>
              <a:t>Discrete Systems </a:t>
            </a:r>
            <a:endParaRPr lang="en-US" altLang="zh-CN" sz="3800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028950"/>
            <a:ext cx="7848600" cy="1771650"/>
          </a:xfrm>
        </p:spPr>
        <p:txBody>
          <a:bodyPr/>
          <a:lstStyle/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CSE 421 </a:t>
            </a:r>
            <a:r>
              <a:rPr lang="en-US" sz="2400" dirty="0" smtClean="0"/>
              <a:t>Digital </a:t>
            </a:r>
            <a:r>
              <a:rPr lang="en-US" sz="2400" dirty="0"/>
              <a:t>Control </a:t>
            </a:r>
            <a:endParaRPr lang="en-US" altLang="zh-CN" sz="2400" dirty="0" smtClean="0">
              <a:ea typeface="SimSun" pitchFamily="2" charset="-122"/>
            </a:endParaRPr>
          </a:p>
          <a:p>
            <a:pPr eaLnBrk="1" hangingPunct="1"/>
            <a:r>
              <a:rPr lang="en-US" altLang="zh-CN" sz="2400" dirty="0" smtClean="0">
                <a:ea typeface="SimSun" pitchFamily="2" charset="-122"/>
              </a:rPr>
              <a:t>Lecture 7</a:t>
            </a:r>
          </a:p>
        </p:txBody>
      </p:sp>
      <p:sp>
        <p:nvSpPr>
          <p:cNvPr id="3077" name="Slide Number Placeholder 1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fld id="{916C9115-F9C4-406E-8F31-A9638A9C8A3D}" type="slidenum">
              <a:rPr lang="en-GB" sz="1400" smtClean="0">
                <a:solidFill>
                  <a:srgbClr val="5E574E"/>
                </a:solidFill>
                <a:latin typeface="Arial" charset="0"/>
              </a:rPr>
              <a:pPr>
                <a:defRPr/>
              </a:pPr>
              <a:t>1</a:t>
            </a:fld>
            <a:endParaRPr lang="en-GB" sz="1400" smtClean="0">
              <a:solidFill>
                <a:srgbClr val="5E574E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147248" cy="504056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Example 3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268" y="1352624"/>
            <a:ext cx="8530884" cy="591790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Determine the stability of the system having the following  characteristic equation:</a:t>
            </a:r>
          </a:p>
          <a:p>
            <a:pPr marL="114300" indent="0"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Solution </a:t>
            </a:r>
            <a:endParaRPr lang="ar-EG" sz="24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10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8824200"/>
              </p:ext>
            </p:extLst>
          </p:nvPr>
        </p:nvGraphicFramePr>
        <p:xfrm>
          <a:off x="3810000" y="1971675"/>
          <a:ext cx="330835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4" name="Equation" r:id="rId3" imgW="1930320" imgH="228600" progId="Equation.3">
                  <p:embed/>
                </p:oleObj>
              </mc:Choice>
              <mc:Fallback>
                <p:oleObj name="Equation" r:id="rId3" imgW="1930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971675"/>
                        <a:ext cx="3308350" cy="390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1144901"/>
              </p:ext>
            </p:extLst>
          </p:nvPr>
        </p:nvGraphicFramePr>
        <p:xfrm>
          <a:off x="457200" y="2659716"/>
          <a:ext cx="6346825" cy="402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45" name="Equation" r:id="rId5" imgW="3733560" imgH="2374560" progId="Equation.3">
                  <p:embed/>
                </p:oleObj>
              </mc:Choice>
              <mc:Fallback>
                <p:oleObj name="Equation" r:id="rId5" imgW="3733560" imgH="2374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659716"/>
                        <a:ext cx="6346825" cy="4027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555625" y="4665453"/>
            <a:ext cx="3200400" cy="150674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771966" y="5087192"/>
            <a:ext cx="27956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53821" y="5805433"/>
            <a:ext cx="27956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486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6672"/>
            <a:ext cx="7776864" cy="796950"/>
          </a:xfrm>
        </p:spPr>
        <p:txBody>
          <a:bodyPr>
            <a:normAutofit/>
          </a:bodyPr>
          <a:lstStyle/>
          <a:p>
            <a:pPr algn="l"/>
            <a:r>
              <a:rPr lang="en-US" b="1" dirty="0"/>
              <a:t>Example </a:t>
            </a:r>
            <a:r>
              <a:rPr lang="en-US" b="1" dirty="0" smtClean="0"/>
              <a:t>4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l" rtl="0">
              <a:buNone/>
            </a:pPr>
            <a:r>
              <a:rPr lang="en-US" sz="2600" dirty="0" smtClean="0"/>
              <a:t>The </a:t>
            </a:r>
            <a:r>
              <a:rPr lang="en-US" sz="2600" dirty="0"/>
              <a:t>block diagram of a sampled data system is </a:t>
            </a:r>
            <a:r>
              <a:rPr lang="en-US" sz="2600" dirty="0" smtClean="0"/>
              <a:t>shown below. </a:t>
            </a:r>
            <a:r>
              <a:rPr lang="en-US" sz="2600" dirty="0"/>
              <a:t>Use </a:t>
            </a:r>
            <a:r>
              <a:rPr lang="en-US" sz="2600" dirty="0" smtClean="0">
                <a:solidFill>
                  <a:srgbClr val="FF0000"/>
                </a:solidFill>
              </a:rPr>
              <a:t>Jury test </a:t>
            </a:r>
            <a:r>
              <a:rPr lang="en-US" sz="2600" dirty="0" smtClean="0"/>
              <a:t>to </a:t>
            </a:r>
            <a:r>
              <a:rPr lang="en-US" sz="2600" dirty="0"/>
              <a:t>determine the value of </a:t>
            </a:r>
            <a:r>
              <a:rPr lang="en-US" sz="2600" i="1" dirty="0"/>
              <a:t>K </a:t>
            </a:r>
            <a:r>
              <a:rPr lang="en-US" sz="2600" dirty="0"/>
              <a:t>for which the system is stable. Assume that </a:t>
            </a:r>
            <a:r>
              <a:rPr lang="en-US" sz="2600" i="1" dirty="0"/>
              <a:t>K &gt; </a:t>
            </a:r>
            <a:r>
              <a:rPr lang="en-US" sz="2600" dirty="0"/>
              <a:t>0 </a:t>
            </a:r>
            <a:r>
              <a:rPr lang="en-US" sz="2600" dirty="0" smtClean="0"/>
              <a:t>and </a:t>
            </a:r>
            <a:r>
              <a:rPr lang="en-US" sz="2600" i="1" dirty="0" smtClean="0"/>
              <a:t>T </a:t>
            </a:r>
            <a:r>
              <a:rPr lang="en-US" sz="2600" dirty="0"/>
              <a:t>= 1 s.</a:t>
            </a:r>
            <a:endParaRPr lang="ar-EG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11</a:t>
            </a:fld>
            <a:endParaRPr lang="ar-EG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089" y="3284984"/>
            <a:ext cx="6629400" cy="2533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579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12</a:t>
            </a:fld>
            <a:endParaRPr lang="ar-EG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7638"/>
            <a:ext cx="7779965" cy="656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609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812" y="1362244"/>
            <a:ext cx="8479388" cy="5616624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 smtClean="0"/>
              <a:t>Apply Jury test:</a:t>
            </a:r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r>
              <a:rPr lang="en-US" sz="2400" dirty="0" smtClean="0"/>
              <a:t>The third condition is </a:t>
            </a:r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r>
              <a:rPr lang="en-US" sz="2400" dirty="0" smtClean="0"/>
              <a:t>Combining all inequalities, the system is stable for </a:t>
            </a:r>
            <a:r>
              <a:rPr lang="en-US" sz="2400" b="1" i="1" dirty="0" smtClean="0">
                <a:solidFill>
                  <a:srgbClr val="FF0000"/>
                </a:solidFill>
              </a:rPr>
              <a:t>K</a:t>
            </a:r>
            <a:r>
              <a:rPr lang="en-US" sz="2400" b="1" dirty="0" smtClean="0">
                <a:solidFill>
                  <a:srgbClr val="FF0000"/>
                </a:solidFill>
              </a:rPr>
              <a:t> &lt; 2.4</a:t>
            </a:r>
            <a:r>
              <a:rPr lang="en-US" sz="2400" dirty="0" smtClean="0"/>
              <a:t> </a:t>
            </a:r>
            <a:endParaRPr lang="en-US" sz="2400" dirty="0"/>
          </a:p>
          <a:p>
            <a:pPr marL="109728" indent="0" algn="ctr" rtl="0">
              <a:buNone/>
            </a:pPr>
            <a:endParaRPr lang="en-US" sz="2400" dirty="0"/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en-US" sz="2400" dirty="0"/>
          </a:p>
          <a:p>
            <a:pPr algn="l" rtl="0"/>
            <a:endParaRPr lang="en-US" sz="2400" dirty="0" smtClean="0"/>
          </a:p>
          <a:p>
            <a:pPr algn="l" rtl="0"/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13</a:t>
            </a:fld>
            <a:endParaRPr lang="ar-EG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3719964"/>
              </p:ext>
            </p:extLst>
          </p:nvPr>
        </p:nvGraphicFramePr>
        <p:xfrm>
          <a:off x="2631802" y="4076700"/>
          <a:ext cx="3308350" cy="1195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66" name="Equation" r:id="rId3" imgW="1930320" imgH="698400" progId="Equation.3">
                  <p:embed/>
                </p:oleObj>
              </mc:Choice>
              <mc:Fallback>
                <p:oleObj name="Equation" r:id="rId3" imgW="1930320" imgH="698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1802" y="4076700"/>
                        <a:ext cx="3308350" cy="11953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057824"/>
              </p:ext>
            </p:extLst>
          </p:nvPr>
        </p:nvGraphicFramePr>
        <p:xfrm>
          <a:off x="3124200" y="1400502"/>
          <a:ext cx="5278964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67" name="Equation" r:id="rId5" imgW="2755800" imgH="1168200" progId="Equation.3">
                  <p:embed/>
                </p:oleObj>
              </mc:Choice>
              <mc:Fallback>
                <p:oleObj name="Equation" r:id="rId5" imgW="2755800" imgH="1168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400502"/>
                        <a:ext cx="5278964" cy="223224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6148536" y="2768654"/>
            <a:ext cx="86409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249148" y="3200702"/>
            <a:ext cx="1249894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347864" y="4869160"/>
            <a:ext cx="1872208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4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66126" y="584448"/>
            <a:ext cx="8244474" cy="71095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Example 5</a:t>
            </a: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4366" y="1295400"/>
            <a:ext cx="8136904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dirty="0" smtClean="0"/>
              <a:t>Determine the stability of the system having the following  characteristic equation:</a:t>
            </a:r>
            <a:endParaRPr lang="ar-EG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14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8910882"/>
              </p:ext>
            </p:extLst>
          </p:nvPr>
        </p:nvGraphicFramePr>
        <p:xfrm>
          <a:off x="2188582" y="2159496"/>
          <a:ext cx="36576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10" name="Equation" r:id="rId3" imgW="2133360" imgH="228600" progId="Equation.3">
                  <p:embed/>
                </p:oleObj>
              </mc:Choice>
              <mc:Fallback>
                <p:oleObj name="Equation" r:id="rId3" imgW="2133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8582" y="2159496"/>
                        <a:ext cx="3657600" cy="3905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9222821"/>
              </p:ext>
            </p:extLst>
          </p:nvPr>
        </p:nvGraphicFramePr>
        <p:xfrm>
          <a:off x="457697" y="2669633"/>
          <a:ext cx="3638550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11" name="Equation" r:id="rId5" imgW="2120760" imgH="711000" progId="Equation.3">
                  <p:embed/>
                </p:oleObj>
              </mc:Choice>
              <mc:Fallback>
                <p:oleObj name="Equation" r:id="rId5" imgW="21207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697" y="2669633"/>
                        <a:ext cx="3638550" cy="1209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2209899"/>
              </p:ext>
            </p:extLst>
          </p:nvPr>
        </p:nvGraphicFramePr>
        <p:xfrm>
          <a:off x="457200" y="4119566"/>
          <a:ext cx="3744913" cy="234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912" name="Equation" r:id="rId7" imgW="2184120" imgH="1371600" progId="Equation.3">
                  <p:embed/>
                </p:oleObj>
              </mc:Choice>
              <mc:Fallback>
                <p:oleObj name="Equation" r:id="rId7" imgW="218412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119566"/>
                        <a:ext cx="3744913" cy="23431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solidFill>
                          <a:schemeClr val="accent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78176" y="4694861"/>
            <a:ext cx="34563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sz="2200" dirty="0" smtClean="0"/>
              <a:t>|b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|=0.75&lt;</a:t>
            </a:r>
            <a:r>
              <a:rPr lang="en-US" sz="2200" dirty="0"/>
              <a:t> |</a:t>
            </a:r>
            <a:r>
              <a:rPr lang="en-US" sz="2200" dirty="0" smtClean="0"/>
              <a:t>b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|=1.5</a:t>
            </a:r>
          </a:p>
          <a:p>
            <a:pPr algn="l" rtl="0"/>
            <a:endParaRPr lang="en-US" sz="2200" dirty="0" smtClean="0"/>
          </a:p>
          <a:p>
            <a:pPr algn="l" rtl="0"/>
            <a:r>
              <a:rPr lang="en-US" sz="2200" dirty="0" smtClean="0"/>
              <a:t>|c</a:t>
            </a:r>
            <a:r>
              <a:rPr lang="en-US" sz="2200" baseline="-25000" dirty="0" smtClean="0"/>
              <a:t>0</a:t>
            </a:r>
            <a:r>
              <a:rPr lang="en-US" sz="2200" dirty="0" smtClean="0"/>
              <a:t>|=1.6875&gt; |c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|=0.75</a:t>
            </a:r>
          </a:p>
          <a:p>
            <a:pPr algn="l" rtl="0"/>
            <a:endParaRPr lang="en-US" sz="2200" dirty="0"/>
          </a:p>
          <a:p>
            <a:pPr algn="l" rtl="0"/>
            <a:r>
              <a:rPr lang="en-US" sz="2400" b="1" dirty="0" smtClean="0">
                <a:solidFill>
                  <a:srgbClr val="FF0000"/>
                </a:solidFill>
              </a:rPr>
              <a:t>System is unstable!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6731" y="3070146"/>
            <a:ext cx="314285" cy="32857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610" y="2638098"/>
            <a:ext cx="314285" cy="32857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105" y="3502194"/>
            <a:ext cx="314285" cy="328571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497" y="5420207"/>
            <a:ext cx="314285" cy="32857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8497" y="4766869"/>
            <a:ext cx="288032" cy="288032"/>
          </a:xfrm>
          <a:prstGeom prst="rect">
            <a:avLst/>
          </a:prstGeom>
        </p:spPr>
      </p:pic>
      <p:sp>
        <p:nvSpPr>
          <p:cNvPr id="27" name="Oval 26"/>
          <p:cNvSpPr/>
          <p:nvPr/>
        </p:nvSpPr>
        <p:spPr>
          <a:xfrm>
            <a:off x="2931727" y="5245167"/>
            <a:ext cx="838338" cy="43204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2185889" y="6061482"/>
            <a:ext cx="720080" cy="43204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84201" y="5270925"/>
            <a:ext cx="824340" cy="432048"/>
          </a:xfrm>
          <a:prstGeom prst="ellipse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64736" y="6074734"/>
            <a:ext cx="902561" cy="432048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382720" y="4495800"/>
            <a:ext cx="38976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49468" y="5226268"/>
            <a:ext cx="38976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36332" y="6019800"/>
            <a:ext cx="389761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168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Routh</a:t>
            </a:r>
            <a:r>
              <a:rPr lang="en-US" b="1" dirty="0" smtClean="0"/>
              <a:t>–Hurwitz Criterion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178800" cy="4686300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500" dirty="0" smtClean="0"/>
              <a:t>Stability </a:t>
            </a:r>
            <a:r>
              <a:rPr lang="en-US" sz="2500" dirty="0"/>
              <a:t>of a sampled data system can be </a:t>
            </a:r>
            <a:r>
              <a:rPr lang="en-US" sz="2500" dirty="0" smtClean="0"/>
              <a:t>analyzed </a:t>
            </a:r>
            <a:r>
              <a:rPr lang="en-US" sz="2500" dirty="0"/>
              <a:t>by transforming the system </a:t>
            </a:r>
            <a:r>
              <a:rPr lang="en-US" sz="2500" dirty="0" smtClean="0"/>
              <a:t>characteristic equation </a:t>
            </a:r>
            <a:r>
              <a:rPr lang="en-US" sz="2500" dirty="0"/>
              <a:t>into the </a:t>
            </a:r>
            <a:r>
              <a:rPr lang="en-US" sz="2500" dirty="0">
                <a:solidFill>
                  <a:srgbClr val="FF0000"/>
                </a:solidFill>
              </a:rPr>
              <a:t>s-plane </a:t>
            </a:r>
            <a:r>
              <a:rPr lang="en-US" sz="2500" dirty="0"/>
              <a:t>and then applying the well-known </a:t>
            </a:r>
            <a:r>
              <a:rPr lang="en-US" sz="2500" dirty="0" err="1">
                <a:solidFill>
                  <a:srgbClr val="FF0000"/>
                </a:solidFill>
              </a:rPr>
              <a:t>Routh</a:t>
            </a:r>
            <a:r>
              <a:rPr lang="en-US" sz="2500" dirty="0">
                <a:solidFill>
                  <a:srgbClr val="FF0000"/>
                </a:solidFill>
              </a:rPr>
              <a:t>–Hurwitz criterion</a:t>
            </a:r>
            <a:r>
              <a:rPr lang="en-US" sz="2500" dirty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500" dirty="0"/>
              <a:t>A bilinear transformation is usually used to transform the interior of the unit circle in the z-plane </a:t>
            </a:r>
            <a:r>
              <a:rPr lang="en-US" sz="2500" dirty="0" smtClean="0"/>
              <a:t>into the </a:t>
            </a:r>
            <a:r>
              <a:rPr lang="en-US" sz="2500" dirty="0"/>
              <a:t>left-hand </a:t>
            </a:r>
            <a:r>
              <a:rPr lang="en-US" sz="2500" dirty="0" smtClean="0"/>
              <a:t>s-plane (or w-plane). For </a:t>
            </a:r>
            <a:r>
              <a:rPr lang="en-US" sz="2500" dirty="0"/>
              <a:t>this transformation, z is replaced </a:t>
            </a:r>
            <a:r>
              <a:rPr lang="en-US" sz="2500" dirty="0" smtClean="0"/>
              <a:t>by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5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en-US" sz="2500" dirty="0"/>
          </a:p>
          <a:p>
            <a:pPr marL="1143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500" dirty="0" smtClean="0"/>
              <a:t>giving </a:t>
            </a:r>
            <a:r>
              <a:rPr lang="en-US" sz="2500" dirty="0"/>
              <a:t>the characteristic equation in </a:t>
            </a:r>
            <a:r>
              <a:rPr lang="en-US" sz="2500" dirty="0" smtClean="0"/>
              <a:t>w,</a:t>
            </a:r>
            <a:endParaRPr lang="en-US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15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437991"/>
              </p:ext>
            </p:extLst>
          </p:nvPr>
        </p:nvGraphicFramePr>
        <p:xfrm>
          <a:off x="3962400" y="4419600"/>
          <a:ext cx="1447800" cy="896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2" name="Equation" r:id="rId3" imgW="634680" imgH="393480" progId="Equation.3">
                  <p:embed/>
                </p:oleObj>
              </mc:Choice>
              <mc:Fallback>
                <p:oleObj name="Equation" r:id="rId3" imgW="6346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19600"/>
                        <a:ext cx="1447800" cy="89696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33565"/>
              </p:ext>
            </p:extLst>
          </p:nvPr>
        </p:nvGraphicFramePr>
        <p:xfrm>
          <a:off x="2514600" y="6096000"/>
          <a:ext cx="435292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3" name="Equation" r:id="rId5" imgW="2539800" imgH="241200" progId="Equation.3">
                  <p:embed/>
                </p:oleObj>
              </mc:Choice>
              <mc:Fallback>
                <p:oleObj name="Equation" r:id="rId5" imgW="25398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6096000"/>
                        <a:ext cx="4352925" cy="411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776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75" y="661318"/>
            <a:ext cx="8208912" cy="634082"/>
          </a:xfrm>
        </p:spPr>
        <p:txBody>
          <a:bodyPr>
            <a:noAutofit/>
          </a:bodyPr>
          <a:lstStyle/>
          <a:p>
            <a:r>
              <a:rPr lang="en-US" dirty="0" err="1" smtClean="0"/>
              <a:t>Routh</a:t>
            </a:r>
            <a:r>
              <a:rPr lang="en-US" dirty="0" smtClean="0"/>
              <a:t>–Hurwitz </a:t>
            </a:r>
            <a:r>
              <a:rPr lang="en-US" dirty="0"/>
              <a:t>Criterion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31824"/>
            <a:ext cx="5502166" cy="4680520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</a:pPr>
            <a:r>
              <a:rPr lang="en-US" sz="2400" dirty="0" err="1" smtClean="0"/>
              <a:t>Routh</a:t>
            </a:r>
            <a:r>
              <a:rPr lang="en-US" sz="2400" dirty="0" smtClean="0"/>
              <a:t>-Hurwitz array is formed as shown.</a:t>
            </a:r>
          </a:p>
          <a:p>
            <a:pPr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ﬁrst two rows are obtained from the equation directly and the other rows are calculated as </a:t>
            </a:r>
            <a:r>
              <a:rPr lang="en-US" sz="2400" dirty="0" smtClean="0"/>
              <a:t>shown.</a:t>
            </a:r>
            <a:endParaRPr lang="en-US" sz="2400" dirty="0"/>
          </a:p>
          <a:p>
            <a:pPr>
              <a:spcAft>
                <a:spcPts val="600"/>
              </a:spcAft>
            </a:pPr>
            <a:r>
              <a:rPr lang="en-US" sz="2400" dirty="0" smtClean="0"/>
              <a:t>The </a:t>
            </a:r>
            <a:r>
              <a:rPr lang="en-US" sz="2400" dirty="0"/>
              <a:t>number of roots </a:t>
            </a:r>
            <a:r>
              <a:rPr lang="en-US" sz="2400" dirty="0" smtClean="0"/>
              <a:t>in </a:t>
            </a:r>
            <a:r>
              <a:rPr lang="en-US" sz="2400" dirty="0"/>
              <a:t>the right hand </a:t>
            </a:r>
            <a:r>
              <a:rPr lang="en-US" sz="2400" dirty="0" smtClean="0"/>
              <a:t>side in s-plane </a:t>
            </a:r>
            <a:r>
              <a:rPr lang="en-US" sz="2400" dirty="0"/>
              <a:t>is equal to the number of sign changes </a:t>
            </a:r>
            <a:r>
              <a:rPr lang="en-US" sz="2400" dirty="0" smtClean="0"/>
              <a:t>in </a:t>
            </a:r>
            <a:r>
              <a:rPr lang="en-US" sz="2400" dirty="0"/>
              <a:t>the ﬁrst column of the array. </a:t>
            </a:r>
            <a:endParaRPr lang="en-US" sz="2400" dirty="0" smtClean="0"/>
          </a:p>
          <a:p>
            <a:pPr>
              <a:spcAft>
                <a:spcPts val="600"/>
              </a:spcAft>
            </a:pPr>
            <a:r>
              <a:rPr lang="en-US" sz="2400" dirty="0" smtClean="0"/>
              <a:t>For </a:t>
            </a:r>
            <a:r>
              <a:rPr lang="en-US" sz="2400" dirty="0"/>
              <a:t>a stable </a:t>
            </a:r>
            <a:r>
              <a:rPr lang="en-US" sz="2400" dirty="0" smtClean="0"/>
              <a:t>system, </a:t>
            </a:r>
            <a:r>
              <a:rPr lang="en-US" sz="2400" dirty="0"/>
              <a:t>all coefﬁcients in the ﬁrst column </a:t>
            </a:r>
            <a:r>
              <a:rPr lang="en-US" sz="2400" dirty="0">
                <a:solidFill>
                  <a:srgbClr val="FF0000"/>
                </a:solidFill>
              </a:rPr>
              <a:t>must have the same sign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16</a:t>
            </a:fld>
            <a:endParaRPr lang="ar-EG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1872" y="1556792"/>
            <a:ext cx="2962616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517051"/>
              </p:ext>
            </p:extLst>
          </p:nvPr>
        </p:nvGraphicFramePr>
        <p:xfrm>
          <a:off x="6061236" y="4149080"/>
          <a:ext cx="2687228" cy="2364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7" name="Equation" r:id="rId4" imgW="1269720" imgH="1117440" progId="Equation.3">
                  <p:embed/>
                </p:oleObj>
              </mc:Choice>
              <mc:Fallback>
                <p:oleObj name="Equation" r:id="rId4" imgW="1269720" imgH="1117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1236" y="4149080"/>
                        <a:ext cx="2687228" cy="23647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799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77" y="274638"/>
            <a:ext cx="8229600" cy="922114"/>
          </a:xfrm>
        </p:spPr>
        <p:txBody>
          <a:bodyPr/>
          <a:lstStyle/>
          <a:p>
            <a:pPr algn="l"/>
            <a:r>
              <a:rPr lang="en-US" dirty="0"/>
              <a:t>Example </a:t>
            </a:r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41437"/>
            <a:ext cx="8229600" cy="4525963"/>
          </a:xfrm>
        </p:spPr>
        <p:txBody>
          <a:bodyPr>
            <a:normAutofit/>
          </a:bodyPr>
          <a:lstStyle/>
          <a:p>
            <a:r>
              <a:rPr lang="en-US" sz="2600" dirty="0"/>
              <a:t>The characteristic equation of a sampled data system is </a:t>
            </a:r>
            <a:endParaRPr lang="en-US" sz="2600" dirty="0" smtClean="0"/>
          </a:p>
          <a:p>
            <a:endParaRPr lang="en-US" sz="2600" dirty="0" smtClean="0"/>
          </a:p>
          <a:p>
            <a:endParaRPr lang="en-US" sz="2600" dirty="0" smtClean="0"/>
          </a:p>
          <a:p>
            <a:r>
              <a:rPr lang="en-US" sz="2600" dirty="0" smtClean="0"/>
              <a:t>Determine </a:t>
            </a:r>
            <a:r>
              <a:rPr lang="en-US" sz="2600" dirty="0"/>
              <a:t>the stability of the system using </a:t>
            </a:r>
            <a:r>
              <a:rPr lang="en-US" sz="2600" dirty="0" err="1" smtClean="0"/>
              <a:t>Routh</a:t>
            </a:r>
            <a:r>
              <a:rPr lang="en-US" sz="2600" dirty="0" smtClean="0"/>
              <a:t>–Hurwitz </a:t>
            </a:r>
            <a:r>
              <a:rPr lang="en-US" sz="2600" dirty="0"/>
              <a:t>criterion.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17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478534"/>
              </p:ext>
            </p:extLst>
          </p:nvPr>
        </p:nvGraphicFramePr>
        <p:xfrm>
          <a:off x="2971800" y="2322474"/>
          <a:ext cx="2935963" cy="496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0" name="Equation" r:id="rId3" imgW="1193760" imgH="203040" progId="Equation.3">
                  <p:embed/>
                </p:oleObj>
              </mc:Choice>
              <mc:Fallback>
                <p:oleObj name="Equation" r:id="rId3" imgW="1193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322474"/>
                        <a:ext cx="2935963" cy="49692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8134211"/>
              </p:ext>
            </p:extLst>
          </p:nvPr>
        </p:nvGraphicFramePr>
        <p:xfrm>
          <a:off x="1804987" y="4343400"/>
          <a:ext cx="6187571" cy="17362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1" name="Equation" r:id="rId5" imgW="3340080" imgH="939600" progId="Equation.3">
                  <p:embed/>
                </p:oleObj>
              </mc:Choice>
              <mc:Fallback>
                <p:oleObj name="Equation" r:id="rId5" imgW="3340080" imgH="939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4987" y="4343400"/>
                        <a:ext cx="6187571" cy="173622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8230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55348"/>
            <a:ext cx="8219256" cy="463292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Now, we form </a:t>
            </a:r>
            <a:r>
              <a:rPr lang="en-US" sz="2600" dirty="0" err="1" smtClean="0"/>
              <a:t>Routh</a:t>
            </a:r>
            <a:r>
              <a:rPr lang="en-US" sz="2600" dirty="0" smtClean="0"/>
              <a:t> array: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No sign change in the first column → </a:t>
            </a:r>
            <a:r>
              <a:rPr lang="en-US" sz="2600" dirty="0" smtClean="0">
                <a:solidFill>
                  <a:srgbClr val="FF0000"/>
                </a:solidFill>
              </a:rPr>
              <a:t>system is </a:t>
            </a:r>
            <a:r>
              <a:rPr lang="en-US" sz="2600" i="1" dirty="0" smtClean="0">
                <a:solidFill>
                  <a:srgbClr val="FF0000"/>
                </a:solidFill>
              </a:rPr>
              <a:t>stable</a:t>
            </a:r>
            <a:r>
              <a:rPr lang="en-US" sz="2600" dirty="0" smtClean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600" dirty="0" smtClean="0"/>
              <a:t>To check the answer, we can find the magnitude of the roots of the characteristic equation of the discrete system using </a:t>
            </a:r>
            <a:r>
              <a:rPr lang="en-US" sz="2600" dirty="0" err="1" smtClean="0"/>
              <a:t>Matlab</a:t>
            </a:r>
            <a:r>
              <a:rPr lang="en-US" sz="2600" dirty="0" smtClean="0"/>
              <a:t> command   </a:t>
            </a:r>
            <a:endParaRPr lang="nl-NL" sz="2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nl-NL" sz="26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	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nl-NL" sz="26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		abs(roots</a:t>
            </a:r>
            <a:r>
              <a:rPr lang="nl-NL" sz="26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([2 1 1 1]))</a:t>
            </a:r>
            <a:endParaRPr lang="nl-NL" sz="26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nl-NL" sz="2600" dirty="0" smtClean="0"/>
              <a:t>This gives </a:t>
            </a:r>
            <a:r>
              <a:rPr lang="nn-NO" sz="2600" dirty="0" smtClean="0"/>
              <a:t>0.823, 0.823, 0.739, i.e. all roots inside the </a:t>
            </a:r>
            <a:r>
              <a:rPr lang="nn-NO" sz="2600" dirty="0"/>
              <a:t>unit </a:t>
            </a:r>
            <a:r>
              <a:rPr lang="nn-NO" sz="2600" dirty="0" smtClean="0"/>
              <a:t>circle and, hence, the system is </a:t>
            </a:r>
            <a:r>
              <a:rPr lang="nn-NO" sz="2600" b="1" dirty="0" smtClean="0"/>
              <a:t>stable</a:t>
            </a:r>
            <a:r>
              <a:rPr lang="nn-NO" sz="2600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18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9642510"/>
              </p:ext>
            </p:extLst>
          </p:nvPr>
        </p:nvGraphicFramePr>
        <p:xfrm>
          <a:off x="7162800" y="175294"/>
          <a:ext cx="1469283" cy="17297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4" name="Equation" r:id="rId3" imgW="774700" imgH="914400" progId="Equation.3">
                  <p:embed/>
                </p:oleObj>
              </mc:Choice>
              <mc:Fallback>
                <p:oleObj name="Equation" r:id="rId3" imgW="774700" imgH="914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75294"/>
                        <a:ext cx="1469283" cy="17297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chemeClr val="tx1"/>
                        </a:solidFill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1634140"/>
              </p:ext>
            </p:extLst>
          </p:nvPr>
        </p:nvGraphicFramePr>
        <p:xfrm>
          <a:off x="3463925" y="4191000"/>
          <a:ext cx="293687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85" name="Equation" r:id="rId5" imgW="1193760" imgH="203040" progId="Equation.3">
                  <p:embed/>
                </p:oleObj>
              </mc:Choice>
              <mc:Fallback>
                <p:oleObj name="Equation" r:id="rId5" imgW="11937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3925" y="4191000"/>
                        <a:ext cx="2936875" cy="496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80191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7809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Introduction </a:t>
            </a:r>
            <a:endParaRPr lang="ar-EG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468" y="1357893"/>
            <a:ext cx="8261132" cy="5042907"/>
          </a:xfrm>
        </p:spPr>
        <p:txBody>
          <a:bodyPr>
            <a:noAutofit/>
          </a:bodyPr>
          <a:lstStyle/>
          <a:p>
            <a:pPr algn="just" rtl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A </a:t>
            </a:r>
            <a:r>
              <a:rPr lang="en-US" sz="2400" dirty="0" smtClean="0"/>
              <a:t>discrete-time system given by the following transfer function</a:t>
            </a:r>
            <a:endParaRPr lang="en-US" sz="2400" dirty="0"/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endParaRPr lang="ar-EG" sz="2400" i="1" dirty="0"/>
          </a:p>
          <a:p>
            <a:pPr marL="400050" lvl="1" indent="0" algn="just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 smtClean="0"/>
              <a:t>is stable if all poles (roots </a:t>
            </a:r>
            <a:r>
              <a:rPr lang="en-US" dirty="0"/>
              <a:t>of </a:t>
            </a:r>
            <a:r>
              <a:rPr lang="en-US" dirty="0" smtClean="0"/>
              <a:t>characteristic </a:t>
            </a:r>
            <a:r>
              <a:rPr lang="en-US" dirty="0"/>
              <a:t>equation </a:t>
            </a:r>
            <a:r>
              <a:rPr lang="en-US" i="1" dirty="0"/>
              <a:t>D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 = </a:t>
            </a:r>
            <a:r>
              <a:rPr lang="en-US" dirty="0" smtClean="0"/>
              <a:t>0) lie </a:t>
            </a:r>
            <a:r>
              <a:rPr lang="en-US" dirty="0"/>
              <a:t>inside the unit </a:t>
            </a:r>
            <a:r>
              <a:rPr lang="en-US" dirty="0" smtClean="0"/>
              <a:t>circle in </a:t>
            </a:r>
            <a:r>
              <a:rPr lang="en-US" i="1" dirty="0" smtClean="0"/>
              <a:t>z-</a:t>
            </a:r>
            <a:r>
              <a:rPr lang="en-US" dirty="0" smtClean="0"/>
              <a:t>plane (i.e. their magnitudes are less </a:t>
            </a:r>
            <a:r>
              <a:rPr lang="en-US" dirty="0"/>
              <a:t>than </a:t>
            </a:r>
            <a:r>
              <a:rPr lang="en-US" dirty="0" smtClean="0"/>
              <a:t>1). 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To check </a:t>
            </a:r>
            <a:r>
              <a:rPr lang="en-US" sz="2400" dirty="0"/>
              <a:t>the stability of </a:t>
            </a:r>
            <a:r>
              <a:rPr lang="en-US" sz="2400" dirty="0" smtClean="0"/>
              <a:t>discrete systems:</a:t>
            </a:r>
            <a:endParaRPr lang="en-US" sz="2400" dirty="0"/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 smtClean="0"/>
              <a:t> Find the roots of </a:t>
            </a:r>
            <a:r>
              <a:rPr lang="en-US" i="1" dirty="0"/>
              <a:t>D</a:t>
            </a:r>
            <a:r>
              <a:rPr lang="en-US" dirty="0"/>
              <a:t>(</a:t>
            </a:r>
            <a:r>
              <a:rPr lang="en-US" i="1" dirty="0"/>
              <a:t>z</a:t>
            </a:r>
            <a:r>
              <a:rPr lang="en-US" dirty="0"/>
              <a:t>) = 0 </a:t>
            </a:r>
            <a:r>
              <a:rPr lang="en-US" dirty="0" smtClean="0"/>
              <a:t>(easy to do using MATLAB </a:t>
            </a:r>
            <a:r>
              <a:rPr lang="en-US" dirty="0"/>
              <a:t>command </a:t>
            </a:r>
            <a:r>
              <a:rPr lang="en-US" b="1" dirty="0">
                <a:solidFill>
                  <a:srgbClr val="FF0000"/>
                </a:solidFill>
                <a:latin typeface="Comic Sans MS" pitchFamily="66" charset="0"/>
              </a:rPr>
              <a:t>roots</a:t>
            </a:r>
            <a:r>
              <a:rPr lang="en-US" dirty="0"/>
              <a:t>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U</a:t>
            </a:r>
            <a:r>
              <a:rPr lang="en-US" dirty="0" smtClean="0"/>
              <a:t>se Jury’s </a:t>
            </a:r>
            <a:r>
              <a:rPr lang="en-US" dirty="0"/>
              <a:t>test.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</a:pPr>
            <a:r>
              <a:rPr lang="en-US" dirty="0" smtClean="0"/>
              <a:t> Use </a:t>
            </a:r>
            <a:r>
              <a:rPr lang="en-US" dirty="0" err="1" smtClean="0"/>
              <a:t>Routh</a:t>
            </a:r>
            <a:r>
              <a:rPr lang="en-US" dirty="0" smtClean="0"/>
              <a:t>–Hurwitz </a:t>
            </a:r>
            <a:r>
              <a:rPr lang="en-US" dirty="0"/>
              <a:t>criterion .</a:t>
            </a:r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endParaRPr lang="en-US" sz="2400" dirty="0" smtClean="0"/>
          </a:p>
          <a:p>
            <a:pPr algn="just" rtl="0"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2</a:t>
            </a:fld>
            <a:endParaRPr lang="ar-EG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953309"/>
              </p:ext>
            </p:extLst>
          </p:nvPr>
        </p:nvGraphicFramePr>
        <p:xfrm>
          <a:off x="3816350" y="1905000"/>
          <a:ext cx="1635125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78" name="Equation" r:id="rId3" imgW="863280" imgH="419040" progId="Equation.3">
                  <p:embed/>
                </p:oleObj>
              </mc:Choice>
              <mc:Fallback>
                <p:oleObj name="Equation" r:id="rId3" imgW="8632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1905000"/>
                        <a:ext cx="1635125" cy="792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3573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234" y="656898"/>
            <a:ext cx="7620000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/>
              <a:t>Example </a:t>
            </a:r>
            <a:r>
              <a:rPr lang="en-US" sz="3600" b="1" dirty="0" smtClean="0"/>
              <a:t>1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2098" y="1355834"/>
            <a:ext cx="8200698" cy="5348064"/>
          </a:xfrm>
        </p:spPr>
        <p:txBody>
          <a:bodyPr>
            <a:normAutofit/>
          </a:bodyPr>
          <a:lstStyle/>
          <a:p>
            <a:r>
              <a:rPr lang="en-US" sz="2300" dirty="0"/>
              <a:t>Find the value of </a:t>
            </a:r>
            <a:r>
              <a:rPr lang="en-US" sz="2300" b="1" i="1" dirty="0"/>
              <a:t>T</a:t>
            </a:r>
            <a:r>
              <a:rPr lang="en-US" sz="2300" dirty="0"/>
              <a:t> for which the following </a:t>
            </a:r>
            <a:r>
              <a:rPr lang="en-US" sz="2300" u="sng" dirty="0">
                <a:solidFill>
                  <a:srgbClr val="FF0000"/>
                </a:solidFill>
              </a:rPr>
              <a:t>closed-loop</a:t>
            </a:r>
            <a:r>
              <a:rPr lang="en-US" sz="2300" dirty="0"/>
              <a:t> discrete-time system is stable.</a:t>
            </a:r>
          </a:p>
          <a:p>
            <a:pPr marL="114300" indent="0">
              <a:buNone/>
            </a:pPr>
            <a:endParaRPr lang="en-US" sz="2300" dirty="0"/>
          </a:p>
          <a:p>
            <a:pPr marL="114300" indent="0">
              <a:buNone/>
            </a:pPr>
            <a:endParaRPr lang="en-US" sz="2300" dirty="0" smtClean="0"/>
          </a:p>
          <a:p>
            <a:pPr marL="114300" indent="0">
              <a:buNone/>
            </a:pPr>
            <a:endParaRPr lang="en-US" sz="2300" dirty="0"/>
          </a:p>
          <a:p>
            <a:pPr marL="109728" indent="0">
              <a:buNone/>
            </a:pPr>
            <a:r>
              <a:rPr lang="en-US" sz="2300" b="1" dirty="0" smtClean="0"/>
              <a:t>Solution</a:t>
            </a:r>
            <a:r>
              <a:rPr lang="en-US" sz="2300" b="1" dirty="0"/>
              <a:t>:</a:t>
            </a:r>
          </a:p>
          <a:p>
            <a:r>
              <a:rPr lang="en-US" sz="2300" dirty="0"/>
              <a:t>The transfer function of the closed-loop system is</a:t>
            </a:r>
          </a:p>
          <a:p>
            <a:pPr marL="114300" indent="0">
              <a:buNone/>
            </a:pPr>
            <a:endParaRPr lang="ar-EG" sz="2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3</a:t>
            </a:fld>
            <a:endParaRPr lang="ar-E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286000"/>
            <a:ext cx="6172200" cy="1437361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494434"/>
              </p:ext>
            </p:extLst>
          </p:nvPr>
        </p:nvGraphicFramePr>
        <p:xfrm>
          <a:off x="3733800" y="4406106"/>
          <a:ext cx="2057400" cy="807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0" name="Equation" r:id="rId4" imgW="1066680" imgH="419040" progId="Equation.3">
                  <p:embed/>
                </p:oleObj>
              </mc:Choice>
              <mc:Fallback>
                <p:oleObj name="Equation" r:id="rId4" imgW="1066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406106"/>
                        <a:ext cx="2057400" cy="80724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615096"/>
              </p:ext>
            </p:extLst>
          </p:nvPr>
        </p:nvGraphicFramePr>
        <p:xfrm>
          <a:off x="1075134" y="5445224"/>
          <a:ext cx="719137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1" name="Equation" r:id="rId6" imgW="3873240" imgH="482400" progId="Equation.3">
                  <p:embed/>
                </p:oleObj>
              </mc:Choice>
              <mc:Fallback>
                <p:oleObj name="Equation" r:id="rId6" imgW="38732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134" y="5445224"/>
                        <a:ext cx="7191375" cy="9493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326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216" y="1052736"/>
            <a:ext cx="8003232" cy="5472608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en-CA" sz="2200" dirty="0" smtClean="0"/>
          </a:p>
          <a:p>
            <a:pPr marL="109728" indent="0">
              <a:buNone/>
            </a:pPr>
            <a:endParaRPr lang="en-CA" sz="2200" dirty="0" smtClean="0"/>
          </a:p>
          <a:p>
            <a:pPr marL="109728" indent="0">
              <a:buNone/>
            </a:pPr>
            <a:endParaRPr lang="ar-EG" sz="2200" dirty="0"/>
          </a:p>
          <a:p>
            <a:pPr algn="l" rtl="0"/>
            <a:endParaRPr lang="en-US" sz="2200" dirty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 smtClean="0"/>
          </a:p>
          <a:p>
            <a:pPr algn="l" rtl="0"/>
            <a:endParaRPr lang="en-US" sz="2200" dirty="0" smtClean="0"/>
          </a:p>
          <a:p>
            <a:pPr marL="0" indent="0" algn="l" rtl="0">
              <a:buNone/>
            </a:pPr>
            <a:r>
              <a:rPr lang="en-US" sz="2200" dirty="0" smtClean="0"/>
              <a:t>     Thus the system is stable as long as </a:t>
            </a:r>
            <a:r>
              <a:rPr lang="en-US" sz="2200" i="1" dirty="0" smtClean="0">
                <a:solidFill>
                  <a:srgbClr val="FF0000"/>
                </a:solidFill>
              </a:rPr>
              <a:t>T</a:t>
            </a:r>
            <a:r>
              <a:rPr lang="en-US" sz="2200" dirty="0" smtClean="0">
                <a:solidFill>
                  <a:srgbClr val="FF0000"/>
                </a:solidFill>
              </a:rPr>
              <a:t> &lt; 0.549</a:t>
            </a:r>
            <a:r>
              <a:rPr lang="en-US" sz="2200" dirty="0" smtClean="0"/>
              <a:t>.</a:t>
            </a:r>
            <a:endParaRPr lang="ar-EG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4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7719245"/>
              </p:ext>
            </p:extLst>
          </p:nvPr>
        </p:nvGraphicFramePr>
        <p:xfrm>
          <a:off x="762000" y="152400"/>
          <a:ext cx="4125912" cy="520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5" name="Equation" r:id="rId3" imgW="2019240" imgH="2565360" progId="Equation.3">
                  <p:embed/>
                </p:oleObj>
              </mc:Choice>
              <mc:Fallback>
                <p:oleObj name="Equation" r:id="rId3" imgW="2019240" imgH="2565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52400"/>
                        <a:ext cx="4125912" cy="52038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951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67772"/>
            <a:ext cx="7620000" cy="78296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 smtClean="0"/>
              <a:t>Jury stability test</a:t>
            </a:r>
            <a:endParaRPr lang="ar-EG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424350"/>
            <a:ext cx="8245366" cy="4595450"/>
          </a:xfrm>
        </p:spPr>
        <p:txBody>
          <a:bodyPr>
            <a:normAutofit/>
          </a:bodyPr>
          <a:lstStyle/>
          <a:p>
            <a:pPr algn="l" rtl="0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Jury’s </a:t>
            </a:r>
            <a:r>
              <a:rPr lang="en-US" dirty="0"/>
              <a:t>test is similar to </a:t>
            </a:r>
            <a:r>
              <a:rPr lang="en-US" dirty="0" err="1" smtClean="0"/>
              <a:t>Routh</a:t>
            </a:r>
            <a:r>
              <a:rPr lang="en-US" dirty="0" smtClean="0"/>
              <a:t>–Hurwitz </a:t>
            </a:r>
            <a:r>
              <a:rPr lang="en-US" dirty="0"/>
              <a:t>stability criterion used </a:t>
            </a:r>
            <a:r>
              <a:rPr lang="en-US" dirty="0" smtClean="0"/>
              <a:t>for continuous systems</a:t>
            </a:r>
            <a:r>
              <a:rPr lang="en-US" dirty="0"/>
              <a:t>. </a:t>
            </a: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To use Jury’s </a:t>
            </a:r>
            <a:r>
              <a:rPr lang="en-US" dirty="0"/>
              <a:t>test, </a:t>
            </a:r>
            <a:r>
              <a:rPr lang="en-US" dirty="0" smtClean="0"/>
              <a:t>the </a:t>
            </a:r>
            <a:r>
              <a:rPr lang="en-US" dirty="0"/>
              <a:t>characteristic equation of </a:t>
            </a:r>
            <a:r>
              <a:rPr lang="en-US" dirty="0" smtClean="0"/>
              <a:t>discrete system </a:t>
            </a:r>
            <a:r>
              <a:rPr lang="en-US" dirty="0"/>
              <a:t>of </a:t>
            </a:r>
            <a:r>
              <a:rPr lang="en-US" dirty="0" smtClean="0"/>
              <a:t>order </a:t>
            </a:r>
            <a:r>
              <a:rPr lang="en-US" b="1" i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dirty="0" smtClean="0"/>
              <a:t> is written as follows: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ar-E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5</a:t>
            </a:fld>
            <a:endParaRPr lang="ar-EG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1340691"/>
              </p:ext>
            </p:extLst>
          </p:nvPr>
        </p:nvGraphicFramePr>
        <p:xfrm>
          <a:off x="873125" y="4330700"/>
          <a:ext cx="7429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3" name="Equation" r:id="rId3" imgW="3263760" imgH="241200" progId="Equation.3">
                  <p:embed/>
                </p:oleObj>
              </mc:Choice>
              <mc:Fallback>
                <p:oleObj name="Equation" r:id="rId3" imgW="32637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125" y="4330700"/>
                        <a:ext cx="7429500" cy="546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399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Jury test for 2</a:t>
            </a:r>
            <a:r>
              <a:rPr lang="en-US" b="1" baseline="30000" dirty="0" smtClean="0"/>
              <a:t>nd</a:t>
            </a:r>
            <a:r>
              <a:rPr lang="en-US" b="1" dirty="0" smtClean="0"/>
              <a:t> order systems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178800" cy="4686300"/>
          </a:xfrm>
        </p:spPr>
        <p:txBody>
          <a:bodyPr/>
          <a:lstStyle/>
          <a:p>
            <a:r>
              <a:rPr lang="en-US" dirty="0" smtClean="0"/>
              <a:t>For a 2</a:t>
            </a:r>
            <a:r>
              <a:rPr lang="en-US" baseline="30000" dirty="0" smtClean="0"/>
              <a:t>nd</a:t>
            </a:r>
            <a:r>
              <a:rPr lang="en-US" dirty="0" smtClean="0"/>
              <a:t> order system to be stable the following </a:t>
            </a:r>
            <a:r>
              <a:rPr lang="en-US" dirty="0" smtClean="0">
                <a:solidFill>
                  <a:srgbClr val="FF0000"/>
                </a:solidFill>
              </a:rPr>
              <a:t>3 conditions </a:t>
            </a:r>
            <a:r>
              <a:rPr lang="en-US" dirty="0"/>
              <a:t>have to be satisﬁed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681323"/>
              </p:ext>
            </p:extLst>
          </p:nvPr>
        </p:nvGraphicFramePr>
        <p:xfrm>
          <a:off x="2185988" y="3200400"/>
          <a:ext cx="493395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026" name="Equation" r:id="rId3" imgW="1777680" imgH="685800" progId="Equation.3">
                  <p:embed/>
                </p:oleObj>
              </mc:Choice>
              <mc:Fallback>
                <p:oleObj name="Equation" r:id="rId3" imgW="177768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5988" y="3200400"/>
                        <a:ext cx="4933950" cy="1905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0226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432800" cy="1143000"/>
          </a:xfrm>
        </p:spPr>
        <p:txBody>
          <a:bodyPr/>
          <a:lstStyle/>
          <a:p>
            <a:r>
              <a:rPr lang="en-US" b="1" dirty="0"/>
              <a:t>Jury test for </a:t>
            </a:r>
            <a:r>
              <a:rPr lang="en-US" b="1" dirty="0" smtClean="0"/>
              <a:t>higher order system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178800" cy="46863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For higher order system, there are extra conditions to check.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First, build the following </a:t>
            </a:r>
            <a:r>
              <a:rPr lang="en-US" dirty="0"/>
              <a:t>array: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05195"/>
              </p:ext>
            </p:extLst>
          </p:nvPr>
        </p:nvGraphicFramePr>
        <p:xfrm>
          <a:off x="701010" y="3536732"/>
          <a:ext cx="2686050" cy="224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5" name="Equation" r:id="rId3" imgW="1307880" imgH="1371600" progId="Equation.3">
                  <p:embed/>
                </p:oleObj>
              </mc:Choice>
              <mc:Fallback>
                <p:oleObj name="Equation" r:id="rId3" imgW="130788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10" y="3536732"/>
                        <a:ext cx="2686050" cy="22479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713706" y="5524382"/>
            <a:ext cx="1439926" cy="26681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687948" y="3922157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5800" y="5408567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87948" y="4657463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0083395"/>
              </p:ext>
            </p:extLst>
          </p:nvPr>
        </p:nvGraphicFramePr>
        <p:xfrm>
          <a:off x="4081403" y="3690382"/>
          <a:ext cx="46863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6" name="Equation" r:id="rId5" imgW="2425680" imgH="241200" progId="Equation.3">
                  <p:embed/>
                </p:oleObj>
              </mc:Choice>
              <mc:Fallback>
                <p:oleObj name="Equation" r:id="rId5" imgW="24256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403" y="3690382"/>
                        <a:ext cx="4686300" cy="463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753076"/>
              </p:ext>
            </p:extLst>
          </p:nvPr>
        </p:nvGraphicFramePr>
        <p:xfrm>
          <a:off x="4081403" y="4719360"/>
          <a:ext cx="4524375" cy="969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47" name="Equation" r:id="rId7" imgW="2247840" imgH="482400" progId="Equation.3">
                  <p:embed/>
                </p:oleObj>
              </mc:Choice>
              <mc:Fallback>
                <p:oleObj name="Equation" r:id="rId7" imgW="224784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403" y="4719360"/>
                        <a:ext cx="4524375" cy="96996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955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152400"/>
            <a:ext cx="8509000" cy="1143000"/>
          </a:xfrm>
        </p:spPr>
        <p:txBody>
          <a:bodyPr/>
          <a:lstStyle/>
          <a:p>
            <a:r>
              <a:rPr lang="en-US" b="1" dirty="0"/>
              <a:t>Jury test for higher order system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234" y="1355834"/>
            <a:ext cx="8245366" cy="4686300"/>
          </a:xfrm>
        </p:spPr>
        <p:txBody>
          <a:bodyPr/>
          <a:lstStyle/>
          <a:p>
            <a:pPr marL="342900" lvl="1" indent="-342900">
              <a:spcBef>
                <a:spcPts val="1800"/>
              </a:spcBef>
              <a:spcAft>
                <a:spcPts val="600"/>
              </a:spcAft>
              <a:buFontTx/>
              <a:buChar char="•"/>
            </a:pPr>
            <a:r>
              <a:rPr lang="en-US" sz="2600" dirty="0" smtClean="0">
                <a:ea typeface="+mn-ea"/>
                <a:cs typeface="+mn-cs"/>
              </a:rPr>
              <a:t>The following set of conditions have </a:t>
            </a:r>
            <a:r>
              <a:rPr lang="en-US" sz="2600" dirty="0" smtClean="0">
                <a:solidFill>
                  <a:srgbClr val="FF0000"/>
                </a:solidFill>
                <a:ea typeface="+mn-ea"/>
                <a:cs typeface="+mn-cs"/>
              </a:rPr>
              <a:t>also</a:t>
            </a:r>
            <a:r>
              <a:rPr lang="en-US" sz="2600" dirty="0" smtClean="0">
                <a:ea typeface="+mn-ea"/>
                <a:cs typeface="+mn-cs"/>
              </a:rPr>
              <a:t> to be satisﬁed.</a:t>
            </a:r>
          </a:p>
          <a:p>
            <a:pPr marL="342900" lvl="1" indent="-342900">
              <a:buFontTx/>
              <a:buChar char="•"/>
            </a:pPr>
            <a:endParaRPr lang="en-US" sz="2600" dirty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sz="2600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sz="2600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sz="2600" dirty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endParaRPr lang="en-US" sz="2600" dirty="0" smtClean="0">
              <a:ea typeface="+mn-ea"/>
              <a:cs typeface="+mn-cs"/>
            </a:endParaRPr>
          </a:p>
          <a:p>
            <a:pPr marL="342900" lvl="1" indent="-342900">
              <a:buFontTx/>
              <a:buChar char="•"/>
            </a:pPr>
            <a:r>
              <a:rPr lang="en-US" sz="2600" dirty="0"/>
              <a:t>Conditions (I) and (II) </a:t>
            </a:r>
            <a:r>
              <a:rPr lang="en-US" sz="2600" dirty="0" smtClean="0"/>
              <a:t>are </a:t>
            </a:r>
            <a:r>
              <a:rPr lang="en-US" sz="2600" dirty="0" smtClean="0">
                <a:solidFill>
                  <a:srgbClr val="FF0000"/>
                </a:solidFill>
              </a:rPr>
              <a:t>necessary</a:t>
            </a:r>
            <a:r>
              <a:rPr lang="en-US" sz="2600" dirty="0" smtClean="0"/>
              <a:t> </a:t>
            </a:r>
            <a:r>
              <a:rPr lang="en-US" sz="2600" dirty="0"/>
              <a:t>and </a:t>
            </a:r>
            <a:r>
              <a:rPr lang="en-US" sz="2600" dirty="0" smtClean="0">
                <a:solidFill>
                  <a:srgbClr val="FF0000"/>
                </a:solidFill>
              </a:rPr>
              <a:t>sufﬁcient</a:t>
            </a:r>
            <a:r>
              <a:rPr lang="en-US" sz="2600" dirty="0" smtClean="0"/>
              <a:t> for </a:t>
            </a:r>
            <a:r>
              <a:rPr lang="en-US" sz="2600" dirty="0"/>
              <a:t>the characteristic equation to have all roots inside the unit circle.</a:t>
            </a:r>
          </a:p>
          <a:p>
            <a:pPr marL="342900" lvl="1" indent="-342900">
              <a:buFontTx/>
              <a:buChar char="•"/>
            </a:pPr>
            <a:endParaRPr lang="en-US" sz="2600" dirty="0">
              <a:ea typeface="+mn-ea"/>
              <a:cs typeface="+mn-cs"/>
            </a:endParaRPr>
          </a:p>
          <a:p>
            <a:endParaRPr lang="ar-EG" sz="2600" dirty="0"/>
          </a:p>
          <a:p>
            <a:endParaRPr lang="en-CA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DF10A6-67E1-44C2-9CB2-CFAD920AD4F9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90190"/>
              </p:ext>
            </p:extLst>
          </p:nvPr>
        </p:nvGraphicFramePr>
        <p:xfrm>
          <a:off x="2425700" y="2373313"/>
          <a:ext cx="4564063" cy="197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7" name="Equation" r:id="rId3" imgW="1701720" imgH="736560" progId="Equation.3">
                  <p:embed/>
                </p:oleObj>
              </mc:Choice>
              <mc:Fallback>
                <p:oleObj name="Equation" r:id="rId3" imgW="1701720" imgH="73656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5700" y="2373313"/>
                        <a:ext cx="4564063" cy="19700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352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74668"/>
            <a:ext cx="8229600" cy="576064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/>
              <a:t>Example 2</a:t>
            </a:r>
            <a:endParaRPr lang="ar-E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408" y="1355834"/>
            <a:ext cx="8136904" cy="459797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200" dirty="0" smtClean="0"/>
              <a:t>Using </a:t>
            </a:r>
            <a:r>
              <a:rPr lang="en-US" sz="2200" dirty="0"/>
              <a:t>Jury’s </a:t>
            </a:r>
            <a:r>
              <a:rPr lang="en-US" sz="2200" dirty="0" smtClean="0"/>
              <a:t>test, determine </a:t>
            </a:r>
            <a:r>
              <a:rPr lang="en-US" sz="2200" dirty="0"/>
              <a:t>the stability of </a:t>
            </a:r>
            <a:r>
              <a:rPr lang="en-US" sz="2200" dirty="0" smtClean="0"/>
              <a:t>the </a:t>
            </a:r>
            <a:r>
              <a:rPr lang="en-US" sz="2200" dirty="0"/>
              <a:t>unity feedback system </a:t>
            </a:r>
            <a:r>
              <a:rPr lang="en-US" sz="2200" dirty="0" smtClean="0"/>
              <a:t>whose open-loop transfer function is given by</a:t>
            </a:r>
          </a:p>
          <a:p>
            <a:pPr marL="109728" indent="0" algn="l" rtl="0">
              <a:buNone/>
            </a:pPr>
            <a:endParaRPr lang="en-US" sz="2200" dirty="0"/>
          </a:p>
          <a:p>
            <a:pPr marL="109728" indent="0" algn="l" rtl="0">
              <a:buNone/>
            </a:pPr>
            <a:r>
              <a:rPr lang="en-US" sz="2200" b="1" dirty="0" smtClean="0"/>
              <a:t>Solution</a:t>
            </a:r>
          </a:p>
          <a:p>
            <a:pPr marL="109728" indent="0" algn="l" rtl="0">
              <a:buNone/>
            </a:pPr>
            <a:endParaRPr lang="ar-EG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522C-A1E4-4254-BFF3-9729D494B76C}" type="slidenum">
              <a:rPr lang="ar-EG" smtClean="0"/>
              <a:t>9</a:t>
            </a:fld>
            <a:endParaRPr lang="ar-EG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3465230"/>
              </p:ext>
            </p:extLst>
          </p:nvPr>
        </p:nvGraphicFramePr>
        <p:xfrm>
          <a:off x="2882302" y="2286000"/>
          <a:ext cx="2961286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20" name="Equation" r:id="rId3" imgW="1409400" imgH="393480" progId="Equation.3">
                  <p:embed/>
                </p:oleObj>
              </mc:Choice>
              <mc:Fallback>
                <p:oleObj name="Equation" r:id="rId3" imgW="1409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302" y="2286000"/>
                        <a:ext cx="2961286" cy="825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56072"/>
              </p:ext>
            </p:extLst>
          </p:nvPr>
        </p:nvGraphicFramePr>
        <p:xfrm>
          <a:off x="762000" y="3352800"/>
          <a:ext cx="7723486" cy="31142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821" name="Equation" r:id="rId5" imgW="3898800" imgH="1574640" progId="Equation.3">
                  <p:embed/>
                </p:oleObj>
              </mc:Choice>
              <mc:Fallback>
                <p:oleObj name="Equation" r:id="rId5" imgW="3898800" imgH="1574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352800"/>
                        <a:ext cx="7723486" cy="31142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3525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llingsCNwIT">
  <a:themeElements>
    <a:clrScheme name="StallingsCNw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StallingsCNwIT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llingsCNw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llingsCNw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llingsCNw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Settings\pullina\Application Data\Microsoft\Templates\StallingsCNwIT.pot</Template>
  <TotalTime>19457</TotalTime>
  <Words>610</Words>
  <Application>Microsoft Office PowerPoint</Application>
  <PresentationFormat>On-screen Show (4:3)</PresentationFormat>
  <Paragraphs>135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StallingsCNwIT</vt:lpstr>
      <vt:lpstr>Microsoft Equation 3.0</vt:lpstr>
      <vt:lpstr>Equation</vt:lpstr>
      <vt:lpstr>Stability of Discrete Systems </vt:lpstr>
      <vt:lpstr>Introduction </vt:lpstr>
      <vt:lpstr>Example 1</vt:lpstr>
      <vt:lpstr>PowerPoint Presentation</vt:lpstr>
      <vt:lpstr>Jury stability test</vt:lpstr>
      <vt:lpstr>Jury test for 2nd order systems</vt:lpstr>
      <vt:lpstr>Jury test for higher order system</vt:lpstr>
      <vt:lpstr>Jury test for higher order system</vt:lpstr>
      <vt:lpstr>Example 2</vt:lpstr>
      <vt:lpstr>Example 3</vt:lpstr>
      <vt:lpstr>Example 4</vt:lpstr>
      <vt:lpstr>PowerPoint Presentation</vt:lpstr>
      <vt:lpstr>PowerPoint Presentation</vt:lpstr>
      <vt:lpstr>Example 5</vt:lpstr>
      <vt:lpstr>Routh–Hurwitz Criterion</vt:lpstr>
      <vt:lpstr>Routh–Hurwitz Criterion</vt:lpstr>
      <vt:lpstr>Example 6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11&amp;12 Routing</dc:title>
  <dc:creator>DELL</dc:creator>
  <cp:lastModifiedBy>zoom</cp:lastModifiedBy>
  <cp:revision>1620</cp:revision>
  <cp:lastPrinted>1601-01-01T00:00:00Z</cp:lastPrinted>
  <dcterms:created xsi:type="dcterms:W3CDTF">2001-08-26T16:57:20Z</dcterms:created>
  <dcterms:modified xsi:type="dcterms:W3CDTF">2020-11-18T16:01:40Z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</Properties>
</file>