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256" r:id="rId2"/>
    <p:sldId id="774" r:id="rId3"/>
    <p:sldId id="775" r:id="rId4"/>
    <p:sldId id="776" r:id="rId5"/>
    <p:sldId id="777" r:id="rId6"/>
    <p:sldId id="778" r:id="rId7"/>
    <p:sldId id="779" r:id="rId8"/>
    <p:sldId id="780" r:id="rId9"/>
    <p:sldId id="781" r:id="rId10"/>
    <p:sldId id="782" r:id="rId11"/>
    <p:sldId id="783" r:id="rId12"/>
    <p:sldId id="784" r:id="rId13"/>
    <p:sldId id="790" r:id="rId14"/>
    <p:sldId id="785" r:id="rId15"/>
    <p:sldId id="786" r:id="rId16"/>
    <p:sldId id="787" r:id="rId17"/>
    <p:sldId id="78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4" d="100"/>
          <a:sy n="64" d="100"/>
        </p:scale>
        <p:origin x="-206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System Structures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4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457200" y="5924550"/>
            <a:ext cx="3727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Copyright © Thomas Marlin 2013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81000" y="412532"/>
            <a:ext cx="7772400" cy="838200"/>
          </a:xfrm>
          <a:noFill/>
        </p:spPr>
        <p:txBody>
          <a:bodyPr/>
          <a:lstStyle/>
          <a:p>
            <a:r>
              <a:rPr lang="en-US" b="1" dirty="0" smtClean="0"/>
              <a:t>Parallel Structures</a:t>
            </a:r>
            <a:endParaRPr lang="ar-EG" b="1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1447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Parallel structures </a:t>
            </a:r>
            <a:r>
              <a:rPr lang="en-US" sz="2600" dirty="0" smtClean="0"/>
              <a:t>result when there are two paths </a:t>
            </a:r>
            <a:r>
              <a:rPr lang="en-US" sz="2600" dirty="0"/>
              <a:t>between </a:t>
            </a:r>
            <a:r>
              <a:rPr lang="en-US" sz="2600" dirty="0" smtClean="0"/>
              <a:t>input </a:t>
            </a:r>
            <a:r>
              <a:rPr lang="en-US" sz="2600" dirty="0"/>
              <a:t>and </a:t>
            </a:r>
            <a:r>
              <a:rPr lang="en-US" sz="2600" dirty="0" smtClean="0"/>
              <a:t>output, e.g. a flow split, where the paths have </a:t>
            </a:r>
            <a:r>
              <a:rPr lang="en-US" sz="2600" i="1" dirty="0" smtClean="0">
                <a:solidFill>
                  <a:srgbClr val="FF0000"/>
                </a:solidFill>
              </a:rPr>
              <a:t>different</a:t>
            </a:r>
            <a:r>
              <a:rPr lang="en-US" sz="2600" dirty="0" smtClean="0"/>
              <a:t> </a:t>
            </a:r>
            <a:r>
              <a:rPr lang="en-US" sz="2600" dirty="0"/>
              <a:t>time </a:t>
            </a:r>
            <a:r>
              <a:rPr lang="en-US" sz="2600" dirty="0" smtClean="0"/>
              <a:t>constants.  </a:t>
            </a: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4587875" y="3886200"/>
            <a:ext cx="4022725" cy="2362200"/>
            <a:chOff x="2964" y="2400"/>
            <a:chExt cx="2534" cy="1488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40" y="2400"/>
              <a:ext cx="672" cy="5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b="1"/>
                <a:t>G</a:t>
              </a:r>
              <a:r>
                <a:rPr lang="en-US" b="1" baseline="-25000"/>
                <a:t>1</a:t>
              </a:r>
              <a:r>
                <a:rPr lang="en-US" b="1"/>
                <a:t>(s)</a:t>
              </a: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840" y="3312"/>
              <a:ext cx="672" cy="5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b="1"/>
                <a:t>G</a:t>
              </a:r>
              <a:r>
                <a:rPr lang="en-US" b="1" baseline="-25000"/>
                <a:t>2</a:t>
              </a:r>
              <a:r>
                <a:rPr lang="en-US" b="1"/>
                <a:t>(s)</a:t>
              </a:r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120" y="312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504" y="268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504" y="26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504" y="360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512" y="26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512" y="36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4714" y="3011"/>
              <a:ext cx="144" cy="17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80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4800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848" y="3081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964" y="2762"/>
              <a:ext cx="4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dirty="0"/>
                <a:t>U</a:t>
              </a:r>
              <a:r>
                <a:rPr lang="en-US" b="1" dirty="0" smtClean="0"/>
                <a:t>(s</a:t>
              </a:r>
              <a:r>
                <a:rPr lang="en-US" b="1" dirty="0"/>
                <a:t>)</a:t>
              </a:r>
              <a:endParaRPr lang="en-US" dirty="0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040" y="2736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/>
                <a:t>Y(s)</a:t>
              </a:r>
              <a:endParaRPr lang="en-US"/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417637" y="3581400"/>
            <a:ext cx="1716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A </a:t>
            </a:r>
            <a:r>
              <a:rPr lang="en-US">
                <a:sym typeface="Symbol" pitchFamily="18" charset="2"/>
              </a:rPr>
              <a:t> B  C</a:t>
            </a:r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585912" y="40036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1585912" y="438467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2957512" y="40036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graphicFrame>
        <p:nvGraphicFramePr>
          <p:cNvPr id="2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875649"/>
              </p:ext>
            </p:extLst>
          </p:nvPr>
        </p:nvGraphicFramePr>
        <p:xfrm>
          <a:off x="2119312" y="5299075"/>
          <a:ext cx="1411288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8" name="VISIO" r:id="rId3" imgW="1411224" imgH="728472" progId="Visio.Drawing.4">
                  <p:embed/>
                </p:oleObj>
              </mc:Choice>
              <mc:Fallback>
                <p:oleObj name="VISIO" r:id="rId3" imgW="1411224" imgH="728472" progId="Visio.Drawing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2" y="5299075"/>
                        <a:ext cx="1411288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914400" y="3032125"/>
            <a:ext cx="3505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Example process systems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5181600" y="3032234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Block diagram</a:t>
            </a:r>
          </a:p>
        </p:txBody>
      </p:sp>
      <p:sp>
        <p:nvSpPr>
          <p:cNvPr id="28" name="AutoShape 26"/>
          <p:cNvSpPr>
            <a:spLocks noChangeArrowheads="1"/>
          </p:cNvSpPr>
          <p:nvPr/>
        </p:nvSpPr>
        <p:spPr bwMode="auto">
          <a:xfrm flipV="1">
            <a:off x="887412" y="5143500"/>
            <a:ext cx="290513" cy="269875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1509712" y="4918075"/>
            <a:ext cx="207963" cy="404813"/>
            <a:chOff x="2736" y="1872"/>
            <a:chExt cx="240" cy="432"/>
          </a:xfrm>
        </p:grpSpPr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273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29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H="1">
              <a:off x="2736" y="20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2736" y="20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 flipV="1">
              <a:off x="2853" y="1932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2781" y="192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auto">
            <a:xfrm>
              <a:off x="2772" y="1872"/>
              <a:ext cx="159" cy="1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14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28" y="8590"/>
                  </a:moveTo>
                  <a:cubicBezTo>
                    <a:pt x="1274" y="3585"/>
                    <a:pt x="5686" y="-1"/>
                    <a:pt x="10800" y="0"/>
                  </a:cubicBezTo>
                  <a:cubicBezTo>
                    <a:pt x="15913" y="0"/>
                    <a:pt x="20325" y="3585"/>
                    <a:pt x="21371" y="8590"/>
                  </a:cubicBezTo>
                  <a:cubicBezTo>
                    <a:pt x="20325" y="3585"/>
                    <a:pt x="15913" y="-1"/>
                    <a:pt x="10799" y="0"/>
                  </a:cubicBezTo>
                  <a:cubicBezTo>
                    <a:pt x="5686" y="0"/>
                    <a:pt x="1274" y="3585"/>
                    <a:pt x="228" y="859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1169987" y="5168900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1719262" y="5170488"/>
            <a:ext cx="738188" cy="4762"/>
          </a:xfrm>
          <a:custGeom>
            <a:avLst/>
            <a:gdLst>
              <a:gd name="T0" fmla="*/ 0 w 465"/>
              <a:gd name="T1" fmla="*/ 2147483647 h 3"/>
              <a:gd name="T2" fmla="*/ 2147483647 w 465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65" h="3">
                <a:moveTo>
                  <a:pt x="0" y="3"/>
                </a:moveTo>
                <a:lnTo>
                  <a:pt x="46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grpSp>
        <p:nvGrpSpPr>
          <p:cNvPr id="40" name="Group 38"/>
          <p:cNvGrpSpPr>
            <a:grpSpLocks/>
          </p:cNvGrpSpPr>
          <p:nvPr/>
        </p:nvGrpSpPr>
        <p:grpSpPr bwMode="auto">
          <a:xfrm>
            <a:off x="1528762" y="6032500"/>
            <a:ext cx="207963" cy="404813"/>
            <a:chOff x="2736" y="1872"/>
            <a:chExt cx="240" cy="432"/>
          </a:xfrm>
        </p:grpSpPr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273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29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H="1">
              <a:off x="2736" y="20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2736" y="20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V="1">
              <a:off x="2853" y="1932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2781" y="192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7" name="AutoShape 45"/>
            <p:cNvSpPr>
              <a:spLocks noChangeArrowheads="1"/>
            </p:cNvSpPr>
            <p:nvPr/>
          </p:nvSpPr>
          <p:spPr bwMode="auto">
            <a:xfrm>
              <a:off x="2772" y="1872"/>
              <a:ext cx="159" cy="1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14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28" y="8590"/>
                  </a:moveTo>
                  <a:cubicBezTo>
                    <a:pt x="1274" y="3585"/>
                    <a:pt x="5686" y="-1"/>
                    <a:pt x="10800" y="0"/>
                  </a:cubicBezTo>
                  <a:cubicBezTo>
                    <a:pt x="15913" y="0"/>
                    <a:pt x="20325" y="3585"/>
                    <a:pt x="21371" y="8590"/>
                  </a:cubicBezTo>
                  <a:cubicBezTo>
                    <a:pt x="20325" y="3585"/>
                    <a:pt x="15913" y="-1"/>
                    <a:pt x="10799" y="0"/>
                  </a:cubicBezTo>
                  <a:cubicBezTo>
                    <a:pt x="5686" y="0"/>
                    <a:pt x="1274" y="3585"/>
                    <a:pt x="228" y="859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48" name="Line 47"/>
          <p:cNvSpPr>
            <a:spLocks noChangeShapeType="1"/>
          </p:cNvSpPr>
          <p:nvPr/>
        </p:nvSpPr>
        <p:spPr bwMode="auto">
          <a:xfrm flipH="1">
            <a:off x="1309687" y="6294438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 flipV="1">
            <a:off x="1300162" y="5170488"/>
            <a:ext cx="0" cy="1119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>
            <a:off x="2462212" y="51895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 flipV="1">
            <a:off x="3219450" y="5194300"/>
            <a:ext cx="0" cy="238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1738312" y="6289675"/>
            <a:ext cx="2681288" cy="1588"/>
          </a:xfrm>
          <a:custGeom>
            <a:avLst/>
            <a:gdLst>
              <a:gd name="T0" fmla="*/ 0 w 1689"/>
              <a:gd name="T1" fmla="*/ 0 h 1"/>
              <a:gd name="T2" fmla="*/ 2147483647 w 1689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89" h="1">
                <a:moveTo>
                  <a:pt x="0" y="0"/>
                </a:moveTo>
                <a:lnTo>
                  <a:pt x="168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3214687" y="51943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4048125" y="51943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6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4" grpId="0" animBg="1"/>
      <p:bldP spid="26" grpId="0"/>
      <p:bldP spid="27" grpId="0"/>
      <p:bldP spid="28" grpId="0" animBg="1"/>
      <p:bldP spid="38" grpId="0" animBg="1"/>
      <p:bldP spid="39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81000" y="336332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smtClean="0"/>
              <a:t>Transfer Function of a Parallel Structure</a:t>
            </a:r>
            <a:endParaRPr lang="ar-EG" sz="3200" b="1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51020" y="1355834"/>
            <a:ext cx="8229600" cy="50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Assume that both </a:t>
            </a:r>
            <a:r>
              <a:rPr lang="en-US" sz="2200" dirty="0"/>
              <a:t>elements </a:t>
            </a:r>
            <a:r>
              <a:rPr lang="en-US" sz="2200" dirty="0" smtClean="0"/>
              <a:t>in parallel are </a:t>
            </a:r>
            <a:r>
              <a:rPr lang="en-US" sz="2200" dirty="0"/>
              <a:t>first order, </a:t>
            </a:r>
            <a:r>
              <a:rPr lang="en-US" sz="2200" dirty="0" smtClean="0"/>
              <a:t>then the  </a:t>
            </a:r>
            <a:r>
              <a:rPr lang="en-US" sz="2200" dirty="0"/>
              <a:t>overall model </a:t>
            </a:r>
            <a:r>
              <a:rPr lang="en-US" sz="2200" dirty="0" smtClean="0"/>
              <a:t>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Combining both terms gives a second-order function with a </a:t>
            </a:r>
            <a:r>
              <a:rPr lang="en-US" sz="2200" b="1" i="1" dirty="0" smtClean="0">
                <a:solidFill>
                  <a:srgbClr val="FF0000"/>
                </a:solidFill>
              </a:rPr>
              <a:t>zero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Where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/>
              <a:t>As we know, the inherent dynamics is governed by the poles, </a:t>
            </a:r>
            <a:r>
              <a:rPr lang="en-US" sz="2200" dirty="0" smtClean="0"/>
              <a:t>however, the </a:t>
            </a:r>
            <a:r>
              <a:rPr lang="en-US" sz="2200" dirty="0"/>
              <a:t>zeros </a:t>
            </a:r>
            <a:r>
              <a:rPr lang="en-US" sz="2200" dirty="0" smtClean="0"/>
              <a:t>have </a:t>
            </a:r>
            <a:r>
              <a:rPr lang="en-US" sz="2200" dirty="0"/>
              <a:t>interesting effects on the </a:t>
            </a:r>
            <a:r>
              <a:rPr lang="en-US" sz="2200" dirty="0" smtClean="0"/>
              <a:t>response</a:t>
            </a:r>
            <a:r>
              <a:rPr lang="en-US" sz="2200" dirty="0"/>
              <a:t>.</a:t>
            </a:r>
            <a:endParaRPr lang="ar-EG" sz="2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989554"/>
              </p:ext>
            </p:extLst>
          </p:nvPr>
        </p:nvGraphicFramePr>
        <p:xfrm>
          <a:off x="3276600" y="1981200"/>
          <a:ext cx="298043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6" name="Equation" r:id="rId3" imgW="1295280" imgH="431640" progId="Equation.3">
                  <p:embed/>
                </p:oleObj>
              </mc:Choice>
              <mc:Fallback>
                <p:oleObj name="Equation" r:id="rId3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2980439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682638"/>
              </p:ext>
            </p:extLst>
          </p:nvPr>
        </p:nvGraphicFramePr>
        <p:xfrm>
          <a:off x="2743200" y="3578770"/>
          <a:ext cx="4208463" cy="166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7" name="Equation" r:id="rId5" imgW="2120760" imgH="888840" progId="Equation.3">
                  <p:embed/>
                </p:oleObj>
              </mc:Choice>
              <mc:Fallback>
                <p:oleObj name="Equation" r:id="rId5" imgW="21207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78770"/>
                        <a:ext cx="4208463" cy="166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Rounded Rectangle 1"/>
          <p:cNvSpPr/>
          <p:nvPr/>
        </p:nvSpPr>
        <p:spPr bwMode="auto">
          <a:xfrm>
            <a:off x="2672260" y="3597166"/>
            <a:ext cx="2966540" cy="790902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09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94136" y="470336"/>
            <a:ext cx="7772400" cy="762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Example</a:t>
            </a:r>
            <a:endParaRPr lang="ar-EG" b="1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486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Let us compare the response of three systems:</a:t>
            </a:r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  <a:p>
            <a:pPr>
              <a:spcBef>
                <a:spcPct val="50000"/>
              </a:spcBef>
            </a:pP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575195"/>
              </p:ext>
            </p:extLst>
          </p:nvPr>
        </p:nvGraphicFramePr>
        <p:xfrm>
          <a:off x="642938" y="1905000"/>
          <a:ext cx="78914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7" name="Equation" r:id="rId3" imgW="4736880" imgH="419040" progId="Equation.3">
                  <p:embed/>
                </p:oleObj>
              </mc:Choice>
              <mc:Fallback>
                <p:oleObj name="Equation" r:id="rId3" imgW="4736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905000"/>
                        <a:ext cx="78914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6" name="Content Placeholder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000" y="2762443"/>
            <a:ext cx="4876800" cy="394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AutoShape 1127"/>
          <p:cNvSpPr>
            <a:spLocks noChangeArrowheads="1"/>
          </p:cNvSpPr>
          <p:nvPr/>
        </p:nvSpPr>
        <p:spPr bwMode="auto">
          <a:xfrm>
            <a:off x="4724400" y="4419600"/>
            <a:ext cx="1752600" cy="912256"/>
          </a:xfrm>
          <a:prstGeom prst="wedgeRoundRectCallout">
            <a:avLst>
              <a:gd name="adj1" fmla="val -93850"/>
              <a:gd name="adj2" fmla="val -81970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dirty="0"/>
              <a:t>Which </a:t>
            </a:r>
            <a:r>
              <a:rPr lang="en-US" sz="1600" b="1" dirty="0" smtClean="0"/>
              <a:t>would be </a:t>
            </a:r>
          </a:p>
          <a:p>
            <a:r>
              <a:rPr lang="en-US" sz="1600" b="1" dirty="0" smtClean="0"/>
              <a:t>difficult</a:t>
            </a:r>
            <a:endParaRPr lang="en-US" sz="1600" b="1" dirty="0"/>
          </a:p>
          <a:p>
            <a:r>
              <a:rPr lang="en-US" sz="1600" b="1" dirty="0"/>
              <a:t>to control?</a:t>
            </a:r>
          </a:p>
        </p:txBody>
      </p:sp>
    </p:spTree>
    <p:extLst>
      <p:ext uri="{BB962C8B-B14F-4D97-AF65-F5344CB8AC3E}">
        <p14:creationId xmlns:p14="http://schemas.microsoft.com/office/powerpoint/2010/main" val="222170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94136" y="470336"/>
            <a:ext cx="7772400" cy="762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Example</a:t>
            </a:r>
            <a:endParaRPr lang="ar-EG" b="1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486400"/>
          </a:xfrm>
        </p:spPr>
        <p:txBody>
          <a:bodyPr/>
          <a:lstStyle/>
          <a:p>
            <a:r>
              <a:rPr lang="en-CA" sz="2600" dirty="0" smtClean="0">
                <a:solidFill>
                  <a:srgbClr val="FF0000"/>
                </a:solidFill>
              </a:rPr>
              <a:t>Inverse response </a:t>
            </a:r>
            <a:r>
              <a:rPr lang="en-CA" sz="2600" dirty="0" smtClean="0"/>
              <a:t>(e.g. in G</a:t>
            </a:r>
            <a:r>
              <a:rPr lang="en-CA" sz="2600" baseline="-25000" dirty="0" smtClean="0"/>
              <a:t>3</a:t>
            </a:r>
            <a:r>
              <a:rPr lang="en-CA" sz="2600" dirty="0" smtClean="0"/>
              <a:t>) </a:t>
            </a:r>
            <a:r>
              <a:rPr lang="en-CA" sz="2600" dirty="0"/>
              <a:t>is caused by two competing processes – the faster of which takes the process first in a direction opposite to the steady state. </a:t>
            </a:r>
            <a:endParaRPr lang="en-US" sz="2600" dirty="0"/>
          </a:p>
          <a:p>
            <a:endParaRPr lang="en-US" sz="2600" dirty="0" smtClean="0">
              <a:solidFill>
                <a:schemeClr val="accent2"/>
              </a:solidFill>
            </a:endParaRPr>
          </a:p>
          <a:p>
            <a:r>
              <a:rPr lang="en-US" sz="2600" dirty="0" smtClean="0">
                <a:solidFill>
                  <a:schemeClr val="accent2"/>
                </a:solidFill>
              </a:rPr>
              <a:t>Parallel </a:t>
            </a:r>
            <a:r>
              <a:rPr lang="en-US" sz="2600" dirty="0">
                <a:solidFill>
                  <a:schemeClr val="accent2"/>
                </a:solidFill>
              </a:rPr>
              <a:t>structures </a:t>
            </a:r>
            <a:r>
              <a:rPr lang="en-US" sz="2600" dirty="0"/>
              <a:t>can experience complex dynamics due to the presence of zeros and this may be </a:t>
            </a:r>
            <a:r>
              <a:rPr lang="en-US" sz="2600" dirty="0" smtClean="0"/>
              <a:t>difficult </a:t>
            </a:r>
            <a:r>
              <a:rPr lang="en-US" sz="2600" dirty="0"/>
              <a:t>to control.</a:t>
            </a:r>
          </a:p>
          <a:p>
            <a:pPr>
              <a:spcBef>
                <a:spcPct val="50000"/>
              </a:spcBef>
            </a:pPr>
            <a:endParaRPr lang="en-US" sz="2600" dirty="0" smtClean="0"/>
          </a:p>
          <a:p>
            <a:pPr>
              <a:spcBef>
                <a:spcPct val="50000"/>
              </a:spcBef>
            </a:pP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02012" y="488732"/>
            <a:ext cx="7772400" cy="762000"/>
          </a:xfrm>
          <a:noFill/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Recycle Structures</a:t>
            </a:r>
            <a:endParaRPr lang="ar-EG" sz="3200" b="1" dirty="0" smtClean="0">
              <a:solidFill>
                <a:schemeClr val="tx1"/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81000" y="1353204"/>
            <a:ext cx="8229600" cy="44958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Recycle structures </a:t>
            </a:r>
            <a:r>
              <a:rPr lang="en-US" sz="2400" dirty="0" smtClean="0"/>
              <a:t>result </a:t>
            </a:r>
            <a:r>
              <a:rPr lang="en-US" sz="2400" dirty="0"/>
              <a:t>from recovery of material and energy.  </a:t>
            </a:r>
            <a:r>
              <a:rPr lang="en-US" sz="2400" dirty="0" smtClean="0"/>
              <a:t>They </a:t>
            </a:r>
            <a:r>
              <a:rPr lang="en-US" sz="2400" dirty="0"/>
              <a:t>are essential for profitable </a:t>
            </a:r>
            <a:r>
              <a:rPr lang="en-US" sz="2400" dirty="0" smtClean="0"/>
              <a:t>operation.</a:t>
            </a:r>
          </a:p>
          <a:p>
            <a:endParaRPr lang="en-US" sz="2400" dirty="0"/>
          </a:p>
          <a:p>
            <a:r>
              <a:rPr lang="en-US" sz="2400" dirty="0" smtClean="0"/>
              <a:t>They </a:t>
            </a:r>
            <a:r>
              <a:rPr lang="en-US" sz="2400" dirty="0"/>
              <a:t>strongly affect dynamics</a:t>
            </a:r>
            <a:r>
              <a:rPr lang="en-US" sz="2400" dirty="0" smtClean="0"/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Recycle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considered analogous to a positive feedback </a:t>
            </a:r>
            <a:r>
              <a:rPr lang="en-US" sz="2400" dirty="0" smtClean="0"/>
              <a:t>mechanism and thus can make stable processes unstable. </a:t>
            </a:r>
          </a:p>
          <a:p>
            <a:endParaRPr lang="en-US" sz="2400" dirty="0"/>
          </a:p>
          <a:p>
            <a:r>
              <a:rPr lang="en-US" sz="2400" dirty="0" smtClean="0"/>
              <a:t>Systems </a:t>
            </a:r>
            <a:r>
              <a:rPr lang="en-US" sz="2400" dirty="0"/>
              <a:t>with </a:t>
            </a:r>
            <a:r>
              <a:rPr lang="en-US" sz="2400" b="1" dirty="0">
                <a:solidFill>
                  <a:srgbClr val="FF0000"/>
                </a:solidFill>
              </a:rPr>
              <a:t>recycle</a:t>
            </a:r>
            <a:r>
              <a:rPr lang="en-US" sz="2400" dirty="0"/>
              <a:t> </a:t>
            </a:r>
            <a:r>
              <a:rPr lang="en-US" sz="2400" dirty="0" smtClean="0"/>
              <a:t>have </a:t>
            </a:r>
            <a:r>
              <a:rPr lang="en-US" sz="2400" dirty="0"/>
              <a:t>longer response </a:t>
            </a:r>
            <a:r>
              <a:rPr lang="en-US" sz="2400" dirty="0" smtClean="0"/>
              <a:t>time </a:t>
            </a:r>
            <a:r>
              <a:rPr lang="en-US" sz="2400" dirty="0"/>
              <a:t>(</a:t>
            </a:r>
            <a:r>
              <a:rPr lang="en-US" sz="2400" dirty="0" smtClean="0"/>
              <a:t>larger </a:t>
            </a:r>
            <a:r>
              <a:rPr lang="en-US" sz="2400" dirty="0"/>
              <a:t>time </a:t>
            </a:r>
            <a:r>
              <a:rPr lang="en-US" sz="2400" dirty="0" smtClean="0"/>
              <a:t>constants). 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US" sz="2400" b="1" dirty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2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3"/>
          <p:cNvSpPr>
            <a:spLocks noChangeArrowheads="1"/>
          </p:cNvSpPr>
          <p:nvPr/>
        </p:nvSpPr>
        <p:spPr bwMode="auto">
          <a:xfrm>
            <a:off x="3570979" y="2667000"/>
            <a:ext cx="1108075" cy="806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b="1" dirty="0" smtClean="0"/>
              <a:t>H</a:t>
            </a:r>
            <a:r>
              <a:rPr lang="en-US" b="1" baseline="-25000" dirty="0" smtClean="0"/>
              <a:t>1</a:t>
            </a:r>
            <a:r>
              <a:rPr lang="en-US" b="1" dirty="0" smtClean="0"/>
              <a:t>(s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59397" name="Rectangle 44"/>
          <p:cNvSpPr>
            <a:spLocks noChangeArrowheads="1"/>
          </p:cNvSpPr>
          <p:nvPr/>
        </p:nvSpPr>
        <p:spPr bwMode="auto">
          <a:xfrm>
            <a:off x="6231629" y="2667000"/>
            <a:ext cx="1108075" cy="806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b="1" dirty="0" smtClean="0"/>
              <a:t>G(s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59398" name="Oval 45"/>
          <p:cNvSpPr>
            <a:spLocks noChangeArrowheads="1"/>
          </p:cNvSpPr>
          <p:nvPr/>
        </p:nvSpPr>
        <p:spPr bwMode="auto">
          <a:xfrm>
            <a:off x="5233091" y="2879725"/>
            <a:ext cx="333375" cy="4032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ar-EG"/>
          </a:p>
        </p:txBody>
      </p:sp>
      <p:sp>
        <p:nvSpPr>
          <p:cNvPr id="59399" name="Line 46"/>
          <p:cNvSpPr>
            <a:spLocks noChangeShapeType="1"/>
          </p:cNvSpPr>
          <p:nvPr/>
        </p:nvSpPr>
        <p:spPr bwMode="auto">
          <a:xfrm>
            <a:off x="3016941" y="3070225"/>
            <a:ext cx="554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0" name="Line 47"/>
          <p:cNvSpPr>
            <a:spLocks noChangeShapeType="1"/>
          </p:cNvSpPr>
          <p:nvPr/>
        </p:nvSpPr>
        <p:spPr bwMode="auto">
          <a:xfrm>
            <a:off x="4679054" y="3070225"/>
            <a:ext cx="554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1" name="Line 48"/>
          <p:cNvSpPr>
            <a:spLocks noChangeShapeType="1"/>
          </p:cNvSpPr>
          <p:nvPr/>
        </p:nvSpPr>
        <p:spPr bwMode="auto">
          <a:xfrm>
            <a:off x="5566466" y="3070225"/>
            <a:ext cx="665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2" name="Rectangle 49"/>
          <p:cNvSpPr>
            <a:spLocks noChangeArrowheads="1"/>
          </p:cNvSpPr>
          <p:nvPr/>
        </p:nvSpPr>
        <p:spPr bwMode="auto">
          <a:xfrm>
            <a:off x="4901304" y="4146550"/>
            <a:ext cx="1108075" cy="806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(s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59403" name="Line 50"/>
          <p:cNvSpPr>
            <a:spLocks noChangeShapeType="1"/>
          </p:cNvSpPr>
          <p:nvPr/>
        </p:nvSpPr>
        <p:spPr bwMode="auto">
          <a:xfrm>
            <a:off x="7339704" y="3070225"/>
            <a:ext cx="554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4" name="Line 51"/>
          <p:cNvSpPr>
            <a:spLocks noChangeShapeType="1"/>
          </p:cNvSpPr>
          <p:nvPr/>
        </p:nvSpPr>
        <p:spPr bwMode="auto">
          <a:xfrm>
            <a:off x="7561954" y="3070225"/>
            <a:ext cx="0" cy="147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5" name="Line 52"/>
          <p:cNvSpPr>
            <a:spLocks noChangeShapeType="1"/>
          </p:cNvSpPr>
          <p:nvPr/>
        </p:nvSpPr>
        <p:spPr bwMode="auto">
          <a:xfrm flipH="1">
            <a:off x="6009379" y="4549775"/>
            <a:ext cx="155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6" name="Line 53"/>
          <p:cNvSpPr>
            <a:spLocks noChangeShapeType="1"/>
          </p:cNvSpPr>
          <p:nvPr/>
        </p:nvSpPr>
        <p:spPr bwMode="auto">
          <a:xfrm flipV="1">
            <a:off x="5409304" y="3327400"/>
            <a:ext cx="0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407" name="Text Box 55"/>
          <p:cNvSpPr txBox="1">
            <a:spLocks noChangeArrowheads="1"/>
          </p:cNvSpPr>
          <p:nvPr/>
        </p:nvSpPr>
        <p:spPr bwMode="auto">
          <a:xfrm>
            <a:off x="2254176" y="2840631"/>
            <a:ext cx="7248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 smtClean="0"/>
              <a:t>Y</a:t>
            </a:r>
            <a:r>
              <a:rPr lang="en-US" sz="2000" b="1" baseline="-25000" dirty="0" smtClean="0"/>
              <a:t>0</a:t>
            </a:r>
            <a:r>
              <a:rPr lang="en-US" sz="2000" b="1" dirty="0" smtClean="0"/>
              <a:t>(s</a:t>
            </a:r>
            <a:r>
              <a:rPr lang="en-US" sz="2000" b="1" dirty="0"/>
              <a:t>)</a:t>
            </a:r>
          </a:p>
        </p:txBody>
      </p:sp>
      <p:sp>
        <p:nvSpPr>
          <p:cNvPr id="59410" name="Text Box 58"/>
          <p:cNvSpPr txBox="1">
            <a:spLocks noChangeArrowheads="1"/>
          </p:cNvSpPr>
          <p:nvPr/>
        </p:nvSpPr>
        <p:spPr bwMode="auto">
          <a:xfrm>
            <a:off x="8100037" y="2849596"/>
            <a:ext cx="6399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/>
              <a:t>Y</a:t>
            </a:r>
            <a:r>
              <a:rPr lang="en-US" sz="2000" b="1" dirty="0" smtClean="0"/>
              <a:t>(s</a:t>
            </a:r>
            <a:r>
              <a:rPr lang="en-US" sz="2000" b="1" dirty="0"/>
              <a:t>)</a:t>
            </a:r>
          </a:p>
        </p:txBody>
      </p:sp>
      <p:graphicFrame>
        <p:nvGraphicFramePr>
          <p:cNvPr id="59412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7604"/>
              </p:ext>
            </p:extLst>
          </p:nvPr>
        </p:nvGraphicFramePr>
        <p:xfrm>
          <a:off x="4125016" y="5181600"/>
          <a:ext cx="3040476" cy="944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quation" r:id="rId3" imgW="1384200" imgH="431640" progId="Equation.3">
                  <p:embed/>
                </p:oleObj>
              </mc:Choice>
              <mc:Fallback>
                <p:oleObj name="Equation" r:id="rId3" imgW="1384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016" y="5181600"/>
                        <a:ext cx="3040476" cy="94438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229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1" lang="en-US" sz="3200" b="1" dirty="0">
                <a:latin typeface="+mj-lt"/>
                <a:ea typeface="+mj-ea"/>
                <a:cs typeface="+mj-cs"/>
              </a:rPr>
              <a:t>Example </a:t>
            </a:r>
          </a:p>
          <a:p>
            <a:pPr algn="l">
              <a:spcBef>
                <a:spcPct val="50000"/>
              </a:spcBef>
            </a:pPr>
            <a:r>
              <a:rPr lang="en-US" b="1" dirty="0" smtClean="0"/>
              <a:t>Determine </a:t>
            </a:r>
            <a:r>
              <a:rPr lang="en-US" b="1" dirty="0"/>
              <a:t>the effect of recycle on the dynamics of </a:t>
            </a:r>
            <a:r>
              <a:rPr lang="en-US" b="1" dirty="0" smtClean="0"/>
              <a:t>the given chemical reactor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faster or </a:t>
            </a:r>
            <a:r>
              <a:rPr lang="en-US" b="1" dirty="0" smtClean="0">
                <a:solidFill>
                  <a:srgbClr val="FF0000"/>
                </a:solidFill>
              </a:rPr>
              <a:t>slower)? and the overall steady state gain</a:t>
            </a:r>
            <a:r>
              <a:rPr lang="en-US" b="1" dirty="0" smtClean="0"/>
              <a:t>.</a:t>
            </a:r>
            <a:endParaRPr lang="en-US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60438"/>
              </p:ext>
            </p:extLst>
          </p:nvPr>
        </p:nvGraphicFramePr>
        <p:xfrm>
          <a:off x="705441" y="4445000"/>
          <a:ext cx="1885359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Equation" r:id="rId5" imgW="939600" imgH="863280" progId="Equation.3">
                  <p:embed/>
                </p:oleObj>
              </mc:Choice>
              <mc:Fallback>
                <p:oleObj name="Equation" r:id="rId5" imgW="9396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41" y="4445000"/>
                        <a:ext cx="1885359" cy="172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5079660" y="3163361"/>
            <a:ext cx="3305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4876800" y="2724090"/>
            <a:ext cx="3305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 smtClean="0"/>
              <a:t>+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6858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397" grpId="0" animBg="1"/>
      <p:bldP spid="59398" grpId="0" animBg="1"/>
      <p:bldP spid="59399" grpId="0" animBg="1"/>
      <p:bldP spid="59400" grpId="0" animBg="1"/>
      <p:bldP spid="59401" grpId="0" animBg="1"/>
      <p:bldP spid="59402" grpId="0" animBg="1"/>
      <p:bldP spid="59403" grpId="0" animBg="1"/>
      <p:bldP spid="59404" grpId="0" animBg="1"/>
      <p:bldP spid="59405" grpId="0" animBg="1"/>
      <p:bldP spid="59406" grpId="0" animBg="1"/>
      <p:bldP spid="59407" grpId="0"/>
      <p:bldP spid="59410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830877"/>
              </p:ext>
            </p:extLst>
          </p:nvPr>
        </p:nvGraphicFramePr>
        <p:xfrm>
          <a:off x="685800" y="2667000"/>
          <a:ext cx="7772400" cy="36712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90799"/>
                <a:gridCol w="5181601"/>
              </a:tblGrid>
              <a:tr h="60998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System determinant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0" dirty="0" smtClean="0"/>
                        <a:t>Δ</a:t>
                      </a:r>
                      <a:r>
                        <a:rPr lang="en-US" sz="2000" b="0" dirty="0" smtClean="0"/>
                        <a:t> = 1 – </a:t>
                      </a:r>
                      <a:r>
                        <a:rPr lang="el-GR" sz="2000" b="0" dirty="0" smtClean="0"/>
                        <a:t>Σ</a:t>
                      </a:r>
                      <a:r>
                        <a:rPr lang="en-US" sz="2000" b="0" dirty="0" smtClean="0"/>
                        <a:t> L</a:t>
                      </a:r>
                      <a:r>
                        <a:rPr lang="en-US" sz="2000" b="0" baseline="-25000" dirty="0" smtClean="0"/>
                        <a:t>i</a:t>
                      </a:r>
                      <a:r>
                        <a:rPr lang="en-US" sz="2000" b="0" dirty="0" smtClean="0"/>
                        <a:t> + </a:t>
                      </a:r>
                      <a:r>
                        <a:rPr lang="el-GR" sz="2000" b="0" dirty="0" smtClean="0"/>
                        <a:t>Σ</a:t>
                      </a:r>
                      <a:r>
                        <a:rPr lang="en-US" sz="2000" b="0" dirty="0" smtClean="0"/>
                        <a:t> </a:t>
                      </a:r>
                      <a:r>
                        <a:rPr lang="en-US" sz="2000" b="0" dirty="0" err="1" smtClean="0"/>
                        <a:t>L</a:t>
                      </a:r>
                      <a:r>
                        <a:rPr lang="en-US" sz="2000" b="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2000" b="0" dirty="0" err="1" smtClean="0"/>
                        <a:t>L</a:t>
                      </a:r>
                      <a:r>
                        <a:rPr lang="en-US" sz="2000" b="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2000" b="0" dirty="0" smtClean="0"/>
                        <a:t> - </a:t>
                      </a:r>
                      <a:r>
                        <a:rPr lang="el-GR" sz="2000" b="0" dirty="0" smtClean="0"/>
                        <a:t>Σ</a:t>
                      </a:r>
                      <a:r>
                        <a:rPr lang="en-US" sz="2000" b="0" dirty="0" smtClean="0"/>
                        <a:t> </a:t>
                      </a:r>
                      <a:r>
                        <a:rPr lang="en-US" sz="2000" b="0" dirty="0" err="1" smtClean="0"/>
                        <a:t>L</a:t>
                      </a:r>
                      <a:r>
                        <a:rPr lang="en-US" sz="2000" b="0" baseline="-25000" dirty="0" err="1" smtClean="0"/>
                        <a:t>i</a:t>
                      </a:r>
                      <a:r>
                        <a:rPr lang="en-US" sz="2000" b="0" dirty="0" err="1" smtClean="0"/>
                        <a:t>L</a:t>
                      </a:r>
                      <a:r>
                        <a:rPr lang="en-US" sz="2000" b="0" baseline="-25000" dirty="0" err="1" smtClean="0"/>
                        <a:t>j</a:t>
                      </a:r>
                      <a:r>
                        <a:rPr lang="en-US" sz="2000" b="0" dirty="0" err="1" smtClean="0"/>
                        <a:t>L</a:t>
                      </a:r>
                      <a:r>
                        <a:rPr lang="en-US" sz="2000" b="0" baseline="-25000" dirty="0" err="1" smtClean="0"/>
                        <a:t>k</a:t>
                      </a:r>
                      <a:r>
                        <a:rPr lang="en-US" sz="2000" b="0" dirty="0" smtClean="0"/>
                        <a:t> + … </a:t>
                      </a:r>
                    </a:p>
                  </a:txBody>
                  <a:tcPr/>
                </a:tc>
              </a:tr>
              <a:tr h="60998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Forward path gain</a:t>
                      </a:r>
                      <a:endParaRPr lang="en-US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</a:t>
                      </a:r>
                      <a:r>
                        <a:rPr lang="en-US" sz="2000" b="0" baseline="-25000" dirty="0" smtClean="0"/>
                        <a:t>i</a:t>
                      </a:r>
                      <a:r>
                        <a:rPr lang="en-US" sz="2000" b="0" dirty="0" smtClean="0"/>
                        <a:t> = product of transfer functions along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baseline="0" dirty="0" err="1" smtClean="0"/>
                        <a:t>ith</a:t>
                      </a:r>
                      <a:r>
                        <a:rPr lang="en-US" sz="2000" b="0" baseline="0" dirty="0" smtClean="0"/>
                        <a:t> forward path from input to output 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6712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Forward path determinant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0" dirty="0" smtClean="0"/>
                        <a:t>Δ</a:t>
                      </a:r>
                      <a:r>
                        <a:rPr lang="en-US" sz="2000" b="0" baseline="-25000" dirty="0" smtClean="0"/>
                        <a:t>i</a:t>
                      </a:r>
                      <a:r>
                        <a:rPr lang="en-US" sz="2000" b="0" dirty="0" smtClean="0"/>
                        <a:t> = </a:t>
                      </a:r>
                      <a:r>
                        <a:rPr lang="el-GR" sz="2000" b="0" dirty="0" smtClean="0"/>
                        <a:t>Δ</a:t>
                      </a:r>
                      <a:r>
                        <a:rPr lang="en-US" sz="2000" b="0" dirty="0" smtClean="0"/>
                        <a:t> after</a:t>
                      </a:r>
                      <a:r>
                        <a:rPr lang="en-US" sz="2000" b="0" baseline="0" dirty="0" smtClean="0"/>
                        <a:t> deleting all loops touching </a:t>
                      </a:r>
                      <a:r>
                        <a:rPr lang="en-US" sz="2000" b="0" dirty="0" smtClean="0"/>
                        <a:t>F</a:t>
                      </a:r>
                      <a:r>
                        <a:rPr lang="en-US" sz="2000" b="0" baseline="-25000" dirty="0" smtClean="0"/>
                        <a:t>i</a:t>
                      </a:r>
                      <a:r>
                        <a:rPr lang="en-US" sz="2000" b="0" baseline="0" dirty="0" smtClean="0"/>
                        <a:t> </a:t>
                      </a:r>
                    </a:p>
                    <a:p>
                      <a:r>
                        <a:rPr lang="en-US" sz="2000" b="0" baseline="0" dirty="0" smtClean="0"/>
                        <a:t>(</a:t>
                      </a:r>
                      <a:r>
                        <a:rPr lang="el-GR" sz="2000" b="0" dirty="0" smtClean="0"/>
                        <a:t>Δ</a:t>
                      </a:r>
                      <a:r>
                        <a:rPr lang="en-US" sz="2000" b="0" baseline="-25000" dirty="0" smtClean="0"/>
                        <a:t>i </a:t>
                      </a:r>
                      <a:r>
                        <a:rPr lang="en-US" sz="2000" b="0" dirty="0" smtClean="0"/>
                        <a:t>= 1 if F</a:t>
                      </a:r>
                      <a:r>
                        <a:rPr lang="en-US" sz="2000" b="0" baseline="-25000" dirty="0" smtClean="0"/>
                        <a:t>i </a:t>
                      </a:r>
                      <a:r>
                        <a:rPr lang="en-US" sz="2000" b="0" baseline="0" dirty="0" smtClean="0"/>
                        <a:t>touches all loops).</a:t>
                      </a:r>
                      <a:endParaRPr lang="en-US" sz="2000" b="0" dirty="0"/>
                    </a:p>
                  </a:txBody>
                  <a:tcPr/>
                </a:tc>
              </a:tr>
              <a:tr h="60998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Loop path</a:t>
                      </a:r>
                      <a:endParaRPr lang="en-US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 path</a:t>
                      </a:r>
                      <a:r>
                        <a:rPr lang="en-US" sz="2000" b="0" baseline="0" dirty="0" smtClean="0"/>
                        <a:t> that starts from one variable and back to the same variable.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0998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Non-touching loops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Two loops</a:t>
                      </a:r>
                      <a:r>
                        <a:rPr lang="en-US" sz="2000" b="0" baseline="0" dirty="0" smtClean="0"/>
                        <a:t> that don’t share a common variable.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4136" y="320566"/>
            <a:ext cx="7772400" cy="914400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Mason’s gain formula </a:t>
            </a:r>
            <a:endParaRPr lang="ar-EG" sz="4000" dirty="0" smtClean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6629400" cy="11587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Gives </a:t>
            </a:r>
            <a:r>
              <a:rPr lang="en-US" sz="2400" dirty="0"/>
              <a:t>the transfer function between two variables </a:t>
            </a:r>
            <a:r>
              <a:rPr lang="en-US" sz="2400" dirty="0" smtClean="0"/>
              <a:t>in a much easier way than block diagram reduction.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624336"/>
              </p:ext>
            </p:extLst>
          </p:nvPr>
        </p:nvGraphicFramePr>
        <p:xfrm>
          <a:off x="6781800" y="1447800"/>
          <a:ext cx="1752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4" name="Equation" r:id="rId3" imgW="965160" imgH="520560" progId="Equation.3">
                  <p:embed/>
                </p:oleObj>
              </mc:Choice>
              <mc:Fallback>
                <p:oleObj name="Equation" r:id="rId3" imgW="9651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447800"/>
                        <a:ext cx="1752600" cy="9413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56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534400" cy="838200"/>
          </a:xfrm>
          <a:noFill/>
        </p:spPr>
        <p:txBody>
          <a:bodyPr/>
          <a:lstStyle/>
          <a:p>
            <a:r>
              <a:rPr lang="en-US" sz="3200" b="1" dirty="0" smtClean="0"/>
              <a:t>Example: </a:t>
            </a:r>
            <a:r>
              <a:rPr lang="en-US" sz="3200" dirty="0"/>
              <a:t>Find </a:t>
            </a:r>
            <a:r>
              <a:rPr lang="en-US" sz="3200" dirty="0" smtClean="0"/>
              <a:t>transfer </a:t>
            </a:r>
            <a:r>
              <a:rPr lang="en-US" sz="3200" dirty="0"/>
              <a:t>function </a:t>
            </a:r>
            <a:r>
              <a:rPr lang="en-US" sz="3200" dirty="0" smtClean="0"/>
              <a:t>C/R.</a:t>
            </a:r>
            <a:endParaRPr lang="ar-EG" sz="3200" b="1" dirty="0" smtClean="0"/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52600"/>
            <a:ext cx="6629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449828"/>
              </p:ext>
            </p:extLst>
          </p:nvPr>
        </p:nvGraphicFramePr>
        <p:xfrm>
          <a:off x="511175" y="1447800"/>
          <a:ext cx="7899267" cy="495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9" name="Equation" r:id="rId4" imgW="4190760" imgH="2641320" progId="Equation.3">
                  <p:embed/>
                </p:oleObj>
              </mc:Choice>
              <mc:Fallback>
                <p:oleObj name="Equation" r:id="rId4" imgW="4190760" imgH="264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1447800"/>
                        <a:ext cx="7899267" cy="495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648200"/>
            <a:ext cx="617220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CA" sz="1800" b="1" dirty="0" smtClean="0"/>
              <a:t>L</a:t>
            </a:r>
            <a:r>
              <a:rPr lang="en-CA" sz="1800" b="1" baseline="-25000" dirty="0" smtClean="0"/>
              <a:t>2</a:t>
            </a:r>
            <a:r>
              <a:rPr lang="en-CA" sz="1800" dirty="0" smtClean="0"/>
              <a:t> and </a:t>
            </a:r>
            <a:r>
              <a:rPr lang="en-CA" sz="1800" b="1" dirty="0" smtClean="0"/>
              <a:t>L</a:t>
            </a:r>
            <a:r>
              <a:rPr lang="en-CA" sz="1800" b="1" baseline="-25000" dirty="0" smtClean="0"/>
              <a:t>3</a:t>
            </a:r>
            <a:r>
              <a:rPr lang="en-CA" sz="1800" dirty="0" smtClean="0"/>
              <a:t> are not touching (they do not have common variable).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5150068"/>
            <a:ext cx="205740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CA" sz="1800" b="1" dirty="0" smtClean="0"/>
              <a:t>F</a:t>
            </a:r>
            <a:r>
              <a:rPr lang="en-CA" sz="1800" b="1" baseline="-25000" dirty="0" smtClean="0"/>
              <a:t>1</a:t>
            </a:r>
            <a:r>
              <a:rPr lang="en-CA" sz="1800" dirty="0" smtClean="0"/>
              <a:t> touches all loops.</a:t>
            </a:r>
            <a:endParaRPr lang="en-CA" sz="18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5562600"/>
            <a:ext cx="7010400" cy="872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1431560"/>
            <a:ext cx="1828800" cy="381000"/>
          </a:xfrm>
          <a:prstGeom prst="roundRect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" y="2315980"/>
            <a:ext cx="1828800" cy="381000"/>
          </a:xfrm>
          <a:prstGeom prst="roundRect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Char char="•"/>
            </a:pPr>
            <a:r>
              <a:rPr kumimoji="1" lang="en-US" dirty="0">
                <a:latin typeface="+mn-lt"/>
                <a:cs typeface="+mn-cs"/>
              </a:rPr>
              <a:t>Simple dynamic elements can yield </a:t>
            </a:r>
            <a:r>
              <a:rPr kumimoji="1" lang="en-US" dirty="0">
                <a:solidFill>
                  <a:srgbClr val="FF0000"/>
                </a:solidFill>
                <a:latin typeface="+mn-lt"/>
                <a:cs typeface="+mn-cs"/>
              </a:rPr>
              <a:t>complex dynamics </a:t>
            </a:r>
            <a:r>
              <a:rPr kumimoji="1" lang="en-US" dirty="0">
                <a:latin typeface="+mn-lt"/>
                <a:cs typeface="+mn-cs"/>
              </a:rPr>
              <a:t>when combined in typical process structures.</a:t>
            </a:r>
          </a:p>
        </p:txBody>
      </p:sp>
      <p:grpSp>
        <p:nvGrpSpPr>
          <p:cNvPr id="61444" name="Group 16"/>
          <p:cNvGrpSpPr>
            <a:grpSpLocks/>
          </p:cNvGrpSpPr>
          <p:nvPr/>
        </p:nvGrpSpPr>
        <p:grpSpPr bwMode="auto">
          <a:xfrm>
            <a:off x="3186545" y="5410200"/>
            <a:ext cx="2438400" cy="1066800"/>
            <a:chOff x="3408" y="2784"/>
            <a:chExt cx="2112" cy="816"/>
          </a:xfrm>
        </p:grpSpPr>
        <p:sp>
          <p:nvSpPr>
            <p:cNvPr id="61470" name="Rectangle 5"/>
            <p:cNvSpPr>
              <a:spLocks noChangeArrowheads="1"/>
            </p:cNvSpPr>
            <p:nvPr/>
          </p:nvSpPr>
          <p:spPr bwMode="auto">
            <a:xfrm>
              <a:off x="3648" y="2784"/>
              <a:ext cx="480" cy="2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1" name="Rectangle 6"/>
            <p:cNvSpPr>
              <a:spLocks noChangeArrowheads="1"/>
            </p:cNvSpPr>
            <p:nvPr/>
          </p:nvSpPr>
          <p:spPr bwMode="auto">
            <a:xfrm>
              <a:off x="4800" y="2784"/>
              <a:ext cx="480" cy="2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2" name="Oval 7"/>
            <p:cNvSpPr>
              <a:spLocks noChangeArrowheads="1"/>
            </p:cNvSpPr>
            <p:nvPr/>
          </p:nvSpPr>
          <p:spPr bwMode="auto">
            <a:xfrm>
              <a:off x="4368" y="2860"/>
              <a:ext cx="144" cy="1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3" name="Line 8"/>
            <p:cNvSpPr>
              <a:spLocks noChangeShapeType="1"/>
            </p:cNvSpPr>
            <p:nvPr/>
          </p:nvSpPr>
          <p:spPr bwMode="auto">
            <a:xfrm>
              <a:off x="3408" y="292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4" name="Line 9"/>
            <p:cNvSpPr>
              <a:spLocks noChangeShapeType="1"/>
            </p:cNvSpPr>
            <p:nvPr/>
          </p:nvSpPr>
          <p:spPr bwMode="auto">
            <a:xfrm>
              <a:off x="4128" y="292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5" name="Line 10"/>
            <p:cNvSpPr>
              <a:spLocks noChangeShapeType="1"/>
            </p:cNvSpPr>
            <p:nvPr/>
          </p:nvSpPr>
          <p:spPr bwMode="auto">
            <a:xfrm>
              <a:off x="4512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6" name="Rectangle 11"/>
            <p:cNvSpPr>
              <a:spLocks noChangeArrowheads="1"/>
            </p:cNvSpPr>
            <p:nvPr/>
          </p:nvSpPr>
          <p:spPr bwMode="auto">
            <a:xfrm>
              <a:off x="4224" y="3312"/>
              <a:ext cx="480" cy="2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7" name="Line 12"/>
            <p:cNvSpPr>
              <a:spLocks noChangeShapeType="1"/>
            </p:cNvSpPr>
            <p:nvPr/>
          </p:nvSpPr>
          <p:spPr bwMode="auto">
            <a:xfrm>
              <a:off x="5280" y="292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8" name="Line 13"/>
            <p:cNvSpPr>
              <a:spLocks noChangeShapeType="1"/>
            </p:cNvSpPr>
            <p:nvPr/>
          </p:nvSpPr>
          <p:spPr bwMode="auto">
            <a:xfrm>
              <a:off x="5376" y="29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79" name="Line 14"/>
            <p:cNvSpPr>
              <a:spLocks noChangeShapeType="1"/>
            </p:cNvSpPr>
            <p:nvPr/>
          </p:nvSpPr>
          <p:spPr bwMode="auto">
            <a:xfrm flipH="1">
              <a:off x="4704" y="34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80" name="Line 15"/>
            <p:cNvSpPr>
              <a:spLocks noChangeShapeType="1"/>
            </p:cNvSpPr>
            <p:nvPr/>
          </p:nvSpPr>
          <p:spPr bwMode="auto">
            <a:xfrm flipV="1">
              <a:off x="4444" y="30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grpSp>
        <p:nvGrpSpPr>
          <p:cNvPr id="61445" name="Group 17"/>
          <p:cNvGrpSpPr>
            <a:grpSpLocks/>
          </p:cNvGrpSpPr>
          <p:nvPr/>
        </p:nvGrpSpPr>
        <p:grpSpPr bwMode="auto">
          <a:xfrm>
            <a:off x="3571875" y="3598993"/>
            <a:ext cx="1914525" cy="1295400"/>
            <a:chOff x="2960" y="2400"/>
            <a:chExt cx="2294" cy="1488"/>
          </a:xfrm>
        </p:grpSpPr>
        <p:sp>
          <p:nvSpPr>
            <p:cNvPr id="61456" name="Rectangle 18"/>
            <p:cNvSpPr>
              <a:spLocks noChangeArrowheads="1"/>
            </p:cNvSpPr>
            <p:nvPr/>
          </p:nvSpPr>
          <p:spPr bwMode="auto">
            <a:xfrm>
              <a:off x="3840" y="2400"/>
              <a:ext cx="672" cy="5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1400"/>
            </a:p>
          </p:txBody>
        </p:sp>
        <p:sp>
          <p:nvSpPr>
            <p:cNvPr id="61457" name="Rectangle 19"/>
            <p:cNvSpPr>
              <a:spLocks noChangeArrowheads="1"/>
            </p:cNvSpPr>
            <p:nvPr/>
          </p:nvSpPr>
          <p:spPr bwMode="auto">
            <a:xfrm>
              <a:off x="3840" y="3312"/>
              <a:ext cx="672" cy="5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1400"/>
            </a:p>
          </p:txBody>
        </p:sp>
        <p:sp>
          <p:nvSpPr>
            <p:cNvPr id="61458" name="Line 20"/>
            <p:cNvSpPr>
              <a:spLocks noChangeShapeType="1"/>
            </p:cNvSpPr>
            <p:nvPr/>
          </p:nvSpPr>
          <p:spPr bwMode="auto">
            <a:xfrm>
              <a:off x="3120" y="312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59" name="Line 21"/>
            <p:cNvSpPr>
              <a:spLocks noChangeShapeType="1"/>
            </p:cNvSpPr>
            <p:nvPr/>
          </p:nvSpPr>
          <p:spPr bwMode="auto">
            <a:xfrm>
              <a:off x="3504" y="268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0" name="Line 22"/>
            <p:cNvSpPr>
              <a:spLocks noChangeShapeType="1"/>
            </p:cNvSpPr>
            <p:nvPr/>
          </p:nvSpPr>
          <p:spPr bwMode="auto">
            <a:xfrm>
              <a:off x="3504" y="26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1" name="Line 23"/>
            <p:cNvSpPr>
              <a:spLocks noChangeShapeType="1"/>
            </p:cNvSpPr>
            <p:nvPr/>
          </p:nvSpPr>
          <p:spPr bwMode="auto">
            <a:xfrm>
              <a:off x="3504" y="360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2" name="Line 24"/>
            <p:cNvSpPr>
              <a:spLocks noChangeShapeType="1"/>
            </p:cNvSpPr>
            <p:nvPr/>
          </p:nvSpPr>
          <p:spPr bwMode="auto">
            <a:xfrm>
              <a:off x="4512" y="26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3" name="Line 25"/>
            <p:cNvSpPr>
              <a:spLocks noChangeShapeType="1"/>
            </p:cNvSpPr>
            <p:nvPr/>
          </p:nvSpPr>
          <p:spPr bwMode="auto">
            <a:xfrm>
              <a:off x="4512" y="36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4" name="Oval 26"/>
            <p:cNvSpPr>
              <a:spLocks noChangeArrowheads="1"/>
            </p:cNvSpPr>
            <p:nvPr/>
          </p:nvSpPr>
          <p:spPr bwMode="auto">
            <a:xfrm>
              <a:off x="4714" y="3011"/>
              <a:ext cx="144" cy="17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5" name="Line 27"/>
            <p:cNvSpPr>
              <a:spLocks noChangeShapeType="1"/>
            </p:cNvSpPr>
            <p:nvPr/>
          </p:nvSpPr>
          <p:spPr bwMode="auto">
            <a:xfrm>
              <a:off x="480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6" name="Line 28"/>
            <p:cNvSpPr>
              <a:spLocks noChangeShapeType="1"/>
            </p:cNvSpPr>
            <p:nvPr/>
          </p:nvSpPr>
          <p:spPr bwMode="auto">
            <a:xfrm flipV="1">
              <a:off x="4800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7" name="Line 29"/>
            <p:cNvSpPr>
              <a:spLocks noChangeShapeType="1"/>
            </p:cNvSpPr>
            <p:nvPr/>
          </p:nvSpPr>
          <p:spPr bwMode="auto">
            <a:xfrm>
              <a:off x="4848" y="3081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68" name="Text Box 30"/>
            <p:cNvSpPr txBox="1">
              <a:spLocks noChangeArrowheads="1"/>
            </p:cNvSpPr>
            <p:nvPr/>
          </p:nvSpPr>
          <p:spPr bwMode="auto">
            <a:xfrm>
              <a:off x="2960" y="2861"/>
              <a:ext cx="221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ar-EG" sz="1400"/>
            </a:p>
          </p:txBody>
        </p:sp>
        <p:sp>
          <p:nvSpPr>
            <p:cNvPr id="61469" name="Text Box 31"/>
            <p:cNvSpPr txBox="1">
              <a:spLocks noChangeArrowheads="1"/>
            </p:cNvSpPr>
            <p:nvPr/>
          </p:nvSpPr>
          <p:spPr bwMode="auto">
            <a:xfrm>
              <a:off x="5033" y="2836"/>
              <a:ext cx="221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ar-EG" sz="1400"/>
            </a:p>
          </p:txBody>
        </p:sp>
      </p:grpSp>
      <p:grpSp>
        <p:nvGrpSpPr>
          <p:cNvPr id="61446" name="Group 47"/>
          <p:cNvGrpSpPr>
            <a:grpSpLocks/>
          </p:cNvGrpSpPr>
          <p:nvPr/>
        </p:nvGrpSpPr>
        <p:grpSpPr bwMode="auto">
          <a:xfrm>
            <a:off x="2514600" y="2590800"/>
            <a:ext cx="4038600" cy="533400"/>
            <a:chOff x="240" y="1824"/>
            <a:chExt cx="5088" cy="528"/>
          </a:xfrm>
        </p:grpSpPr>
        <p:sp>
          <p:nvSpPr>
            <p:cNvPr id="61447" name="Rectangle 33"/>
            <p:cNvSpPr>
              <a:spLocks noChangeArrowheads="1"/>
            </p:cNvSpPr>
            <p:nvPr/>
          </p:nvSpPr>
          <p:spPr bwMode="auto">
            <a:xfrm>
              <a:off x="579" y="1824"/>
              <a:ext cx="768" cy="4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2000" b="1"/>
            </a:p>
          </p:txBody>
        </p:sp>
        <p:sp>
          <p:nvSpPr>
            <p:cNvPr id="61448" name="Rectangle 34"/>
            <p:cNvSpPr>
              <a:spLocks noChangeArrowheads="1"/>
            </p:cNvSpPr>
            <p:nvPr/>
          </p:nvSpPr>
          <p:spPr bwMode="auto">
            <a:xfrm>
              <a:off x="3024" y="1824"/>
              <a:ext cx="768" cy="5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2000" b="1"/>
            </a:p>
          </p:txBody>
        </p:sp>
        <p:sp>
          <p:nvSpPr>
            <p:cNvPr id="61449" name="Rectangle 35"/>
            <p:cNvSpPr>
              <a:spLocks noChangeArrowheads="1"/>
            </p:cNvSpPr>
            <p:nvPr/>
          </p:nvSpPr>
          <p:spPr bwMode="auto">
            <a:xfrm>
              <a:off x="1827" y="1824"/>
              <a:ext cx="768" cy="5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2000" b="1"/>
            </a:p>
          </p:txBody>
        </p:sp>
        <p:sp>
          <p:nvSpPr>
            <p:cNvPr id="61450" name="Rectangle 36"/>
            <p:cNvSpPr>
              <a:spLocks noChangeArrowheads="1"/>
            </p:cNvSpPr>
            <p:nvPr/>
          </p:nvSpPr>
          <p:spPr bwMode="auto">
            <a:xfrm>
              <a:off x="4275" y="1824"/>
              <a:ext cx="768" cy="5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sz="2000" b="1"/>
            </a:p>
          </p:txBody>
        </p:sp>
        <p:sp>
          <p:nvSpPr>
            <p:cNvPr id="61451" name="Line 37"/>
            <p:cNvSpPr>
              <a:spLocks noChangeShapeType="1"/>
            </p:cNvSpPr>
            <p:nvPr/>
          </p:nvSpPr>
          <p:spPr bwMode="auto">
            <a:xfrm>
              <a:off x="240" y="20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52" name="Line 38"/>
            <p:cNvSpPr>
              <a:spLocks noChangeShapeType="1"/>
            </p:cNvSpPr>
            <p:nvPr/>
          </p:nvSpPr>
          <p:spPr bwMode="auto">
            <a:xfrm>
              <a:off x="1344" y="20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53" name="Line 39"/>
            <p:cNvSpPr>
              <a:spLocks noChangeShapeType="1"/>
            </p:cNvSpPr>
            <p:nvPr/>
          </p:nvSpPr>
          <p:spPr bwMode="auto">
            <a:xfrm>
              <a:off x="2592" y="206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54" name="Line 40"/>
            <p:cNvSpPr>
              <a:spLocks noChangeShapeType="1"/>
            </p:cNvSpPr>
            <p:nvPr/>
          </p:nvSpPr>
          <p:spPr bwMode="auto">
            <a:xfrm>
              <a:off x="3792" y="20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55" name="Line 41"/>
            <p:cNvSpPr>
              <a:spLocks noChangeShapeType="1"/>
            </p:cNvSpPr>
            <p:nvPr/>
          </p:nvSpPr>
          <p:spPr bwMode="auto">
            <a:xfrm>
              <a:off x="5040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543800" y="2672834"/>
            <a:ext cx="797719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CA" sz="1800" b="1" dirty="0"/>
              <a:t>S</a:t>
            </a:r>
            <a:r>
              <a:rPr lang="en-CA" sz="1800" b="1" dirty="0" smtClean="0"/>
              <a:t>eries</a:t>
            </a:r>
            <a:endParaRPr lang="en-CA" sz="18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7543800" y="4126468"/>
            <a:ext cx="99060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CA" sz="1800" b="1" dirty="0" smtClean="0"/>
              <a:t>Parallel </a:t>
            </a:r>
            <a:endParaRPr lang="en-CA" sz="18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7543800" y="5574268"/>
            <a:ext cx="99060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CA" sz="1800" b="1" dirty="0" smtClean="0"/>
              <a:t>Recycle </a:t>
            </a:r>
            <a:endParaRPr lang="en-CA" sz="1800" dirty="0" smtClean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81000" y="685800"/>
            <a:ext cx="820420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>
              <a:defRPr/>
            </a:pPr>
            <a:r>
              <a:rPr lang="en-US" b="1" dirty="0" smtClean="0"/>
              <a:t>Process Structures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1516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8382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/>
              <a:t>Systems in Series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38942"/>
            <a:ext cx="8272944" cy="5290458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200" b="1" dirty="0" smtClean="0"/>
              <a:t>Examples: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2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2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2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2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ar-EG" sz="22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2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200" dirty="0" smtClean="0"/>
              <a:t>The transfer function between inlet flow </a:t>
            </a:r>
            <a:r>
              <a:rPr lang="en-US" sz="2200" dirty="0"/>
              <a:t>q</a:t>
            </a:r>
            <a:r>
              <a:rPr lang="en-US" sz="2200" baseline="-25000" dirty="0"/>
              <a:t>i</a:t>
            </a:r>
            <a:r>
              <a:rPr lang="en-US" sz="2200" dirty="0" smtClean="0"/>
              <a:t> to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tank level is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334000" y="1524000"/>
            <a:ext cx="2704027" cy="1844480"/>
            <a:chOff x="1572" y="1896"/>
            <a:chExt cx="2811" cy="1944"/>
          </a:xfrm>
        </p:grpSpPr>
        <p:sp>
          <p:nvSpPr>
            <p:cNvPr id="8" name="Rectangle 18"/>
            <p:cNvSpPr>
              <a:spLocks noChangeArrowheads="1"/>
            </p:cNvSpPr>
            <p:nvPr/>
          </p:nvSpPr>
          <p:spPr bwMode="auto">
            <a:xfrm>
              <a:off x="2655" y="3120"/>
              <a:ext cx="1248" cy="72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9" name="Rectangle 19"/>
            <p:cNvSpPr>
              <a:spLocks noChangeArrowheads="1"/>
            </p:cNvSpPr>
            <p:nvPr/>
          </p:nvSpPr>
          <p:spPr bwMode="auto">
            <a:xfrm>
              <a:off x="1891" y="2316"/>
              <a:ext cx="1248" cy="72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>
              <a:off x="1572" y="1913"/>
              <a:ext cx="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" name="AutoShape 31"/>
            <p:cNvSpPr>
              <a:spLocks noChangeArrowheads="1"/>
            </p:cNvSpPr>
            <p:nvPr/>
          </p:nvSpPr>
          <p:spPr bwMode="auto">
            <a:xfrm>
              <a:off x="2083" y="2315"/>
              <a:ext cx="638" cy="681"/>
            </a:xfrm>
            <a:prstGeom prst="can">
              <a:avLst>
                <a:gd name="adj" fmla="val 26646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32"/>
            <p:cNvSpPr>
              <a:spLocks noChangeArrowheads="1"/>
            </p:cNvSpPr>
            <p:nvPr/>
          </p:nvSpPr>
          <p:spPr bwMode="auto">
            <a:xfrm>
              <a:off x="4092" y="3278"/>
              <a:ext cx="291" cy="2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dirty="0"/>
                <a:t>T</a:t>
              </a:r>
              <a:endParaRPr lang="en-US" sz="1800" b="1" dirty="0"/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>
              <a:off x="2341" y="189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2707" y="2508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8" name="AutoShape 35"/>
            <p:cNvSpPr>
              <a:spLocks noChangeArrowheads="1"/>
            </p:cNvSpPr>
            <p:nvPr/>
          </p:nvSpPr>
          <p:spPr bwMode="auto">
            <a:xfrm>
              <a:off x="2851" y="3132"/>
              <a:ext cx="638" cy="680"/>
            </a:xfrm>
            <a:prstGeom prst="can">
              <a:avLst>
                <a:gd name="adj" fmla="val 26646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6"/>
            <p:cNvSpPr>
              <a:spLocks noChangeShapeType="1"/>
            </p:cNvSpPr>
            <p:nvPr/>
          </p:nvSpPr>
          <p:spPr bwMode="auto">
            <a:xfrm>
              <a:off x="3475" y="332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0" name="Line 37"/>
            <p:cNvSpPr>
              <a:spLocks noChangeShapeType="1"/>
            </p:cNvSpPr>
            <p:nvPr/>
          </p:nvSpPr>
          <p:spPr bwMode="auto">
            <a:xfrm>
              <a:off x="3811" y="332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1" name="Line 38"/>
            <p:cNvSpPr>
              <a:spLocks noChangeShapeType="1"/>
            </p:cNvSpPr>
            <p:nvPr/>
          </p:nvSpPr>
          <p:spPr bwMode="auto">
            <a:xfrm flipH="1">
              <a:off x="3820" y="3396"/>
              <a:ext cx="2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3" name="Line 48"/>
            <p:cNvSpPr>
              <a:spLocks noChangeShapeType="1"/>
            </p:cNvSpPr>
            <p:nvPr/>
          </p:nvSpPr>
          <p:spPr bwMode="auto">
            <a:xfrm>
              <a:off x="3022" y="2508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grpSp>
        <p:nvGrpSpPr>
          <p:cNvPr id="38" name="Group 49"/>
          <p:cNvGrpSpPr>
            <a:grpSpLocks/>
          </p:cNvGrpSpPr>
          <p:nvPr/>
        </p:nvGrpSpPr>
        <p:grpSpPr bwMode="auto">
          <a:xfrm>
            <a:off x="1143000" y="2066281"/>
            <a:ext cx="2743462" cy="1057919"/>
            <a:chOff x="1411" y="2725"/>
            <a:chExt cx="2852" cy="1115"/>
          </a:xfrm>
        </p:grpSpPr>
        <p:sp>
          <p:nvSpPr>
            <p:cNvPr id="39" name="Rectangle 17"/>
            <p:cNvSpPr>
              <a:spLocks noChangeArrowheads="1"/>
            </p:cNvSpPr>
            <p:nvPr/>
          </p:nvSpPr>
          <p:spPr bwMode="auto">
            <a:xfrm>
              <a:off x="3550" y="3186"/>
              <a:ext cx="384" cy="33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1411" y="3036"/>
              <a:ext cx="2852" cy="8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4" name="Line 29"/>
            <p:cNvSpPr>
              <a:spLocks noChangeShapeType="1"/>
            </p:cNvSpPr>
            <p:nvPr/>
          </p:nvSpPr>
          <p:spPr bwMode="auto">
            <a:xfrm flipH="1">
              <a:off x="1411" y="2725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46" name="AutoShape 31"/>
            <p:cNvSpPr>
              <a:spLocks noChangeArrowheads="1"/>
            </p:cNvSpPr>
            <p:nvPr/>
          </p:nvSpPr>
          <p:spPr bwMode="auto">
            <a:xfrm>
              <a:off x="1712" y="3091"/>
              <a:ext cx="638" cy="681"/>
            </a:xfrm>
            <a:prstGeom prst="can">
              <a:avLst>
                <a:gd name="adj" fmla="val 26646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32"/>
            <p:cNvSpPr>
              <a:spLocks noChangeArrowheads="1"/>
            </p:cNvSpPr>
            <p:nvPr/>
          </p:nvSpPr>
          <p:spPr bwMode="auto">
            <a:xfrm>
              <a:off x="3771" y="3226"/>
              <a:ext cx="291" cy="2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dirty="0"/>
                <a:t>T</a:t>
              </a:r>
              <a:endParaRPr lang="en-US" sz="1800" b="1" dirty="0"/>
            </a:p>
          </p:txBody>
        </p:sp>
        <p:sp>
          <p:nvSpPr>
            <p:cNvPr id="48" name="Line 33"/>
            <p:cNvSpPr>
              <a:spLocks noChangeShapeType="1"/>
            </p:cNvSpPr>
            <p:nvPr/>
          </p:nvSpPr>
          <p:spPr bwMode="auto">
            <a:xfrm>
              <a:off x="2030" y="2737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0" name="AutoShape 35"/>
            <p:cNvSpPr>
              <a:spLocks noChangeArrowheads="1"/>
            </p:cNvSpPr>
            <p:nvPr/>
          </p:nvSpPr>
          <p:spPr bwMode="auto">
            <a:xfrm>
              <a:off x="2851" y="3132"/>
              <a:ext cx="638" cy="680"/>
            </a:xfrm>
            <a:prstGeom prst="can">
              <a:avLst>
                <a:gd name="adj" fmla="val 26646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37"/>
            <p:cNvSpPr>
              <a:spLocks noChangeShapeType="1"/>
            </p:cNvSpPr>
            <p:nvPr/>
          </p:nvSpPr>
          <p:spPr bwMode="auto">
            <a:xfrm flipV="1">
              <a:off x="3499" y="3687"/>
              <a:ext cx="6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3" name="Line 38"/>
            <p:cNvSpPr>
              <a:spLocks noChangeShapeType="1"/>
            </p:cNvSpPr>
            <p:nvPr/>
          </p:nvSpPr>
          <p:spPr bwMode="auto">
            <a:xfrm flipH="1" flipV="1">
              <a:off x="3499" y="335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2356" y="3667"/>
              <a:ext cx="5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33400" y="3632537"/>
            <a:ext cx="381000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 smtClean="0">
                <a:solidFill>
                  <a:srgbClr val="FF0000"/>
                </a:solidFill>
              </a:rPr>
              <a:t>Interacting</a:t>
            </a:r>
            <a:r>
              <a:rPr lang="en-US" sz="2000" b="1" i="1" u="sng" dirty="0" smtClean="0"/>
              <a:t> series:</a:t>
            </a:r>
          </a:p>
          <a:p>
            <a:pPr algn="ctr"/>
            <a:endParaRPr lang="en-US" sz="2000" b="1" i="1" u="sng" dirty="0"/>
          </a:p>
          <a:p>
            <a:pPr algn="ctr"/>
            <a:r>
              <a:rPr lang="en-US" sz="2000" i="1" dirty="0" smtClean="0"/>
              <a:t>Flow </a:t>
            </a:r>
            <a:r>
              <a:rPr lang="en-US" sz="2000" i="1" dirty="0"/>
              <a:t>between tanks depends on </a:t>
            </a:r>
            <a:r>
              <a:rPr lang="en-US" sz="2000" i="1" dirty="0" smtClean="0"/>
              <a:t>level </a:t>
            </a:r>
            <a:r>
              <a:rPr lang="en-US" sz="2000" i="1" dirty="0" smtClean="0"/>
              <a:t>in </a:t>
            </a:r>
            <a:r>
              <a:rPr lang="en-US" sz="2000" i="1" dirty="0"/>
              <a:t>2</a:t>
            </a:r>
            <a:r>
              <a:rPr lang="en-US" sz="2000" i="1" baseline="30000" dirty="0"/>
              <a:t>nd</a:t>
            </a:r>
            <a:r>
              <a:rPr lang="en-US" sz="2000" i="1" dirty="0"/>
              <a:t> tank. 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724400" y="3657600"/>
            <a:ext cx="4114800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u="sng" dirty="0" smtClean="0">
                <a:solidFill>
                  <a:srgbClr val="FF0000"/>
                </a:solidFill>
              </a:rPr>
              <a:t>Non-interacting</a:t>
            </a:r>
            <a:r>
              <a:rPr lang="en-US" sz="2000" b="1" i="1" u="sng" dirty="0" smtClean="0"/>
              <a:t> series: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u="sng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/>
              <a:t>Flow </a:t>
            </a:r>
            <a:r>
              <a:rPr lang="en-US" sz="2000" i="1" dirty="0"/>
              <a:t>between tanks </a:t>
            </a:r>
            <a:r>
              <a:rPr lang="en-US" sz="2000" i="1" dirty="0" smtClean="0"/>
              <a:t>doesn’t depend on level in 2</a:t>
            </a:r>
            <a:r>
              <a:rPr lang="en-US" sz="2000" i="1" baseline="30000" dirty="0" smtClean="0"/>
              <a:t>nd</a:t>
            </a:r>
            <a:r>
              <a:rPr lang="en-US" sz="2000" i="1" dirty="0" smtClean="0"/>
              <a:t> tank. 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746738" y="1779365"/>
            <a:ext cx="396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/>
              <a:t>i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937738" y="1219200"/>
            <a:ext cx="396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5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8" name="Group 36"/>
          <p:cNvGrpSpPr>
            <a:grpSpLocks/>
          </p:cNvGrpSpPr>
          <p:nvPr/>
        </p:nvGrpSpPr>
        <p:grpSpPr bwMode="auto">
          <a:xfrm>
            <a:off x="874441" y="2514600"/>
            <a:ext cx="7355159" cy="1143000"/>
            <a:chOff x="189" y="3408"/>
            <a:chExt cx="5389" cy="720"/>
          </a:xfrm>
        </p:grpSpPr>
        <p:sp>
          <p:nvSpPr>
            <p:cNvPr id="36878" name="Rectangle 37"/>
            <p:cNvSpPr>
              <a:spLocks noChangeArrowheads="1"/>
            </p:cNvSpPr>
            <p:nvPr/>
          </p:nvSpPr>
          <p:spPr bwMode="auto">
            <a:xfrm>
              <a:off x="624" y="3600"/>
              <a:ext cx="768" cy="4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 b="1"/>
                <a:t>G</a:t>
              </a:r>
              <a:r>
                <a:rPr lang="en-US" sz="2000" b="1" baseline="-25000"/>
                <a:t>valve</a:t>
              </a:r>
              <a:r>
                <a:rPr lang="en-US" sz="2000" b="1"/>
                <a:t>(s)</a:t>
              </a:r>
            </a:p>
          </p:txBody>
        </p:sp>
        <p:sp>
          <p:nvSpPr>
            <p:cNvPr id="36879" name="Rectangle 38"/>
            <p:cNvSpPr>
              <a:spLocks noChangeArrowheads="1"/>
            </p:cNvSpPr>
            <p:nvPr/>
          </p:nvSpPr>
          <p:spPr bwMode="auto">
            <a:xfrm>
              <a:off x="3069" y="3600"/>
              <a:ext cx="768" cy="5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 b="1"/>
                <a:t>G</a:t>
              </a:r>
              <a:r>
                <a:rPr lang="en-US" sz="2000" b="1" baseline="-25000"/>
                <a:t>tank2</a:t>
              </a:r>
              <a:r>
                <a:rPr lang="en-US" sz="2000" b="1"/>
                <a:t>(s)</a:t>
              </a:r>
            </a:p>
          </p:txBody>
        </p:sp>
        <p:sp>
          <p:nvSpPr>
            <p:cNvPr id="36880" name="Rectangle 39"/>
            <p:cNvSpPr>
              <a:spLocks noChangeArrowheads="1"/>
            </p:cNvSpPr>
            <p:nvPr/>
          </p:nvSpPr>
          <p:spPr bwMode="auto">
            <a:xfrm>
              <a:off x="1872" y="3600"/>
              <a:ext cx="768" cy="5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 b="1"/>
                <a:t>G</a:t>
              </a:r>
              <a:r>
                <a:rPr lang="en-US" sz="2000" b="1" baseline="-25000"/>
                <a:t>tank1</a:t>
              </a:r>
              <a:r>
                <a:rPr lang="en-US" sz="2000" b="1"/>
                <a:t>(s)</a:t>
              </a:r>
            </a:p>
          </p:txBody>
        </p:sp>
        <p:sp>
          <p:nvSpPr>
            <p:cNvPr id="36881" name="Rectangle 40"/>
            <p:cNvSpPr>
              <a:spLocks noChangeArrowheads="1"/>
            </p:cNvSpPr>
            <p:nvPr/>
          </p:nvSpPr>
          <p:spPr bwMode="auto">
            <a:xfrm>
              <a:off x="4320" y="3600"/>
              <a:ext cx="768" cy="5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 b="1"/>
                <a:t>G</a:t>
              </a:r>
              <a:r>
                <a:rPr lang="en-US" sz="2000" b="1" baseline="-25000"/>
                <a:t>sensor</a:t>
              </a:r>
              <a:r>
                <a:rPr lang="en-US" sz="2000" b="1"/>
                <a:t>(s)</a:t>
              </a:r>
            </a:p>
          </p:txBody>
        </p:sp>
        <p:sp>
          <p:nvSpPr>
            <p:cNvPr id="36882" name="Line 41"/>
            <p:cNvSpPr>
              <a:spLocks noChangeShapeType="1"/>
            </p:cNvSpPr>
            <p:nvPr/>
          </p:nvSpPr>
          <p:spPr bwMode="auto">
            <a:xfrm>
              <a:off x="285" y="38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883" name="Line 42"/>
            <p:cNvSpPr>
              <a:spLocks noChangeShapeType="1"/>
            </p:cNvSpPr>
            <p:nvPr/>
          </p:nvSpPr>
          <p:spPr bwMode="auto">
            <a:xfrm>
              <a:off x="1389" y="384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884" name="Line 43"/>
            <p:cNvSpPr>
              <a:spLocks noChangeShapeType="1"/>
            </p:cNvSpPr>
            <p:nvPr/>
          </p:nvSpPr>
          <p:spPr bwMode="auto">
            <a:xfrm>
              <a:off x="2637" y="38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885" name="Line 44"/>
            <p:cNvSpPr>
              <a:spLocks noChangeShapeType="1"/>
            </p:cNvSpPr>
            <p:nvPr/>
          </p:nvSpPr>
          <p:spPr bwMode="auto">
            <a:xfrm>
              <a:off x="3837" y="384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886" name="Line 45"/>
            <p:cNvSpPr>
              <a:spLocks noChangeShapeType="1"/>
            </p:cNvSpPr>
            <p:nvPr/>
          </p:nvSpPr>
          <p:spPr bwMode="auto">
            <a:xfrm>
              <a:off x="5085" y="38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6887" name="Text Box 46"/>
            <p:cNvSpPr txBox="1">
              <a:spLocks noChangeArrowheads="1"/>
            </p:cNvSpPr>
            <p:nvPr/>
          </p:nvSpPr>
          <p:spPr bwMode="auto">
            <a:xfrm>
              <a:off x="189" y="340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/>
                <a:t>v(s)</a:t>
              </a:r>
              <a:endParaRPr lang="en-US"/>
            </a:p>
          </p:txBody>
        </p:sp>
        <p:sp>
          <p:nvSpPr>
            <p:cNvPr id="36888" name="Text Box 47"/>
            <p:cNvSpPr txBox="1">
              <a:spLocks noChangeArrowheads="1"/>
            </p:cNvSpPr>
            <p:nvPr/>
          </p:nvSpPr>
          <p:spPr bwMode="auto">
            <a:xfrm>
              <a:off x="1437" y="3408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/>
                <a:t>F</a:t>
              </a:r>
              <a:r>
                <a:rPr lang="en-US" sz="1800" b="1" baseline="-25000"/>
                <a:t>0</a:t>
              </a:r>
              <a:r>
                <a:rPr lang="en-US" sz="1800" b="1"/>
                <a:t>(s)</a:t>
              </a:r>
              <a:endParaRPr lang="en-US"/>
            </a:p>
          </p:txBody>
        </p:sp>
        <p:sp>
          <p:nvSpPr>
            <p:cNvPr id="36889" name="Text Box 48"/>
            <p:cNvSpPr txBox="1">
              <a:spLocks noChangeArrowheads="1"/>
            </p:cNvSpPr>
            <p:nvPr/>
          </p:nvSpPr>
          <p:spPr bwMode="auto">
            <a:xfrm>
              <a:off x="2633" y="3408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/>
                <a:t>T</a:t>
              </a:r>
              <a:r>
                <a:rPr lang="en-US" sz="1800" b="1" baseline="-25000"/>
                <a:t>1</a:t>
              </a:r>
              <a:r>
                <a:rPr lang="en-US" sz="1800" b="1"/>
                <a:t>(s)</a:t>
              </a:r>
              <a:endParaRPr lang="en-US"/>
            </a:p>
          </p:txBody>
        </p:sp>
        <p:sp>
          <p:nvSpPr>
            <p:cNvPr id="36890" name="Text Box 49"/>
            <p:cNvSpPr txBox="1">
              <a:spLocks noChangeArrowheads="1"/>
            </p:cNvSpPr>
            <p:nvPr/>
          </p:nvSpPr>
          <p:spPr bwMode="auto">
            <a:xfrm>
              <a:off x="3837" y="3408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/>
                <a:t>T</a:t>
              </a:r>
              <a:r>
                <a:rPr lang="en-US" sz="1800" b="1" baseline="-25000"/>
                <a:t>2</a:t>
              </a:r>
              <a:r>
                <a:rPr lang="en-US" sz="1800" b="1"/>
                <a:t>(s)</a:t>
              </a:r>
              <a:endParaRPr lang="en-US"/>
            </a:p>
          </p:txBody>
        </p:sp>
        <p:sp>
          <p:nvSpPr>
            <p:cNvPr id="36891" name="Text Box 50"/>
            <p:cNvSpPr txBox="1">
              <a:spLocks noChangeArrowheads="1"/>
            </p:cNvSpPr>
            <p:nvPr/>
          </p:nvSpPr>
          <p:spPr bwMode="auto">
            <a:xfrm>
              <a:off x="5006" y="3408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/>
                <a:t>T</a:t>
              </a:r>
              <a:r>
                <a:rPr lang="en-US" sz="1800" b="1" baseline="-25000"/>
                <a:t>meas</a:t>
              </a:r>
              <a:r>
                <a:rPr lang="en-US" sz="1800" b="1"/>
                <a:t>(s)</a:t>
              </a:r>
              <a:endParaRPr lang="en-US"/>
            </a:p>
          </p:txBody>
        </p:sp>
      </p:grpSp>
      <p:sp>
        <p:nvSpPr>
          <p:cNvPr id="36874" name="Text Box 53"/>
          <p:cNvSpPr txBox="1">
            <a:spLocks noChangeArrowheads="1"/>
          </p:cNvSpPr>
          <p:nvPr/>
        </p:nvSpPr>
        <p:spPr bwMode="auto">
          <a:xfrm>
            <a:off x="-3977125" y="2195514"/>
            <a:ext cx="2379671" cy="461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1382966"/>
            <a:ext cx="8229600" cy="523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  <a:buFont typeface="Arial" pitchFamily="34" charset="0"/>
              <a:buChar char="•"/>
            </a:pPr>
            <a:r>
              <a:rPr kumimoji="1" lang="en-US" sz="2600" dirty="0">
                <a:latin typeface="+mn-lt"/>
                <a:cs typeface="+mn-cs"/>
              </a:rPr>
              <a:t>The block diagram of a non-interacting series is: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</a:pPr>
            <a:endParaRPr kumimoji="1" lang="en-US" sz="2600" dirty="0">
              <a:latin typeface="+mn-lt"/>
              <a:cs typeface="+mn-cs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</a:pPr>
            <a:endParaRPr kumimoji="1" lang="en-US" sz="2600" dirty="0">
              <a:latin typeface="+mn-lt"/>
              <a:cs typeface="+mn-cs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</a:pPr>
            <a:endParaRPr kumimoji="1"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  <a:buFont typeface="Arial" pitchFamily="34" charset="0"/>
              <a:buChar char="•"/>
            </a:pPr>
            <a:endParaRPr kumimoji="1"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900"/>
              </a:spcBef>
              <a:spcAft>
                <a:spcPts val="900"/>
              </a:spcAft>
              <a:buClr>
                <a:srgbClr val="FF9900"/>
              </a:buClr>
              <a:buFont typeface="Arial" pitchFamily="34" charset="0"/>
              <a:buChar char="•"/>
            </a:pPr>
            <a:r>
              <a:rPr kumimoji="1" lang="en-US" sz="2600" dirty="0">
                <a:latin typeface="+mn-lt"/>
                <a:cs typeface="+mn-cs"/>
              </a:rPr>
              <a:t>The transfer function of the series is: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dirty="0">
              <a:latin typeface="+mn-lt"/>
            </a:endParaRPr>
          </a:p>
        </p:txBody>
      </p:sp>
      <p:graphicFrame>
        <p:nvGraphicFramePr>
          <p:cNvPr id="30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666282"/>
              </p:ext>
            </p:extLst>
          </p:nvPr>
        </p:nvGraphicFramePr>
        <p:xfrm>
          <a:off x="3567402" y="5257800"/>
          <a:ext cx="22860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8" name="Equation" r:id="rId3" imgW="914003" imgH="406224" progId="Equation.3">
                  <p:embed/>
                </p:oleObj>
              </mc:Choice>
              <mc:Fallback>
                <p:oleObj name="Equation" r:id="rId3" imgW="914003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402" y="5257800"/>
                        <a:ext cx="2286000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1"/>
          <p:cNvSpPr txBox="1">
            <a:spLocks/>
          </p:cNvSpPr>
          <p:nvPr/>
        </p:nvSpPr>
        <p:spPr>
          <a:xfrm>
            <a:off x="381000" y="609600"/>
            <a:ext cx="7772400" cy="6858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>
              <a:defRPr/>
            </a:pPr>
            <a:r>
              <a:rPr lang="en-US" b="1" dirty="0" smtClean="0"/>
              <a:t>Non-interacting Series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7161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838200"/>
          </a:xfrm>
          <a:noFill/>
        </p:spPr>
        <p:txBody>
          <a:bodyPr/>
          <a:lstStyle/>
          <a:p>
            <a:r>
              <a:rPr lang="en-US" b="1" dirty="0" smtClean="0"/>
              <a:t>Multi-capacity processes </a:t>
            </a:r>
            <a:endParaRPr lang="ar-EG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724400"/>
          </a:xfrm>
        </p:spPr>
        <p:txBody>
          <a:bodyPr/>
          <a:lstStyle/>
          <a:p>
            <a:r>
              <a:rPr lang="en-US" sz="2600" dirty="0" smtClean="0"/>
              <a:t>If each </a:t>
            </a:r>
            <a:r>
              <a:rPr lang="en-US" sz="2600" dirty="0"/>
              <a:t>element </a:t>
            </a:r>
            <a:r>
              <a:rPr lang="en-US" sz="2600" dirty="0" smtClean="0"/>
              <a:t>in the series is </a:t>
            </a:r>
            <a:r>
              <a:rPr lang="en-US" sz="2600" dirty="0"/>
              <a:t>first </a:t>
            </a:r>
            <a:r>
              <a:rPr lang="en-US" sz="2600" dirty="0" smtClean="0"/>
              <a:t>order, the </a:t>
            </a:r>
            <a:r>
              <a:rPr lang="en-US" sz="2600" dirty="0"/>
              <a:t>series is called </a:t>
            </a:r>
            <a:r>
              <a:rPr lang="en-US" sz="2600" i="1" dirty="0" err="1">
                <a:solidFill>
                  <a:srgbClr val="FF0000"/>
                </a:solidFill>
              </a:rPr>
              <a:t>multicapacity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process:</a:t>
            </a:r>
            <a:endParaRPr lang="en-US" sz="2600" dirty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pPr>
              <a:spcBef>
                <a:spcPct val="50000"/>
              </a:spcBef>
            </a:pPr>
            <a:r>
              <a:rPr lang="en-US" sz="2600" dirty="0" smtClean="0"/>
              <a:t>The overall </a:t>
            </a:r>
            <a:r>
              <a:rPr lang="en-US" sz="2600" dirty="0"/>
              <a:t>gain is product of </a:t>
            </a:r>
            <a:r>
              <a:rPr lang="en-US" sz="2600" dirty="0" smtClean="0"/>
              <a:t>gains of each element.</a:t>
            </a:r>
            <a:endParaRPr lang="en-US" sz="2600" dirty="0"/>
          </a:p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FF0000"/>
                </a:solidFill>
              </a:rPr>
              <a:t>The series is </a:t>
            </a:r>
            <a:r>
              <a:rPr lang="en-US" sz="2600" dirty="0">
                <a:solidFill>
                  <a:srgbClr val="FF0000"/>
                </a:solidFill>
              </a:rPr>
              <a:t>slower (more sluggish) than any single </a:t>
            </a:r>
            <a:r>
              <a:rPr lang="en-US" sz="2600" dirty="0" smtClean="0">
                <a:solidFill>
                  <a:srgbClr val="FF0000"/>
                </a:solidFill>
              </a:rPr>
              <a:t>element. </a:t>
            </a:r>
            <a:r>
              <a:rPr lang="en-US" sz="2600" dirty="0" smtClean="0"/>
              <a:t>The </a:t>
            </a:r>
            <a:r>
              <a:rPr lang="en-US" sz="2600" dirty="0"/>
              <a:t>more tanks we have in a series, the </a:t>
            </a:r>
            <a:r>
              <a:rPr lang="en-US" sz="2600" dirty="0" smtClean="0"/>
              <a:t>longer </a:t>
            </a:r>
            <a:r>
              <a:rPr lang="en-US" sz="2600" dirty="0"/>
              <a:t>we have to wait until the </a:t>
            </a:r>
            <a:r>
              <a:rPr lang="en-US" sz="2600" dirty="0" smtClean="0"/>
              <a:t>last tank </a:t>
            </a:r>
            <a:r>
              <a:rPr lang="en-US" sz="2600" dirty="0"/>
              <a:t>“sees” the changes that we have made in the ﬁrst one. </a:t>
            </a:r>
            <a:r>
              <a:rPr lang="en-US" sz="2600" dirty="0" smtClean="0"/>
              <a:t> </a:t>
            </a:r>
          </a:p>
          <a:p>
            <a:endParaRPr lang="en-US" sz="2600" dirty="0" smtClean="0"/>
          </a:p>
          <a:p>
            <a:endParaRPr lang="ar-EG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72062"/>
              </p:ext>
            </p:extLst>
          </p:nvPr>
        </p:nvGraphicFramePr>
        <p:xfrm>
          <a:off x="3200400" y="2667000"/>
          <a:ext cx="272256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2" name="Equation" r:id="rId3" imgW="1079032" imgH="406224" progId="Equation.3">
                  <p:embed/>
                </p:oleObj>
              </mc:Choice>
              <mc:Fallback>
                <p:oleObj name="Equation" r:id="rId3" imgW="1079032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2722562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0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10988" y="345141"/>
            <a:ext cx="8153400" cy="914400"/>
          </a:xfrm>
          <a:noFill/>
        </p:spPr>
        <p:txBody>
          <a:bodyPr/>
          <a:lstStyle/>
          <a:p>
            <a:r>
              <a:rPr lang="en-US" b="1" dirty="0" smtClean="0"/>
              <a:t>Numerical Example</a:t>
            </a:r>
            <a:endParaRPr lang="ar-EG" b="1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Assume that all stages in a multi-capacity process have the same time constant, then the whole system can be modeled as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Let us simulate this system for </a:t>
            </a:r>
            <a:r>
              <a:rPr lang="en-US" sz="2200" b="1" i="1" dirty="0" smtClean="0"/>
              <a:t>n</a:t>
            </a:r>
            <a:r>
              <a:rPr lang="en-US" sz="2200" dirty="0" smtClean="0"/>
              <a:t> = 1, 2, 3, 4, 5.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The response </a:t>
            </a:r>
            <a:r>
              <a:rPr lang="en-US" sz="2200" dirty="0"/>
              <a:t>becomes more </a:t>
            </a:r>
            <a:r>
              <a:rPr lang="en-US" sz="2200" dirty="0" smtClean="0"/>
              <a:t>sluggish as the number of elements in the series increases.  </a:t>
            </a:r>
            <a:endParaRPr lang="en-US" sz="22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ar-EG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734558"/>
              </p:ext>
            </p:extLst>
          </p:nvPr>
        </p:nvGraphicFramePr>
        <p:xfrm>
          <a:off x="3286125" y="2209800"/>
          <a:ext cx="257175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tion" r:id="rId3" imgW="1028520" imgH="419040" progId="Equation.3">
                  <p:embed/>
                </p:oleObj>
              </mc:Choice>
              <mc:Fallback>
                <p:oleObj name="Equation" r:id="rId3" imgW="1028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209800"/>
                        <a:ext cx="257175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1097"/>
            <a:ext cx="4800600" cy="220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72200" y="4491097"/>
            <a:ext cx="1828800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/>
            <a:r>
              <a:rPr lang="en-US" sz="1600" b="1" dirty="0">
                <a:latin typeface="Calibri" pitchFamily="34" charset="0"/>
              </a:rPr>
              <a:t>t</a:t>
            </a:r>
            <a:r>
              <a:rPr lang="en-US" sz="1600" b="1" dirty="0" smtClean="0">
                <a:latin typeface="Calibri" pitchFamily="34" charset="0"/>
              </a:rPr>
              <a:t>au = 3</a:t>
            </a:r>
            <a:r>
              <a:rPr lang="en-US" sz="1600" b="1" dirty="0">
                <a:latin typeface="Calibri" pitchFamily="34" charset="0"/>
              </a:rPr>
              <a:t>; </a:t>
            </a:r>
            <a:r>
              <a:rPr lang="en-US" sz="1600" b="1" dirty="0" smtClean="0">
                <a:latin typeface="Calibri" pitchFamily="34" charset="0"/>
              </a:rPr>
              <a:t>                       </a:t>
            </a:r>
            <a:endParaRPr lang="en-US" sz="1600" b="1" dirty="0">
              <a:latin typeface="Calibri" pitchFamily="34" charset="0"/>
            </a:endParaRPr>
          </a:p>
          <a:p>
            <a:pPr algn="l"/>
            <a:r>
              <a:rPr lang="en-US" sz="1600" b="1" dirty="0" smtClean="0">
                <a:latin typeface="Calibri" pitchFamily="34" charset="0"/>
              </a:rPr>
              <a:t>G = </a:t>
            </a:r>
            <a:r>
              <a:rPr lang="en-US" sz="1600" b="1" dirty="0" err="1" smtClean="0">
                <a:latin typeface="Calibri" pitchFamily="34" charset="0"/>
              </a:rPr>
              <a:t>tf</a:t>
            </a:r>
            <a:r>
              <a:rPr lang="en-US" sz="1600" b="1" dirty="0" smtClean="0">
                <a:latin typeface="Calibri" pitchFamily="34" charset="0"/>
              </a:rPr>
              <a:t>(1</a:t>
            </a:r>
            <a:r>
              <a:rPr lang="en-US" sz="1600" b="1" dirty="0">
                <a:latin typeface="Calibri" pitchFamily="34" charset="0"/>
              </a:rPr>
              <a:t>,[tau 1]);</a:t>
            </a:r>
          </a:p>
          <a:p>
            <a:pPr algn="l"/>
            <a:r>
              <a:rPr lang="en-US" sz="1600" b="1" dirty="0">
                <a:latin typeface="Calibri" pitchFamily="34" charset="0"/>
              </a:rPr>
              <a:t>step(G); </a:t>
            </a:r>
            <a:r>
              <a:rPr lang="en-US" sz="1600" b="1" dirty="0" smtClean="0">
                <a:latin typeface="Calibri" pitchFamily="34" charset="0"/>
              </a:rPr>
              <a:t>                      </a:t>
            </a:r>
            <a:endParaRPr lang="en-US" sz="1600" b="1" dirty="0">
              <a:latin typeface="Calibri" pitchFamily="34" charset="0"/>
            </a:endParaRPr>
          </a:p>
          <a:p>
            <a:pPr algn="l"/>
            <a:r>
              <a:rPr lang="en-US" sz="1600" b="1" dirty="0">
                <a:latin typeface="Calibri" pitchFamily="34" charset="0"/>
              </a:rPr>
              <a:t>hold</a:t>
            </a:r>
          </a:p>
          <a:p>
            <a:pPr algn="l"/>
            <a:r>
              <a:rPr lang="en-US" sz="1600" b="1" dirty="0">
                <a:latin typeface="Calibri" pitchFamily="34" charset="0"/>
              </a:rPr>
              <a:t>step(G*G); </a:t>
            </a:r>
            <a:r>
              <a:rPr lang="en-US" sz="1600" b="1" dirty="0" smtClean="0">
                <a:latin typeface="Calibri" pitchFamily="34" charset="0"/>
              </a:rPr>
              <a:t>                 </a:t>
            </a:r>
            <a:endParaRPr lang="en-US" sz="1600" b="1" dirty="0">
              <a:latin typeface="Calibri" pitchFamily="34" charset="0"/>
            </a:endParaRPr>
          </a:p>
          <a:p>
            <a:pPr algn="l"/>
            <a:r>
              <a:rPr lang="en-US" sz="1600" b="1" dirty="0">
                <a:latin typeface="Calibri" pitchFamily="34" charset="0"/>
              </a:rPr>
              <a:t>step(G*G*G); </a:t>
            </a:r>
            <a:endParaRPr lang="en-US" sz="1600" b="1" dirty="0" smtClean="0">
              <a:latin typeface="Calibri" pitchFamily="34" charset="0"/>
            </a:endParaRPr>
          </a:p>
          <a:p>
            <a:pPr algn="l"/>
            <a:r>
              <a:rPr lang="en-US" sz="1600" b="1" dirty="0" smtClean="0">
                <a:latin typeface="Calibri" pitchFamily="34" charset="0"/>
              </a:rPr>
              <a:t>step(G*G*G*G</a:t>
            </a:r>
            <a:r>
              <a:rPr lang="en-US" sz="1600" b="1" dirty="0">
                <a:latin typeface="Calibri" pitchFamily="34" charset="0"/>
              </a:rPr>
              <a:t>); </a:t>
            </a:r>
            <a:r>
              <a:rPr lang="en-US" sz="1600" b="1" dirty="0" smtClean="0">
                <a:latin typeface="Calibri" pitchFamily="34" charset="0"/>
              </a:rPr>
              <a:t>       </a:t>
            </a:r>
            <a:endParaRPr lang="en-US" sz="1600" b="1" dirty="0">
              <a:latin typeface="Calibri" pitchFamily="34" charset="0"/>
            </a:endParaRPr>
          </a:p>
          <a:p>
            <a:pPr algn="l"/>
            <a:r>
              <a:rPr lang="en-US" sz="1600" b="1" dirty="0">
                <a:latin typeface="Calibri" pitchFamily="34" charset="0"/>
              </a:rPr>
              <a:t>step(G*G*G*G*G); </a:t>
            </a:r>
            <a:r>
              <a:rPr lang="en-US" sz="1600" b="1" dirty="0" smtClean="0">
                <a:latin typeface="Calibri" pitchFamily="34" charset="0"/>
              </a:rPr>
              <a:t>  </a:t>
            </a:r>
            <a:endParaRPr lang="ar-EG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5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9144000" cy="762000"/>
          </a:xfrm>
          <a:noFill/>
        </p:spPr>
        <p:txBody>
          <a:bodyPr/>
          <a:lstStyle/>
          <a:p>
            <a:r>
              <a:rPr lang="en-US" sz="4000" b="1" dirty="0" smtClean="0"/>
              <a:t>Approximation of high-order processes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4114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the previous figure, the initial response is small and can be ignored. This can be represented with pure </a:t>
            </a:r>
            <a:r>
              <a:rPr lang="en-US" sz="2400" b="1" dirty="0" smtClean="0"/>
              <a:t>dead time.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practice, high-order processes can be well approximated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FF0000"/>
                </a:solidFill>
              </a:rPr>
              <a:t>ﬁrst-order </a:t>
            </a:r>
            <a:r>
              <a:rPr lang="en-US" sz="2400" dirty="0" smtClean="0">
                <a:solidFill>
                  <a:srgbClr val="FF0000"/>
                </a:solidFill>
              </a:rPr>
              <a:t>process plus dead-time (FOPDT):</a:t>
            </a:r>
            <a:r>
              <a:rPr lang="en-US" sz="2400" dirty="0" smtClean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For example, consider the following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order system: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 </a:t>
            </a:r>
            <a:endParaRPr lang="ar-EG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40767"/>
              </p:ext>
            </p:extLst>
          </p:nvPr>
        </p:nvGraphicFramePr>
        <p:xfrm>
          <a:off x="3429000" y="3733800"/>
          <a:ext cx="23177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" name="Equation" r:id="rId3" imgW="927000" imgH="444240" progId="Equation.3">
                  <p:embed/>
                </p:oleObj>
              </mc:Choice>
              <mc:Fallback>
                <p:oleObj name="Equation" r:id="rId3" imgW="927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33800"/>
                        <a:ext cx="23177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198881"/>
              </p:ext>
            </p:extLst>
          </p:nvPr>
        </p:nvGraphicFramePr>
        <p:xfrm>
          <a:off x="1981200" y="5562600"/>
          <a:ext cx="56388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5" name="Equation" r:id="rId5" imgW="2438280" imgH="419040" progId="Equation.3">
                  <p:embed/>
                </p:oleObj>
              </mc:Choice>
              <mc:Fallback>
                <p:oleObj name="Equation" r:id="rId5" imgW="2438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562600"/>
                        <a:ext cx="56388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191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229600" cy="6096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The response of this system is dominated by the largest </a:t>
            </a:r>
            <a:r>
              <a:rPr lang="en-US" sz="2200" dirty="0"/>
              <a:t>time constant </a:t>
            </a:r>
            <a:r>
              <a:rPr lang="en-US" sz="2200" dirty="0" smtClean="0"/>
              <a:t>3 (dominant pole at -1/3).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Accordingly, we may approximate the </a:t>
            </a:r>
            <a:r>
              <a:rPr lang="en-US" sz="2200" dirty="0"/>
              <a:t>full-order function </a:t>
            </a:r>
            <a:r>
              <a:rPr lang="en-US" sz="2200" dirty="0" smtClean="0"/>
              <a:t>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where </a:t>
            </a:r>
            <a:r>
              <a:rPr lang="en-US" sz="2200" dirty="0"/>
              <a:t>1.6 is the sum of the smaller time constants 0.1, 0.5, and 1.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As shown, the approximation is reasonable </a:t>
            </a:r>
            <a:r>
              <a:rPr lang="en-US" sz="2200" dirty="0" smtClean="0"/>
              <a:t>for </a:t>
            </a:r>
            <a:r>
              <a:rPr lang="en-US" sz="2200" b="1" i="1" dirty="0" smtClean="0"/>
              <a:t>t</a:t>
            </a:r>
            <a:r>
              <a:rPr lang="en-US" sz="2200" dirty="0" smtClean="0"/>
              <a:t>  large </a:t>
            </a:r>
            <a:r>
              <a:rPr lang="en-US" sz="2200" dirty="0"/>
              <a:t>enough so that the pole at − </a:t>
            </a:r>
            <a:r>
              <a:rPr lang="en-US" sz="2200" dirty="0" smtClean="0"/>
              <a:t>1/3 </a:t>
            </a:r>
            <a:r>
              <a:rPr lang="en-US" sz="2200" dirty="0"/>
              <a:t>can indeed be considered dominant.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962400"/>
            <a:ext cx="3391010" cy="275279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830231"/>
              </p:ext>
            </p:extLst>
          </p:nvPr>
        </p:nvGraphicFramePr>
        <p:xfrm>
          <a:off x="3200400" y="1371600"/>
          <a:ext cx="23812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4" name="Equation" r:id="rId4" imgW="952200" imgH="444240" progId="Equation.3">
                  <p:embed/>
                </p:oleObj>
              </mc:Choice>
              <mc:Fallback>
                <p:oleObj name="Equation" r:id="rId4" imgW="952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371600"/>
                        <a:ext cx="2381250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72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229600" cy="4308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Char char="•"/>
            </a:pPr>
            <a:r>
              <a:rPr kumimoji="1" lang="en-US" sz="2200" dirty="0">
                <a:latin typeface="+mn-lt"/>
                <a:cs typeface="+mn-cs"/>
              </a:rPr>
              <a:t>Sketch the step response for the system below.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2385505" y="2133600"/>
            <a:ext cx="838200" cy="838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 rot="5400000">
            <a:off x="4061905" y="2286000"/>
            <a:ext cx="152400" cy="914400"/>
          </a:xfrm>
          <a:prstGeom prst="can">
            <a:avLst>
              <a:gd name="adj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128705" y="2209800"/>
            <a:ext cx="838200" cy="838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 rot="5400000">
            <a:off x="6881305" y="2286000"/>
            <a:ext cx="152400" cy="914400"/>
          </a:xfrm>
          <a:prstGeom prst="can">
            <a:avLst>
              <a:gd name="adj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1699705" y="2743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3223705" y="27797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595305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5966905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7490905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385505" y="32004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ym typeface="Symbol" pitchFamily="18" charset="2"/>
              </a:rPr>
              <a:t> = 2</a:t>
            </a:r>
            <a:endParaRPr lang="en-US" b="1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3680905" y="3200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ym typeface="Symbol" pitchFamily="18" charset="2"/>
              </a:rPr>
              <a:t> = 2</a:t>
            </a:r>
            <a:endParaRPr lang="en-US" b="1"/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5128705" y="32004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ym typeface="Symbol" pitchFamily="18" charset="2"/>
              </a:rPr>
              <a:t> = 2</a:t>
            </a:r>
            <a:endParaRPr lang="en-US" b="1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6500305" y="3200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ym typeface="Symbol" pitchFamily="18" charset="2"/>
              </a:rPr>
              <a:t> = 2</a:t>
            </a:r>
            <a:endParaRPr lang="en-US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10" y="3846513"/>
            <a:ext cx="7268590" cy="2314898"/>
          </a:xfrm>
          <a:prstGeom prst="rect">
            <a:avLst/>
          </a:prstGeom>
        </p:spPr>
      </p:pic>
      <p:sp>
        <p:nvSpPr>
          <p:cNvPr id="35" name="Line 139"/>
          <p:cNvSpPr>
            <a:spLocks noChangeShapeType="1"/>
          </p:cNvSpPr>
          <p:nvPr/>
        </p:nvSpPr>
        <p:spPr bwMode="auto">
          <a:xfrm flipV="1">
            <a:off x="2126743" y="4654233"/>
            <a:ext cx="0" cy="201168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6" name="Text Box 140"/>
          <p:cNvSpPr txBox="1">
            <a:spLocks noChangeArrowheads="1"/>
          </p:cNvSpPr>
          <p:nvPr/>
        </p:nvSpPr>
        <p:spPr bwMode="auto">
          <a:xfrm>
            <a:off x="404305" y="6238875"/>
            <a:ext cx="8382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Step</a:t>
            </a:r>
            <a:endParaRPr lang="en-US" dirty="0"/>
          </a:p>
        </p:txBody>
      </p:sp>
      <p:sp>
        <p:nvSpPr>
          <p:cNvPr id="37" name="Line 141"/>
          <p:cNvSpPr>
            <a:spLocks noChangeShapeType="1"/>
          </p:cNvSpPr>
          <p:nvPr/>
        </p:nvSpPr>
        <p:spPr bwMode="auto">
          <a:xfrm>
            <a:off x="1242505" y="6467475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81000" y="533400"/>
            <a:ext cx="8229600" cy="76200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en-US" sz="4000" b="1" dirty="0" smtClean="0"/>
              <a:t>Class </a:t>
            </a:r>
            <a:r>
              <a:rPr lang="en-US" sz="4000" b="1" dirty="0"/>
              <a:t>Exercise: 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3366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0" grpId="0" animBg="1"/>
      <p:bldP spid="41991" grpId="0" animBg="1"/>
      <p:bldP spid="41993" grpId="0" animBg="1"/>
      <p:bldP spid="41994" grpId="0" animBg="1"/>
      <p:bldP spid="41995" grpId="0" animBg="1"/>
      <p:bldP spid="41996" grpId="0" animBg="1"/>
      <p:bldP spid="41997" grpId="0" animBg="1"/>
      <p:bldP spid="41998" grpId="0"/>
      <p:bldP spid="41999" grpId="0"/>
      <p:bldP spid="42000" grpId="0"/>
      <p:bldP spid="42001" grpId="0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18921</TotalTime>
  <Words>840</Words>
  <Application>Microsoft Office PowerPoint</Application>
  <PresentationFormat>On-screen Show (4:3)</PresentationFormat>
  <Paragraphs>182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StallingsCNwIT</vt:lpstr>
      <vt:lpstr>Equation</vt:lpstr>
      <vt:lpstr>VISIO</vt:lpstr>
      <vt:lpstr>System Structures</vt:lpstr>
      <vt:lpstr>PowerPoint Presentation</vt:lpstr>
      <vt:lpstr>Systems in Series</vt:lpstr>
      <vt:lpstr>PowerPoint Presentation</vt:lpstr>
      <vt:lpstr>Multi-capacity processes </vt:lpstr>
      <vt:lpstr>Numerical Example</vt:lpstr>
      <vt:lpstr>Approximation of high-order processes</vt:lpstr>
      <vt:lpstr>PowerPoint Presentation</vt:lpstr>
      <vt:lpstr>PowerPoint Presentation</vt:lpstr>
      <vt:lpstr>Parallel Structures</vt:lpstr>
      <vt:lpstr>Transfer Function of a Parallel Structure</vt:lpstr>
      <vt:lpstr>Example</vt:lpstr>
      <vt:lpstr>Example</vt:lpstr>
      <vt:lpstr>Recycle Structures</vt:lpstr>
      <vt:lpstr>PowerPoint Presentation</vt:lpstr>
      <vt:lpstr>Mason’s gain formula </vt:lpstr>
      <vt:lpstr>Example: Find transfer function C/R.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1531</cp:revision>
  <cp:lastPrinted>1601-01-01T00:00:00Z</cp:lastPrinted>
  <dcterms:created xsi:type="dcterms:W3CDTF">2001-08-26T16:57:20Z</dcterms:created>
  <dcterms:modified xsi:type="dcterms:W3CDTF">2021-04-02T07:19:12Z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