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sldIdLst>
    <p:sldId id="296" r:id="rId2"/>
    <p:sldId id="505" r:id="rId3"/>
    <p:sldId id="502" r:id="rId4"/>
    <p:sldId id="522" r:id="rId5"/>
    <p:sldId id="483" r:id="rId6"/>
    <p:sldId id="482" r:id="rId7"/>
    <p:sldId id="322" r:id="rId8"/>
    <p:sldId id="299" r:id="rId9"/>
    <p:sldId id="520" r:id="rId10"/>
    <p:sldId id="521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99"/>
    <a:srgbClr val="008000"/>
    <a:srgbClr val="FF0000"/>
    <a:srgbClr val="FF00FF"/>
    <a:srgbClr val="CCEC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9636" autoAdjust="0"/>
    <p:restoredTop sz="90929"/>
  </p:normalViewPr>
  <p:slideViewPr>
    <p:cSldViewPr>
      <p:cViewPr>
        <p:scale>
          <a:sx n="59" d="100"/>
          <a:sy n="59" d="100"/>
        </p:scale>
        <p:origin x="-2184" y="-4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8" d="100"/>
        <a:sy n="98" d="100"/>
      </p:scale>
      <p:origin x="0" y="178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DD43983D-B249-4B5C-9C84-BAE4830C6F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7731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434927-7F3E-460A-9B0E-571885F199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121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5ADF71-5B15-48FB-A4D9-E055D03C3F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78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6EE02F-5550-4598-A40B-FBEFEB2070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996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335CB2-D673-4E10-AAA1-0D66EBEFD6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416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9AAD65-E5D9-41C2-A19F-AD80AE0F2A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991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B7E1DE-8C76-4C95-B476-D7D2CDFDA3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221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44E9B5-E27C-4262-BEAE-BA511ADE10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609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51B638-46C2-40EE-8987-A4F4FEAFC8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5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5ADDC5-5F86-429B-A2D0-4B41D50BDB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439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D12BA5-F47C-4BF7-A79A-950BAA01E9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626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AA85D-C210-4A8A-9253-4437D0D68D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091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11F5E6F8-C142-4686-A823-1560E2EBCD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image" Target="../media/image13.png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0"/>
            <a:ext cx="7772400" cy="2362200"/>
          </a:xfrm>
          <a:noFill/>
        </p:spPr>
        <p:txBody>
          <a:bodyPr>
            <a:noAutofit/>
          </a:bodyPr>
          <a:lstStyle/>
          <a:p>
            <a:r>
              <a:rPr lang="en-US" sz="5000" b="1" dirty="0" smtClean="0">
                <a:solidFill>
                  <a:schemeClr val="tx1"/>
                </a:solidFill>
              </a:rPr>
              <a:t>(10)</a:t>
            </a:r>
            <a:br>
              <a:rPr lang="en-US" sz="5000" b="1" dirty="0" smtClean="0">
                <a:solidFill>
                  <a:schemeClr val="tx1"/>
                </a:solidFill>
              </a:rPr>
            </a:br>
            <a:r>
              <a:rPr lang="en-US" sz="5000" b="1" dirty="0" smtClean="0">
                <a:solidFill>
                  <a:schemeClr val="tx1"/>
                </a:solidFill>
              </a:rPr>
              <a:t/>
            </a:r>
            <a:br>
              <a:rPr lang="en-US" sz="5000" b="1" dirty="0" smtClean="0">
                <a:solidFill>
                  <a:schemeClr val="tx1"/>
                </a:solidFill>
              </a:rPr>
            </a:br>
            <a:r>
              <a:rPr lang="en-US" sz="5000" b="1" dirty="0" smtClean="0">
                <a:solidFill>
                  <a:schemeClr val="tx1"/>
                </a:solidFill>
              </a:rPr>
              <a:t>PID Control</a:t>
            </a:r>
            <a:endParaRPr lang="ar-EG" sz="5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335CB2-D673-4E10-AAA1-0D66EBEFD69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069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68706" y="5106145"/>
            <a:ext cx="4052790" cy="1123384"/>
          </a:xfrm>
          <a:prstGeom prst="rect">
            <a:avLst/>
          </a:prstGeom>
          <a:solidFill>
            <a:schemeClr val="accent1">
              <a:lumMod val="20000"/>
              <a:lumOff val="80000"/>
              <a:alpha val="95000"/>
            </a:schemeClr>
          </a:solidFill>
        </p:spPr>
        <p:txBody>
          <a:bodyPr wrap="square" rtlCol="1">
            <a:spAutoFit/>
          </a:bodyPr>
          <a:lstStyle/>
          <a:p>
            <a:r>
              <a:rPr lang="en-US" sz="2300" b="1" dirty="0" smtClean="0">
                <a:solidFill>
                  <a:srgbClr val="FF0000"/>
                </a:solidFill>
              </a:rPr>
              <a:t>P control </a:t>
            </a:r>
            <a:r>
              <a:rPr lang="en-US" sz="2200" dirty="0" smtClean="0"/>
              <a:t>alone can not remove the offset neither for set point nor load disturbance changes!</a:t>
            </a:r>
            <a:endParaRPr lang="ar-EG" sz="22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081" y="1981200"/>
            <a:ext cx="4004415" cy="2286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5921" y="762000"/>
            <a:ext cx="4272187" cy="3625654"/>
          </a:xfrm>
          <a:prstGeom prst="rect">
            <a:avLst/>
          </a:prstGeom>
        </p:spPr>
      </p:pic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5393803"/>
              </p:ext>
            </p:extLst>
          </p:nvPr>
        </p:nvGraphicFramePr>
        <p:xfrm>
          <a:off x="5888038" y="2571750"/>
          <a:ext cx="2341562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90" name="Equation" r:id="rId5" imgW="1079280" imgH="431640" progId="Equation.3">
                  <p:embed/>
                </p:oleObj>
              </mc:Choice>
              <mc:Fallback>
                <p:oleObj name="Equation" r:id="rId5" imgW="10792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8038" y="2571750"/>
                        <a:ext cx="2341562" cy="933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0664843"/>
              </p:ext>
            </p:extLst>
          </p:nvPr>
        </p:nvGraphicFramePr>
        <p:xfrm>
          <a:off x="1966913" y="3038475"/>
          <a:ext cx="1266825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91" name="Equation" r:id="rId7" imgW="583920" imgH="228600" progId="Equation.3">
                  <p:embed/>
                </p:oleObj>
              </mc:Choice>
              <mc:Fallback>
                <p:oleObj name="Equation" r:id="rId7" imgW="5839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6913" y="3038475"/>
                        <a:ext cx="1266825" cy="49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545921" y="5125016"/>
            <a:ext cx="4272187" cy="1123384"/>
          </a:xfrm>
          <a:prstGeom prst="rect">
            <a:avLst/>
          </a:prstGeom>
          <a:solidFill>
            <a:schemeClr val="accent1">
              <a:lumMod val="20000"/>
              <a:lumOff val="80000"/>
              <a:alpha val="95000"/>
            </a:schemeClr>
          </a:solidFill>
        </p:spPr>
        <p:txBody>
          <a:bodyPr wrap="square" rtlCol="1">
            <a:spAutoFit/>
          </a:bodyPr>
          <a:lstStyle/>
          <a:p>
            <a:r>
              <a:rPr lang="en-US" sz="2300" b="1" dirty="0" smtClean="0">
                <a:solidFill>
                  <a:srgbClr val="FF0000"/>
                </a:solidFill>
              </a:rPr>
              <a:t>PI control </a:t>
            </a:r>
            <a:r>
              <a:rPr lang="en-US" sz="2200" dirty="0" smtClean="0"/>
              <a:t>removes offset for both set point and load disturbance changes!</a:t>
            </a:r>
            <a:endParaRPr lang="ar-EG" sz="2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335CB2-D673-4E10-AAA1-0D66EBEFD69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4876800" y="1812758"/>
            <a:ext cx="3810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479425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08038"/>
          </a:xfrm>
        </p:spPr>
        <p:txBody>
          <a:bodyPr/>
          <a:lstStyle/>
          <a:p>
            <a:r>
              <a:rPr lang="en-US" b="1" dirty="0" smtClean="0"/>
              <a:t>On-Off Control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1000" y="1143000"/>
            <a:ext cx="8382000" cy="4525963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500" dirty="0" smtClean="0">
                <a:cs typeface="Times New Roman" panose="02020603050405020304" pitchFamily="18" charset="0"/>
              </a:rPr>
              <a:t>First, recall that </a:t>
            </a:r>
            <a:r>
              <a:rPr lang="en-US" sz="25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on-</a:t>
            </a:r>
            <a:r>
              <a:rPr lang="en-US" sz="2500" dirty="0">
                <a:solidFill>
                  <a:srgbClr val="FF0000"/>
                </a:solidFill>
                <a:cs typeface="Times New Roman" panose="02020603050405020304" pitchFamily="18" charset="0"/>
              </a:rPr>
              <a:t>o</a:t>
            </a:r>
            <a:r>
              <a:rPr lang="en-US" sz="25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ff control</a:t>
            </a:r>
            <a:r>
              <a:rPr lang="en-US" sz="2500" dirty="0" smtClean="0">
                <a:cs typeface="Times New Roman" panose="02020603050405020304" pitchFamily="18" charset="0"/>
              </a:rPr>
              <a:t> is </a:t>
            </a:r>
            <a:r>
              <a:rPr lang="en-US" sz="2500" dirty="0">
                <a:cs typeface="Times New Roman" panose="02020603050405020304" pitchFamily="18" charset="0"/>
              </a:rPr>
              <a:t>the </a:t>
            </a:r>
            <a:r>
              <a:rPr lang="en-US" sz="2500" dirty="0">
                <a:solidFill>
                  <a:srgbClr val="FF0000"/>
                </a:solidFill>
                <a:cs typeface="Times New Roman" panose="02020603050405020304" pitchFamily="18" charset="0"/>
              </a:rPr>
              <a:t>simplest</a:t>
            </a:r>
            <a:r>
              <a:rPr lang="en-US" sz="2500" dirty="0">
                <a:cs typeface="Times New Roman" panose="02020603050405020304" pitchFamily="18" charset="0"/>
              </a:rPr>
              <a:t> form of control. </a:t>
            </a:r>
            <a:endParaRPr lang="en-US" sz="2500" dirty="0" smtClean="0"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500" dirty="0" smtClean="0">
                <a:cs typeface="Times New Roman" panose="02020603050405020304" pitchFamily="18" charset="0"/>
              </a:rPr>
              <a:t>However, it is not accurate. The actual output will keep oscillating around the desired Set point.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500" dirty="0" smtClean="0">
                <a:cs typeface="Times New Roman" panose="02020603050405020304" pitchFamily="18" charset="0"/>
              </a:rPr>
              <a:t>PID control provides smoother operation than on-off control.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500" dirty="0" smtClean="0">
              <a:cs typeface="Times New Roman" panose="02020603050405020304" pitchFamily="18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1828800" y="3657600"/>
            <a:ext cx="5720526" cy="2912758"/>
            <a:chOff x="466165" y="1981200"/>
            <a:chExt cx="8220635" cy="4685273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6165" y="1981200"/>
              <a:ext cx="8220635" cy="46852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9" name="Group 8"/>
            <p:cNvGrpSpPr/>
            <p:nvPr/>
          </p:nvGrpSpPr>
          <p:grpSpPr>
            <a:xfrm>
              <a:off x="1905000" y="2361593"/>
              <a:ext cx="1600200" cy="1017494"/>
              <a:chOff x="1905000" y="2361593"/>
              <a:chExt cx="1600200" cy="1017494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1905000" y="2388487"/>
                <a:ext cx="1600200" cy="99060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7" name="Straight Connector 6"/>
              <p:cNvCxnSpPr/>
              <p:nvPr/>
            </p:nvCxnSpPr>
            <p:spPr>
              <a:xfrm>
                <a:off x="2057400" y="2514600"/>
                <a:ext cx="381000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>
                <a:off x="2057400" y="2873188"/>
                <a:ext cx="381000" cy="0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2057400" y="3200400"/>
                <a:ext cx="381000" cy="0"/>
              </a:xfrm>
              <a:prstGeom prst="line">
                <a:avLst/>
              </a:prstGeom>
              <a:ln w="28575">
                <a:solidFill>
                  <a:srgbClr val="2962A7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" name="TextBox 7"/>
              <p:cNvSpPr txBox="1"/>
              <p:nvPr/>
            </p:nvSpPr>
            <p:spPr>
              <a:xfrm>
                <a:off x="2497576" y="2361593"/>
                <a:ext cx="840871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/>
                  <a:t>Set point</a:t>
                </a:r>
                <a:endParaRPr lang="en-US" sz="1400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2514600" y="2729145"/>
                <a:ext cx="552074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/>
                  <a:t>Error</a:t>
                </a:r>
                <a:endParaRPr lang="en-US" sz="1400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2456330" y="3036922"/>
                <a:ext cx="708848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/>
                  <a:t>Output</a:t>
                </a:r>
                <a:endParaRPr lang="en-US" sz="1400" dirty="0"/>
              </a:p>
            </p:txBody>
          </p:sp>
        </p:grp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335CB2-D673-4E10-AAA1-0D66EBEFD69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557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72163" y="1999036"/>
            <a:ext cx="6886037" cy="1810964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153400" cy="838200"/>
          </a:xfrm>
          <a:noFill/>
        </p:spPr>
        <p:txBody>
          <a:bodyPr/>
          <a:lstStyle/>
          <a:p>
            <a:r>
              <a:rPr lang="en-US" b="1" dirty="0"/>
              <a:t>PID </a:t>
            </a:r>
            <a:r>
              <a:rPr lang="en-US" b="1" dirty="0" smtClean="0"/>
              <a:t>Controller</a:t>
            </a:r>
            <a:endParaRPr lang="ar-EG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06904"/>
            <a:ext cx="8153400" cy="1179096"/>
          </a:xfrm>
        </p:spPr>
        <p:txBody>
          <a:bodyPr/>
          <a:lstStyle/>
          <a:p>
            <a:pPr>
              <a:spcBef>
                <a:spcPts val="900"/>
              </a:spcBef>
              <a:spcAft>
                <a:spcPts val="900"/>
              </a:spcAft>
            </a:pPr>
            <a:r>
              <a:rPr lang="en-US" sz="2400" dirty="0"/>
              <a:t>PID stands </a:t>
            </a:r>
            <a:r>
              <a:rPr lang="en-US" sz="2400" dirty="0" smtClean="0"/>
              <a:t>for </a:t>
            </a:r>
            <a:r>
              <a:rPr lang="en-US" sz="2400" b="1" u="sng" dirty="0" smtClean="0">
                <a:solidFill>
                  <a:srgbClr val="FF0000"/>
                </a:solidFill>
                <a:sym typeface="Wingdings" panose="05000000000000000000" pitchFamily="2" charset="2"/>
              </a:rPr>
              <a:t>Proportional-Integral-Derivative</a:t>
            </a:r>
            <a:r>
              <a:rPr lang="en-US" sz="2400" dirty="0" smtClean="0">
                <a:sym typeface="Wingdings" panose="05000000000000000000" pitchFamily="2" charset="2"/>
              </a:rPr>
              <a:t>.</a:t>
            </a:r>
            <a:endParaRPr lang="en-US" sz="2400" dirty="0"/>
          </a:p>
          <a:p>
            <a:pPr algn="just">
              <a:spcBef>
                <a:spcPts val="900"/>
              </a:spcBef>
              <a:spcAft>
                <a:spcPts val="900"/>
              </a:spcAft>
            </a:pPr>
            <a:r>
              <a:rPr lang="en-US" sz="2400" dirty="0" smtClean="0"/>
              <a:t>More </a:t>
            </a:r>
            <a:r>
              <a:rPr lang="en-US" sz="2400" dirty="0"/>
              <a:t>than half of the industrial controllers </a:t>
            </a:r>
            <a:r>
              <a:rPr lang="en-US" sz="2400" dirty="0" smtClean="0"/>
              <a:t>are PID.</a:t>
            </a:r>
          </a:p>
          <a:p>
            <a:pPr algn="just">
              <a:spcBef>
                <a:spcPts val="900"/>
              </a:spcBef>
              <a:spcAft>
                <a:spcPts val="900"/>
              </a:spcAft>
            </a:pPr>
            <a:endParaRPr lang="en-US" sz="2400" dirty="0"/>
          </a:p>
          <a:p>
            <a:pPr algn="just">
              <a:spcBef>
                <a:spcPts val="900"/>
              </a:spcBef>
              <a:spcAft>
                <a:spcPts val="900"/>
              </a:spcAft>
            </a:pPr>
            <a:endParaRPr lang="en-US" sz="2400" dirty="0" smtClean="0"/>
          </a:p>
          <a:p>
            <a:pPr algn="just">
              <a:spcBef>
                <a:spcPts val="900"/>
              </a:spcBef>
              <a:spcAft>
                <a:spcPts val="900"/>
              </a:spcAft>
            </a:pPr>
            <a:endParaRPr lang="en-US" sz="2400" b="1" dirty="0"/>
          </a:p>
          <a:p>
            <a:pPr>
              <a:spcBef>
                <a:spcPts val="900"/>
              </a:spcBef>
              <a:spcAft>
                <a:spcPts val="900"/>
              </a:spcAft>
            </a:pPr>
            <a:endParaRPr lang="en-US" sz="2400" dirty="0">
              <a:latin typeface="+mj-lt"/>
            </a:endParaRPr>
          </a:p>
          <a:p>
            <a:pPr>
              <a:spcBef>
                <a:spcPts val="900"/>
              </a:spcBef>
              <a:spcAft>
                <a:spcPts val="900"/>
              </a:spcAft>
            </a:pPr>
            <a:endParaRPr lang="en-US" sz="2400" dirty="0" smtClean="0">
              <a:latin typeface="+mj-lt"/>
            </a:endParaRPr>
          </a:p>
          <a:p>
            <a:pPr>
              <a:spcBef>
                <a:spcPts val="900"/>
              </a:spcBef>
              <a:spcAft>
                <a:spcPts val="900"/>
              </a:spcAft>
            </a:pPr>
            <a:endParaRPr lang="en-US" sz="2400" dirty="0" smtClean="0">
              <a:latin typeface="+mj-lt"/>
            </a:endParaRPr>
          </a:p>
          <a:p>
            <a:pPr>
              <a:spcBef>
                <a:spcPts val="900"/>
              </a:spcBef>
              <a:spcAft>
                <a:spcPts val="900"/>
              </a:spcAft>
            </a:pPr>
            <a:endParaRPr lang="en-US" sz="2400" dirty="0"/>
          </a:p>
          <a:p>
            <a:pPr>
              <a:spcBef>
                <a:spcPts val="900"/>
              </a:spcBef>
              <a:spcAft>
                <a:spcPts val="900"/>
              </a:spcAft>
            </a:pPr>
            <a:endParaRPr lang="ar-EG" sz="2400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312694" y="22860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e</a:t>
            </a:r>
            <a:endParaRPr lang="en-CA" dirty="0"/>
          </a:p>
        </p:txBody>
      </p:sp>
      <p:sp>
        <p:nvSpPr>
          <p:cNvPr id="8" name="TextBox 7"/>
          <p:cNvSpPr txBox="1"/>
          <p:nvPr/>
        </p:nvSpPr>
        <p:spPr>
          <a:xfrm>
            <a:off x="4876800" y="2302042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u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40682"/>
              </p:ext>
            </p:extLst>
          </p:nvPr>
        </p:nvGraphicFramePr>
        <p:xfrm>
          <a:off x="365125" y="3657600"/>
          <a:ext cx="8491538" cy="950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32" name="Equation" r:id="rId4" imgW="4292600" imgH="482600" progId="Equation.3">
                  <p:embed/>
                </p:oleObj>
              </mc:Choice>
              <mc:Fallback>
                <p:oleObj name="Equation" r:id="rId4" imgW="4292600" imgH="4826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125" y="3657600"/>
                        <a:ext cx="8491538" cy="950913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914400" y="4724400"/>
            <a:ext cx="7467600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ts val="300"/>
              </a:spcBef>
              <a:spcAft>
                <a:spcPts val="300"/>
              </a:spcAft>
              <a:buFontTx/>
              <a:buNone/>
            </a:pPr>
            <a:r>
              <a:rPr lang="en-US" sz="2000" b="1" dirty="0" smtClean="0">
                <a:latin typeface="+mj-lt"/>
              </a:rPr>
              <a:t>u(t) … control signal</a:t>
            </a:r>
          </a:p>
          <a:p>
            <a:pPr marL="0" indent="0">
              <a:spcBef>
                <a:spcPts val="300"/>
              </a:spcBef>
              <a:spcAft>
                <a:spcPts val="300"/>
              </a:spcAft>
              <a:buFontTx/>
              <a:buNone/>
            </a:pPr>
            <a:r>
              <a:rPr lang="en-US" sz="2000" b="1" dirty="0" smtClean="0">
                <a:latin typeface="+mj-lt"/>
              </a:rPr>
              <a:t>e(t) … error signal </a:t>
            </a:r>
          </a:p>
          <a:p>
            <a:pPr marL="0" indent="0">
              <a:spcBef>
                <a:spcPts val="300"/>
              </a:spcBef>
              <a:spcAft>
                <a:spcPts val="300"/>
              </a:spcAft>
              <a:buFontTx/>
              <a:buNone/>
            </a:pPr>
            <a:r>
              <a:rPr lang="en-US" sz="2000" b="1" i="1" dirty="0" err="1" smtClean="0">
                <a:solidFill>
                  <a:srgbClr val="FF0000"/>
                </a:solidFill>
                <a:latin typeface="+mj-lt"/>
              </a:rPr>
              <a:t>K</a:t>
            </a:r>
            <a:r>
              <a:rPr lang="en-US" sz="2000" b="1" i="1" baseline="-25000" dirty="0" err="1" smtClean="0">
                <a:solidFill>
                  <a:srgbClr val="FF0000"/>
                </a:solidFill>
                <a:latin typeface="+mj-lt"/>
              </a:rPr>
              <a:t>c</a:t>
            </a:r>
            <a:r>
              <a:rPr lang="en-US" sz="2000" b="1" i="1" baseline="-250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000" b="1" dirty="0" smtClean="0">
                <a:latin typeface="+mj-lt"/>
              </a:rPr>
              <a:t> … controller gain</a:t>
            </a:r>
          </a:p>
          <a:p>
            <a:pPr marL="0" indent="0">
              <a:spcBef>
                <a:spcPts val="300"/>
              </a:spcBef>
              <a:spcAft>
                <a:spcPts val="300"/>
              </a:spcAft>
              <a:buFontTx/>
              <a:buNone/>
            </a:pPr>
            <a:r>
              <a:rPr lang="en-CA" sz="2000" b="1" i="1" dirty="0" smtClean="0">
                <a:solidFill>
                  <a:srgbClr val="FF0000"/>
                </a:solidFill>
                <a:latin typeface="+mj-lt"/>
              </a:rPr>
              <a:t>T</a:t>
            </a:r>
            <a:r>
              <a:rPr lang="en-CA" sz="2000" b="1" i="1" baseline="-25000" dirty="0" smtClean="0">
                <a:solidFill>
                  <a:srgbClr val="FF0000"/>
                </a:solidFill>
                <a:latin typeface="+mj-lt"/>
              </a:rPr>
              <a:t>i </a:t>
            </a:r>
            <a:r>
              <a:rPr lang="en-US" sz="2000" b="1" dirty="0" smtClean="0">
                <a:latin typeface="+mj-lt"/>
              </a:rPr>
              <a:t> … integral time </a:t>
            </a:r>
          </a:p>
          <a:p>
            <a:pPr marL="0" indent="0">
              <a:spcBef>
                <a:spcPts val="300"/>
              </a:spcBef>
              <a:spcAft>
                <a:spcPts val="300"/>
              </a:spcAft>
              <a:buFontTx/>
              <a:buNone/>
            </a:pPr>
            <a:r>
              <a:rPr lang="en-CA" sz="2000" b="1" i="1" dirty="0" smtClean="0">
                <a:solidFill>
                  <a:srgbClr val="FF0000"/>
                </a:solidFill>
              </a:rPr>
              <a:t>T</a:t>
            </a:r>
            <a:r>
              <a:rPr lang="en-US" sz="2000" b="1" i="1" baseline="-25000" dirty="0" smtClean="0">
                <a:solidFill>
                  <a:srgbClr val="FF0000"/>
                </a:solidFill>
              </a:rPr>
              <a:t>d</a:t>
            </a:r>
            <a:r>
              <a:rPr lang="en-US" sz="2000" b="1" dirty="0" smtClean="0"/>
              <a:t> … derivative time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335CB2-D673-4E10-AAA1-0D66EBEFD69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106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55637"/>
            <a:ext cx="8229600" cy="838200"/>
          </a:xfrm>
        </p:spPr>
        <p:txBody>
          <a:bodyPr/>
          <a:lstStyle/>
          <a:p>
            <a:r>
              <a:rPr lang="en-US" dirty="0" smtClean="0"/>
              <a:t>Electronic PID Controller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1752520"/>
            <a:ext cx="6629833" cy="2865517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4</a:t>
            </a:fld>
            <a:endParaRPr lang="en-GB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4037190"/>
              </p:ext>
            </p:extLst>
          </p:nvPr>
        </p:nvGraphicFramePr>
        <p:xfrm>
          <a:off x="2209800" y="4999037"/>
          <a:ext cx="5119688" cy="868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26" name="Equation" r:id="rId4" imgW="2844720" imgH="482400" progId="Equation.3">
                  <p:embed/>
                </p:oleObj>
              </mc:Choice>
              <mc:Fallback>
                <p:oleObj name="Equation" r:id="rId4" imgW="284472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4999037"/>
                        <a:ext cx="5119688" cy="8683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1471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652" y="4572000"/>
            <a:ext cx="8229600" cy="504056"/>
          </a:xfrm>
        </p:spPr>
        <p:txBody>
          <a:bodyPr>
            <a:normAutofit/>
          </a:bodyPr>
          <a:lstStyle/>
          <a:p>
            <a:r>
              <a:rPr lang="en-US" sz="1800" dirty="0"/>
              <a:t>https://commons.wikimedia.org/wiki/File:PID_Compensation_Animated.gif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9571" y="5181601"/>
            <a:ext cx="6641429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1656949"/>
            <a:ext cx="4648200" cy="2991251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20316" y="0"/>
            <a:ext cx="8915400" cy="1114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4000" b="1" dirty="0" smtClean="0"/>
              <a:t>Characteristics of P, I, and D action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57200" y="1149118"/>
            <a:ext cx="807720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600" dirty="0" smtClean="0"/>
              <a:t>Each mode has specific advantages and limitations.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335CB2-D673-4E10-AAA1-0D66EBEFD69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250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b="1" dirty="0" smtClean="0">
                <a:latin typeface="Calibri" pitchFamily="34" charset="0"/>
              </a:rPr>
              <a:t>Proportional action</a:t>
            </a:r>
            <a:endParaRPr lang="ar-EG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800" dirty="0">
                <a:latin typeface="+mj-lt"/>
              </a:rPr>
              <a:t>The </a:t>
            </a:r>
            <a:r>
              <a:rPr lang="en-US" sz="2800" dirty="0" smtClean="0">
                <a:latin typeface="+mj-lt"/>
              </a:rPr>
              <a:t>controller output </a:t>
            </a:r>
            <a:r>
              <a:rPr lang="en-US" sz="2800" dirty="0">
                <a:latin typeface="+mj-lt"/>
              </a:rPr>
              <a:t>is proportional to </a:t>
            </a:r>
            <a:r>
              <a:rPr lang="en-US" sz="2800" dirty="0" smtClean="0">
                <a:latin typeface="+mj-lt"/>
              </a:rPr>
              <a:t>the </a:t>
            </a:r>
            <a:r>
              <a:rPr lang="en-US" sz="2800" dirty="0"/>
              <a:t>instantaneous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>
                <a:latin typeface="+mj-lt"/>
              </a:rPr>
              <a:t>error </a:t>
            </a:r>
            <a:r>
              <a:rPr lang="en-US" sz="2800" dirty="0" smtClean="0">
                <a:latin typeface="+mj-lt"/>
              </a:rPr>
              <a:t>e(t).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sz="2800" dirty="0">
              <a:latin typeface="+mj-lt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800" dirty="0" smtClean="0">
                <a:latin typeface="+mj-lt"/>
              </a:rPr>
              <a:t>The proportional mode </a:t>
            </a:r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responds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immediately</a:t>
            </a:r>
            <a:r>
              <a:rPr lang="en-US" sz="2800" dirty="0" smtClean="0">
                <a:latin typeface="+mj-lt"/>
              </a:rPr>
              <a:t> to instantaneous errors.</a:t>
            </a:r>
            <a:endParaRPr lang="ar-EG" sz="2800" dirty="0">
              <a:latin typeface="+mj-lt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1363628"/>
              </p:ext>
            </p:extLst>
          </p:nvPr>
        </p:nvGraphicFramePr>
        <p:xfrm>
          <a:off x="3719513" y="3200400"/>
          <a:ext cx="1766887" cy="49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447" name="Equation" r:id="rId3" imgW="812520" imgH="228600" progId="Equation.3">
                  <p:embed/>
                </p:oleObj>
              </mc:Choice>
              <mc:Fallback>
                <p:oleObj name="Equation" r:id="rId3" imgW="8125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9513" y="3200400"/>
                        <a:ext cx="1766887" cy="493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335CB2-D673-4E10-AAA1-0D66EBEFD69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967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"/>
            <a:ext cx="7772400" cy="914400"/>
          </a:xfrm>
          <a:noFill/>
        </p:spPr>
        <p:txBody>
          <a:bodyPr>
            <a:normAutofit/>
          </a:bodyPr>
          <a:lstStyle/>
          <a:p>
            <a:r>
              <a:rPr lang="en-US" b="1" dirty="0" smtClean="0"/>
              <a:t>Integral action</a:t>
            </a:r>
            <a:endParaRPr lang="ar-EG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382000" cy="53340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b="1" dirty="0" smtClean="0">
                <a:solidFill>
                  <a:srgbClr val="FF0000"/>
                </a:solidFill>
                <a:latin typeface="+mj-lt"/>
              </a:rPr>
              <a:t>Integral action eliminates steady-state error </a:t>
            </a:r>
            <a:r>
              <a:rPr lang="en-US" sz="2400" dirty="0" smtClean="0">
                <a:latin typeface="+mj-lt"/>
              </a:rPr>
              <a:t>(integration accumulates past errors and hence can provide non </a:t>
            </a:r>
            <a:r>
              <a:rPr lang="en-US" sz="2400" dirty="0">
                <a:latin typeface="+mj-lt"/>
              </a:rPr>
              <a:t>zero value </a:t>
            </a:r>
            <a:r>
              <a:rPr lang="en-US" sz="2400" dirty="0" smtClean="0">
                <a:latin typeface="+mj-lt"/>
              </a:rPr>
              <a:t>when the present error </a:t>
            </a:r>
            <a:r>
              <a:rPr lang="en-US" sz="2400" dirty="0">
                <a:latin typeface="+mj-lt"/>
              </a:rPr>
              <a:t>is </a:t>
            </a:r>
            <a:r>
              <a:rPr lang="en-US" sz="2400" dirty="0" smtClean="0">
                <a:latin typeface="+mj-lt"/>
              </a:rPr>
              <a:t>zero)</a:t>
            </a:r>
            <a:r>
              <a:rPr lang="en-US" sz="2400" dirty="0" smtClean="0"/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At steady-state, </a:t>
            </a:r>
            <a:r>
              <a:rPr lang="en-US" sz="2400" dirty="0" smtClean="0"/>
              <a:t>the whole PID controller output is </a:t>
            </a:r>
            <a:r>
              <a:rPr lang="en-US" sz="2400" dirty="0"/>
              <a:t>due to integral mode </a:t>
            </a:r>
            <a:r>
              <a:rPr lang="en-US" sz="2400" dirty="0" smtClean="0"/>
              <a:t>alone. Hence</a:t>
            </a:r>
            <a:r>
              <a:rPr lang="en-US" sz="2400" dirty="0"/>
              <a:t>, it is called the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i="1" dirty="0">
                <a:solidFill>
                  <a:srgbClr val="FF0000"/>
                </a:solidFill>
              </a:rPr>
              <a:t>persistent mode</a:t>
            </a:r>
            <a:r>
              <a:rPr lang="en-US" sz="2400" dirty="0" smtClean="0">
                <a:solidFill>
                  <a:srgbClr val="FF0000"/>
                </a:solidFill>
              </a:rPr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b="1" dirty="0">
                <a:solidFill>
                  <a:srgbClr val="FF0000"/>
                </a:solidFill>
              </a:rPr>
              <a:t>Integral action leads to oscillatory behavior </a:t>
            </a:r>
            <a:r>
              <a:rPr lang="en-US" sz="2400" dirty="0"/>
              <a:t>with excessive overshoot and </a:t>
            </a:r>
            <a:r>
              <a:rPr lang="en-US" sz="2400" dirty="0">
                <a:solidFill>
                  <a:srgbClr val="FF0000"/>
                </a:solidFill>
              </a:rPr>
              <a:t>settling time</a:t>
            </a:r>
            <a:r>
              <a:rPr lang="en-US" sz="2400" dirty="0"/>
              <a:t>. So, we should lower the proportional gain when we add integral control.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400" b="1" dirty="0">
                <a:solidFill>
                  <a:srgbClr val="FF0000"/>
                </a:solidFill>
              </a:rPr>
              <a:t>Integral mode is slow</a:t>
            </a:r>
            <a:r>
              <a:rPr lang="en-US" sz="2400" dirty="0"/>
              <a:t>. So, it </a:t>
            </a:r>
            <a:r>
              <a:rPr lang="en-US" sz="2400" dirty="0" smtClean="0"/>
              <a:t>is combined </a:t>
            </a:r>
            <a:r>
              <a:rPr lang="en-US" sz="2400" dirty="0"/>
              <a:t>with </a:t>
            </a:r>
            <a:r>
              <a:rPr lang="en-US" sz="2400" b="1" dirty="0" smtClean="0"/>
              <a:t>P </a:t>
            </a:r>
            <a:r>
              <a:rPr lang="en-US" sz="2400" dirty="0" smtClean="0"/>
              <a:t>mode</a:t>
            </a:r>
            <a:r>
              <a:rPr lang="en-US" sz="2400" dirty="0"/>
              <a:t>.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CA" sz="2400" dirty="0">
                <a:solidFill>
                  <a:srgbClr val="FF0000"/>
                </a:solidFill>
              </a:rPr>
              <a:t>Integral time (</a:t>
            </a:r>
            <a:r>
              <a:rPr lang="en-CA" sz="2400" i="1" dirty="0">
                <a:solidFill>
                  <a:srgbClr val="FF0000"/>
                </a:solidFill>
              </a:rPr>
              <a:t>T</a:t>
            </a:r>
            <a:r>
              <a:rPr lang="en-US" sz="2400" i="1" baseline="-25000" dirty="0">
                <a:solidFill>
                  <a:srgbClr val="FF0000"/>
                </a:solidFill>
              </a:rPr>
              <a:t>i </a:t>
            </a:r>
            <a:r>
              <a:rPr lang="en-US" sz="2400" dirty="0">
                <a:solidFill>
                  <a:srgbClr val="FF0000"/>
                </a:solidFill>
              </a:rPr>
              <a:t>)</a:t>
            </a:r>
            <a:r>
              <a:rPr lang="en-US" sz="2400" dirty="0"/>
              <a:t> is the time the integral action needs to repeat the proportional action. This is easy to see </a:t>
            </a:r>
            <a:r>
              <a:rPr lang="en-US" sz="2400" dirty="0" smtClean="0"/>
              <a:t>with PI control if </a:t>
            </a:r>
            <a:r>
              <a:rPr lang="en-US" sz="2400" dirty="0"/>
              <a:t>we take the error to be a constant in the integral</a:t>
            </a:r>
            <a:r>
              <a:rPr lang="en-US" sz="2400" dirty="0" smtClean="0"/>
              <a:t>.</a:t>
            </a:r>
            <a:endParaRPr lang="en-US" sz="2400" dirty="0">
              <a:solidFill>
                <a:srgbClr val="FF000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ar-EG" sz="2400" dirty="0">
              <a:latin typeface="+mj-lt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400" dirty="0" smtClean="0">
              <a:latin typeface="+mj-lt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400" dirty="0">
              <a:latin typeface="+mj-lt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400" dirty="0" smtClean="0">
              <a:latin typeface="+mj-lt"/>
            </a:endParaRPr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endParaRPr lang="ar-EG" sz="2400" dirty="0">
              <a:latin typeface="+mj-lt"/>
            </a:endParaRPr>
          </a:p>
        </p:txBody>
      </p:sp>
      <p:sp>
        <p:nvSpPr>
          <p:cNvPr id="5" name="Rounded Rectangle 4"/>
          <p:cNvSpPr/>
          <p:nvPr/>
        </p:nvSpPr>
        <p:spPr bwMode="auto">
          <a:xfrm>
            <a:off x="304800" y="4876800"/>
            <a:ext cx="8534400" cy="1143000"/>
          </a:xfrm>
          <a:prstGeom prst="roundRect">
            <a:avLst/>
          </a:prstGeom>
          <a:noFill/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335CB2-D673-4E10-AAA1-0D66EBEFD69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473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7772400" cy="76200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b="1" dirty="0" smtClean="0"/>
              <a:t>Derivative action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458200" cy="5334000"/>
          </a:xfrm>
        </p:spPr>
        <p:txBody>
          <a:bodyPr/>
          <a:lstStyle/>
          <a:p>
            <a:pPr algn="l" rtl="0">
              <a:spcBef>
                <a:spcPts val="600"/>
              </a:spcBef>
              <a:spcAft>
                <a:spcPts val="600"/>
              </a:spcAft>
            </a:pPr>
            <a:r>
              <a:rPr lang="en-US" sz="2600" dirty="0"/>
              <a:t>Derivative </a:t>
            </a:r>
            <a:r>
              <a:rPr lang="en-US" sz="2600" dirty="0" smtClean="0"/>
              <a:t>control </a:t>
            </a:r>
            <a:r>
              <a:rPr lang="en-US" sz="2600" dirty="0"/>
              <a:t>action is based on how fast the error </a:t>
            </a:r>
            <a:r>
              <a:rPr lang="en-US" sz="2600" dirty="0" smtClean="0"/>
              <a:t>is changing </a:t>
            </a:r>
            <a:r>
              <a:rPr lang="en-US" sz="2600" dirty="0"/>
              <a:t>with time (rate </a:t>
            </a:r>
            <a:r>
              <a:rPr lang="en-US" sz="2600" dirty="0" smtClean="0"/>
              <a:t>of error change). </a:t>
            </a:r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r>
              <a:rPr lang="en-US" sz="2600" dirty="0" smtClean="0"/>
              <a:t>If the </a:t>
            </a:r>
            <a:r>
              <a:rPr lang="en-US" sz="2600" dirty="0"/>
              <a:t>sign of </a:t>
            </a:r>
            <a:r>
              <a:rPr lang="en-US" sz="2600" dirty="0" smtClean="0"/>
              <a:t>error change is opposite to </a:t>
            </a:r>
            <a:r>
              <a:rPr lang="en-US" sz="2600" dirty="0"/>
              <a:t>proportional or </a:t>
            </a:r>
            <a:r>
              <a:rPr lang="en-US" sz="2600" dirty="0" smtClean="0"/>
              <a:t>integral terms, PID action will be lower than PI. This acts like a </a:t>
            </a:r>
            <a:r>
              <a:rPr lang="en-US" sz="2600" dirty="0" smtClean="0">
                <a:solidFill>
                  <a:srgbClr val="FF0000"/>
                </a:solidFill>
              </a:rPr>
              <a:t>brake</a:t>
            </a:r>
            <a:r>
              <a:rPr lang="en-US" sz="2600" dirty="0" smtClean="0"/>
              <a:t> improving transient response (reducing overshoot</a:t>
            </a:r>
            <a:r>
              <a:rPr lang="en-US" sz="2600" dirty="0"/>
              <a:t> </a:t>
            </a:r>
            <a:r>
              <a:rPr lang="en-US" sz="2600" dirty="0" smtClean="0"/>
              <a:t> and settling time).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600" dirty="0" smtClean="0"/>
              <a:t>Derivative action </a:t>
            </a:r>
            <a:r>
              <a:rPr lang="en-US" sz="2600" dirty="0" smtClean="0">
                <a:solidFill>
                  <a:srgbClr val="FF0000"/>
                </a:solidFill>
              </a:rPr>
              <a:t>predicts</a:t>
            </a:r>
            <a:r>
              <a:rPr lang="en-US" sz="2600" dirty="0" smtClean="0"/>
              <a:t> future </a:t>
            </a:r>
            <a:r>
              <a:rPr lang="en-US" sz="2600" dirty="0"/>
              <a:t>error and responds in advance. Thus, it is called the </a:t>
            </a:r>
            <a:r>
              <a:rPr lang="en-US" sz="2600" b="1" i="1" dirty="0">
                <a:solidFill>
                  <a:srgbClr val="FF0000"/>
                </a:solidFill>
              </a:rPr>
              <a:t>predictive  mode</a:t>
            </a:r>
            <a:r>
              <a:rPr lang="en-US" sz="2600" b="1" dirty="0">
                <a:solidFill>
                  <a:srgbClr val="FF0000"/>
                </a:solidFill>
              </a:rPr>
              <a:t>.</a:t>
            </a:r>
            <a:r>
              <a:rPr lang="en-US" sz="2600" dirty="0">
                <a:solidFill>
                  <a:srgbClr val="FF0000"/>
                </a:solidFill>
              </a:rPr>
              <a:t> </a:t>
            </a:r>
            <a:endParaRPr lang="en-US" sz="2600" dirty="0" smtClean="0">
              <a:solidFill>
                <a:srgbClr val="FF000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600" dirty="0" smtClean="0"/>
              <a:t>Derivative </a:t>
            </a:r>
            <a:r>
              <a:rPr lang="en-US" sz="2600" dirty="0"/>
              <a:t>action is not useful for systems with noisy signals. </a:t>
            </a:r>
            <a:r>
              <a:rPr lang="en-US" sz="2600" dirty="0" smtClean="0"/>
              <a:t>So, in practice</a:t>
            </a:r>
            <a:r>
              <a:rPr lang="en-US" sz="2600" dirty="0"/>
              <a:t>, derivative action is </a:t>
            </a:r>
            <a:r>
              <a:rPr lang="en-US" sz="2600" i="1" dirty="0" smtClean="0">
                <a:solidFill>
                  <a:srgbClr val="FF0000"/>
                </a:solidFill>
              </a:rPr>
              <a:t>filtered</a:t>
            </a:r>
            <a:r>
              <a:rPr lang="en-US" sz="2600" dirty="0" smtClean="0"/>
              <a:t>.</a:t>
            </a:r>
            <a:endParaRPr lang="en-US" sz="2600" dirty="0">
              <a:solidFill>
                <a:srgbClr val="FF0000"/>
              </a:solidFill>
            </a:endParaRPr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endParaRPr lang="en-US" sz="26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6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6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6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6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ar-EG" sz="2600" b="1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ar-EG" sz="2600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335CB2-D673-4E10-AAA1-0D66EBEFD69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9071319"/>
              </p:ext>
            </p:extLst>
          </p:nvPr>
        </p:nvGraphicFramePr>
        <p:xfrm>
          <a:off x="1676400" y="5791200"/>
          <a:ext cx="5876925" cy="1042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50" name="Equation" r:id="rId3" imgW="2705040" imgH="482400" progId="Equation.3">
                  <p:embed/>
                </p:oleObj>
              </mc:Choice>
              <mc:Fallback>
                <p:oleObj name="Equation" r:id="rId3" imgW="2705040" imgH="4824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5791200"/>
                        <a:ext cx="5876925" cy="1042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6430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61" y="3276600"/>
            <a:ext cx="7502539" cy="227845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05800" cy="685800"/>
          </a:xfrm>
          <a:noFill/>
        </p:spPr>
        <p:txBody>
          <a:bodyPr/>
          <a:lstStyle/>
          <a:p>
            <a:r>
              <a:rPr lang="en-US" b="1" dirty="0" smtClean="0"/>
              <a:t>Simulation example</a:t>
            </a:r>
            <a:endParaRPr lang="ar-EG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114800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In this example we simulate the response of a feedback loop with </a:t>
            </a:r>
            <a:r>
              <a:rPr lang="en-US" sz="2400" dirty="0" smtClean="0">
                <a:solidFill>
                  <a:srgbClr val="FF0000"/>
                </a:solidFill>
              </a:rPr>
              <a:t>P</a:t>
            </a:r>
            <a:r>
              <a:rPr lang="en-US" sz="2400" dirty="0" smtClean="0"/>
              <a:t> and </a:t>
            </a:r>
            <a:r>
              <a:rPr lang="en-US" sz="2400" dirty="0" smtClean="0">
                <a:solidFill>
                  <a:srgbClr val="FF0000"/>
                </a:solidFill>
              </a:rPr>
              <a:t>PI</a:t>
            </a:r>
            <a:r>
              <a:rPr lang="en-US" sz="2400" dirty="0" smtClean="0"/>
              <a:t> controllers for a first order process.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We study the response for step changes in </a:t>
            </a:r>
            <a:r>
              <a:rPr lang="en-US" sz="2400" dirty="0"/>
              <a:t>both </a:t>
            </a:r>
            <a:r>
              <a:rPr lang="en-US" sz="2400" dirty="0" smtClean="0"/>
              <a:t>set point and load disturbance.</a:t>
            </a:r>
            <a:endParaRPr lang="ar-EG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335CB2-D673-4E10-AAA1-0D66EBEFD69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067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3403</TotalTime>
  <Words>446</Words>
  <Application>Microsoft Office PowerPoint</Application>
  <PresentationFormat>On-screen Show (4:3)</PresentationFormat>
  <Paragraphs>66</Paragraphs>
  <Slides>10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Blank Presentation</vt:lpstr>
      <vt:lpstr>Equation</vt:lpstr>
      <vt:lpstr>(10)  PID Control</vt:lpstr>
      <vt:lpstr>On-Off Control</vt:lpstr>
      <vt:lpstr>PID Controller</vt:lpstr>
      <vt:lpstr>Electronic PID Controller</vt:lpstr>
      <vt:lpstr>https://commons.wikimedia.org/wiki/File:PID_Compensation_Animated.gif</vt:lpstr>
      <vt:lpstr>Proportional action</vt:lpstr>
      <vt:lpstr>Integral action</vt:lpstr>
      <vt:lpstr>Derivative action</vt:lpstr>
      <vt:lpstr>Simulation example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Thomas E. Marlin</dc:creator>
  <cp:lastModifiedBy>Ahmed</cp:lastModifiedBy>
  <cp:revision>745</cp:revision>
  <dcterms:created xsi:type="dcterms:W3CDTF">2002-10-28T17:57:08Z</dcterms:created>
  <dcterms:modified xsi:type="dcterms:W3CDTF">2018-03-24T12:19:54Z</dcterms:modified>
</cp:coreProperties>
</file>