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96" r:id="rId2"/>
    <p:sldId id="505" r:id="rId3"/>
    <p:sldId id="502" r:id="rId4"/>
    <p:sldId id="522" r:id="rId5"/>
    <p:sldId id="483" r:id="rId6"/>
    <p:sldId id="482" r:id="rId7"/>
    <p:sldId id="322" r:id="rId8"/>
    <p:sldId id="299" r:id="rId9"/>
    <p:sldId id="520" r:id="rId10"/>
    <p:sldId id="52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008000"/>
    <a:srgbClr val="FF0000"/>
    <a:srgbClr val="FF00FF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636" autoAdjust="0"/>
    <p:restoredTop sz="90929"/>
  </p:normalViewPr>
  <p:slideViewPr>
    <p:cSldViewPr>
      <p:cViewPr>
        <p:scale>
          <a:sx n="59" d="100"/>
          <a:sy n="59" d="100"/>
        </p:scale>
        <p:origin x="-218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17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D43983D-B249-4B5C-9C84-BAE4830C6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73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34927-7F3E-460A-9B0E-571885F19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2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DF71-5B15-48FB-A4D9-E055D03C3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EE02F-5550-4598-A40B-FBEFEB207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35CB2-D673-4E10-AAA1-0D66EBEFD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1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AAD65-E5D9-41C2-A19F-AD80AE0F2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9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E1DE-8C76-4C95-B476-D7D2CDFDA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2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4E9B5-E27C-4262-BEAE-BA511ADE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0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1B638-46C2-40EE-8987-A4F4FEAFC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ADDC5-5F86-429B-A2D0-4B41D50BD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3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12BA5-F47C-4BF7-A79A-950BAA01E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2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AA85D-C210-4A8A-9253-4437D0D68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9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F5E6F8-C142-4686-A823-1560E2EBC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3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2400" cy="2362200"/>
          </a:xfrm>
          <a:noFill/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chemeClr val="tx1"/>
                </a:solidFill>
              </a:rPr>
              <a:t>(10)</a:t>
            </a:r>
            <a:br>
              <a:rPr lang="en-US" sz="5000" b="1" dirty="0" smtClean="0">
                <a:solidFill>
                  <a:schemeClr val="tx1"/>
                </a:solidFill>
              </a:rPr>
            </a:br>
            <a:r>
              <a:rPr lang="en-US" sz="5000" b="1" dirty="0" smtClean="0">
                <a:solidFill>
                  <a:schemeClr val="tx1"/>
                </a:solidFill>
              </a:rPr>
              <a:t/>
            </a:r>
            <a:br>
              <a:rPr lang="en-US" sz="5000" b="1" dirty="0" smtClean="0">
                <a:solidFill>
                  <a:schemeClr val="tx1"/>
                </a:solidFill>
              </a:rPr>
            </a:br>
            <a:r>
              <a:rPr lang="en-US" sz="5000" b="1" dirty="0" smtClean="0">
                <a:solidFill>
                  <a:schemeClr val="tx1"/>
                </a:solidFill>
              </a:rPr>
              <a:t>PID Control</a:t>
            </a:r>
            <a:endParaRPr lang="ar-EG" sz="5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6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8706" y="5106145"/>
            <a:ext cx="4052790" cy="1123384"/>
          </a:xfrm>
          <a:prstGeom prst="rect">
            <a:avLst/>
          </a:prstGeom>
          <a:solidFill>
            <a:schemeClr val="accent1">
              <a:lumMod val="20000"/>
              <a:lumOff val="80000"/>
              <a:alpha val="95000"/>
            </a:schemeClr>
          </a:solidFill>
        </p:spPr>
        <p:txBody>
          <a:bodyPr wrap="square" rtlCol="1">
            <a:sp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</a:rPr>
              <a:t>P control </a:t>
            </a:r>
            <a:r>
              <a:rPr lang="en-US" sz="2200" dirty="0" smtClean="0"/>
              <a:t>alone can not remove the offset neither for set point nor load disturbance changes!</a:t>
            </a:r>
            <a:endParaRPr lang="ar-EG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81" y="1981200"/>
            <a:ext cx="4004415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921" y="762000"/>
            <a:ext cx="4272187" cy="362565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393803"/>
              </p:ext>
            </p:extLst>
          </p:nvPr>
        </p:nvGraphicFramePr>
        <p:xfrm>
          <a:off x="5888038" y="2571750"/>
          <a:ext cx="23415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90" name="Equation" r:id="rId5" imgW="1079280" imgH="431640" progId="Equation.3">
                  <p:embed/>
                </p:oleObj>
              </mc:Choice>
              <mc:Fallback>
                <p:oleObj name="Equation" r:id="rId5" imgW="1079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038" y="2571750"/>
                        <a:ext cx="2341562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664843"/>
              </p:ext>
            </p:extLst>
          </p:nvPr>
        </p:nvGraphicFramePr>
        <p:xfrm>
          <a:off x="1966913" y="3038475"/>
          <a:ext cx="12668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91" name="Equation" r:id="rId7" imgW="583920" imgH="228600" progId="Equation.3">
                  <p:embed/>
                </p:oleObj>
              </mc:Choice>
              <mc:Fallback>
                <p:oleObj name="Equation" r:id="rId7" imgW="583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3038475"/>
                        <a:ext cx="12668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45921" y="5125016"/>
            <a:ext cx="4272187" cy="1123384"/>
          </a:xfrm>
          <a:prstGeom prst="rect">
            <a:avLst/>
          </a:prstGeom>
          <a:solidFill>
            <a:schemeClr val="accent1">
              <a:lumMod val="20000"/>
              <a:lumOff val="80000"/>
              <a:alpha val="95000"/>
            </a:schemeClr>
          </a:solidFill>
        </p:spPr>
        <p:txBody>
          <a:bodyPr wrap="square" rtlCol="1">
            <a:sp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</a:rPr>
              <a:t>PI control </a:t>
            </a:r>
            <a:r>
              <a:rPr lang="en-US" sz="2200" dirty="0" smtClean="0"/>
              <a:t>removes offset for both set point and load disturbance changes!</a:t>
            </a:r>
            <a:endParaRPr lang="ar-EG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876800" y="1812758"/>
            <a:ext cx="381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7942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b="1" dirty="0" smtClean="0"/>
              <a:t>On-Off Control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525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cs typeface="Times New Roman" panose="02020603050405020304" pitchFamily="18" charset="0"/>
              </a:rPr>
              <a:t>First, recall that </a:t>
            </a:r>
            <a:r>
              <a:rPr lang="en-US" sz="2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on-</a:t>
            </a:r>
            <a:r>
              <a:rPr lang="en-US" sz="2500" dirty="0">
                <a:solidFill>
                  <a:srgbClr val="FF0000"/>
                </a:solidFill>
                <a:cs typeface="Times New Roman" panose="02020603050405020304" pitchFamily="18" charset="0"/>
              </a:rPr>
              <a:t>o</a:t>
            </a:r>
            <a:r>
              <a:rPr lang="en-US" sz="2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ff control</a:t>
            </a:r>
            <a:r>
              <a:rPr lang="en-US" sz="2500" dirty="0" smtClean="0">
                <a:cs typeface="Times New Roman" panose="02020603050405020304" pitchFamily="18" charset="0"/>
              </a:rPr>
              <a:t> is </a:t>
            </a:r>
            <a:r>
              <a:rPr lang="en-US" sz="2500" dirty="0">
                <a:cs typeface="Times New Roman" panose="02020603050405020304" pitchFamily="18" charset="0"/>
              </a:rPr>
              <a:t>the </a:t>
            </a:r>
            <a:r>
              <a:rPr lang="en-US" sz="2500" dirty="0">
                <a:solidFill>
                  <a:srgbClr val="FF0000"/>
                </a:solidFill>
                <a:cs typeface="Times New Roman" panose="02020603050405020304" pitchFamily="18" charset="0"/>
              </a:rPr>
              <a:t>simplest</a:t>
            </a:r>
            <a:r>
              <a:rPr lang="en-US" sz="2500" dirty="0">
                <a:cs typeface="Times New Roman" panose="02020603050405020304" pitchFamily="18" charset="0"/>
              </a:rPr>
              <a:t> form of control. </a:t>
            </a:r>
            <a:endParaRPr lang="en-US" sz="2500" dirty="0" smtClean="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cs typeface="Times New Roman" panose="02020603050405020304" pitchFamily="18" charset="0"/>
              </a:rPr>
              <a:t>However, it is not accurate. The actual output will keep oscillating around the desired Set point.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500" dirty="0" smtClean="0">
                <a:cs typeface="Times New Roman" panose="02020603050405020304" pitchFamily="18" charset="0"/>
              </a:rPr>
              <a:t>PID control provides smoother operation than on-off control.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500" dirty="0" smtClean="0"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28800" y="3657600"/>
            <a:ext cx="5720526" cy="2912758"/>
            <a:chOff x="466165" y="1981200"/>
            <a:chExt cx="8220635" cy="468527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165" y="1981200"/>
              <a:ext cx="8220635" cy="46852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1905000" y="2361593"/>
              <a:ext cx="1600200" cy="1017494"/>
              <a:chOff x="1905000" y="2361593"/>
              <a:chExt cx="1600200" cy="10174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905000" y="2388487"/>
                <a:ext cx="1600200" cy="9906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057400" y="2514600"/>
                <a:ext cx="381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057400" y="2873188"/>
                <a:ext cx="3810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057400" y="3200400"/>
                <a:ext cx="381000" cy="0"/>
              </a:xfrm>
              <a:prstGeom prst="line">
                <a:avLst/>
              </a:prstGeom>
              <a:ln w="28575">
                <a:solidFill>
                  <a:srgbClr val="2962A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2497576" y="2361593"/>
                <a:ext cx="84087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Set point</a:t>
                </a:r>
                <a:endParaRPr lang="en-US" sz="1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2729145"/>
                <a:ext cx="55207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Error</a:t>
                </a:r>
                <a:endParaRPr lang="en-US" sz="1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456330" y="3036922"/>
                <a:ext cx="70884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Output</a:t>
                </a:r>
                <a:endParaRPr lang="en-US" sz="1400" dirty="0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2163" y="1999036"/>
            <a:ext cx="6886037" cy="18109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838200"/>
          </a:xfrm>
          <a:noFill/>
        </p:spPr>
        <p:txBody>
          <a:bodyPr/>
          <a:lstStyle/>
          <a:p>
            <a:r>
              <a:rPr lang="en-US" b="1" dirty="0"/>
              <a:t>PID </a:t>
            </a:r>
            <a:r>
              <a:rPr lang="en-US" b="1" dirty="0" smtClean="0"/>
              <a:t>Controller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06904"/>
            <a:ext cx="8153400" cy="1179096"/>
          </a:xfrm>
        </p:spPr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400" dirty="0"/>
              <a:t>PID stands </a:t>
            </a:r>
            <a:r>
              <a:rPr lang="en-US" sz="2400" dirty="0" smtClean="0"/>
              <a:t>for </a:t>
            </a:r>
            <a:r>
              <a:rPr lang="en-US" sz="24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Proportional-Integral-Derivative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  <a:endParaRPr lang="en-US" sz="2400" dirty="0"/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More </a:t>
            </a:r>
            <a:r>
              <a:rPr lang="en-US" sz="2400" dirty="0"/>
              <a:t>than half of the industrial controllers </a:t>
            </a:r>
            <a:r>
              <a:rPr lang="en-US" sz="2400" dirty="0" smtClean="0"/>
              <a:t>are PID.</a:t>
            </a:r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endParaRPr lang="en-US" sz="2400" dirty="0" smtClean="0"/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endParaRPr lang="en-US" sz="2400" b="1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400" dirty="0">
              <a:latin typeface="+mj-lt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400" dirty="0" smtClean="0">
              <a:latin typeface="+mj-lt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400" dirty="0" smtClean="0">
              <a:latin typeface="+mj-lt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ar-EG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2694" y="2286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30204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u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0682"/>
              </p:ext>
            </p:extLst>
          </p:nvPr>
        </p:nvGraphicFramePr>
        <p:xfrm>
          <a:off x="365125" y="3657600"/>
          <a:ext cx="849153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32" name="Equation" r:id="rId4" imgW="4292600" imgH="482600" progId="Equation.3">
                  <p:embed/>
                </p:oleObj>
              </mc:Choice>
              <mc:Fallback>
                <p:oleObj name="Equation" r:id="rId4" imgW="42926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3657600"/>
                        <a:ext cx="8491538" cy="9509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14400" y="4724400"/>
            <a:ext cx="7467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2000" b="1" dirty="0" smtClean="0">
                <a:latin typeface="+mj-lt"/>
              </a:rPr>
              <a:t>u(t) … control signal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2000" b="1" dirty="0" smtClean="0">
                <a:latin typeface="+mj-lt"/>
              </a:rPr>
              <a:t>e(t) … error signal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US" sz="2000" b="1" i="1" dirty="0" err="1" smtClean="0">
                <a:solidFill>
                  <a:srgbClr val="FF0000"/>
                </a:solidFill>
                <a:latin typeface="+mj-lt"/>
              </a:rPr>
              <a:t>K</a:t>
            </a:r>
            <a:r>
              <a:rPr lang="en-US" sz="2000" b="1" i="1" baseline="-25000" dirty="0" err="1" smtClean="0">
                <a:solidFill>
                  <a:srgbClr val="FF0000"/>
                </a:solidFill>
                <a:latin typeface="+mj-lt"/>
              </a:rPr>
              <a:t>c</a:t>
            </a:r>
            <a:r>
              <a:rPr lang="en-US" sz="2000" b="1" i="1" baseline="-25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… controller gain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CA" sz="2000" b="1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CA" sz="2000" b="1" i="1" baseline="-25000" dirty="0" smtClean="0">
                <a:solidFill>
                  <a:srgbClr val="FF0000"/>
                </a:solidFill>
                <a:latin typeface="+mj-lt"/>
              </a:rPr>
              <a:t>i </a:t>
            </a:r>
            <a:r>
              <a:rPr lang="en-US" sz="2000" b="1" dirty="0" smtClean="0">
                <a:latin typeface="+mj-lt"/>
              </a:rPr>
              <a:t> … integral time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en-CA" sz="2000" b="1" i="1" dirty="0" smtClean="0">
                <a:solidFill>
                  <a:srgbClr val="FF0000"/>
                </a:solidFill>
              </a:rPr>
              <a:t>T</a:t>
            </a:r>
            <a:r>
              <a:rPr lang="en-US" sz="2000" b="1" i="1" baseline="-25000" dirty="0" smtClean="0">
                <a:solidFill>
                  <a:srgbClr val="FF0000"/>
                </a:solidFill>
              </a:rPr>
              <a:t>d</a:t>
            </a:r>
            <a:r>
              <a:rPr lang="en-US" sz="2000" b="1" dirty="0" smtClean="0"/>
              <a:t> … derivative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7"/>
            <a:ext cx="8229600" cy="838200"/>
          </a:xfrm>
        </p:spPr>
        <p:txBody>
          <a:bodyPr/>
          <a:lstStyle/>
          <a:p>
            <a:r>
              <a:rPr lang="en-US" dirty="0" smtClean="0"/>
              <a:t>Electronic PID Controller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752520"/>
            <a:ext cx="6629833" cy="28655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037190"/>
              </p:ext>
            </p:extLst>
          </p:nvPr>
        </p:nvGraphicFramePr>
        <p:xfrm>
          <a:off x="2209800" y="4999037"/>
          <a:ext cx="5119688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6" name="Equation" r:id="rId4" imgW="2844720" imgH="482400" progId="Equation.3">
                  <p:embed/>
                </p:oleObj>
              </mc:Choice>
              <mc:Fallback>
                <p:oleObj name="Equation" r:id="rId4" imgW="2844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99037"/>
                        <a:ext cx="5119688" cy="868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7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652" y="4572000"/>
            <a:ext cx="8229600" cy="504056"/>
          </a:xfrm>
        </p:spPr>
        <p:txBody>
          <a:bodyPr>
            <a:normAutofit/>
          </a:bodyPr>
          <a:lstStyle/>
          <a:p>
            <a:r>
              <a:rPr lang="en-US" sz="1800" dirty="0"/>
              <a:t>https://commons.wikimedia.org/wiki/File:PID_Compensation_Animated.gif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571" y="5181601"/>
            <a:ext cx="6641429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56949"/>
            <a:ext cx="4648200" cy="299125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20316" y="0"/>
            <a:ext cx="8915400" cy="111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4000" b="1" dirty="0" smtClean="0"/>
              <a:t>Characteristics of P, I, and D action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149118"/>
            <a:ext cx="8077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Each mode has specific advantages and limitations.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Proportional action</a:t>
            </a:r>
            <a:endParaRPr lang="ar-EG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+mj-lt"/>
              </a:rPr>
              <a:t>The </a:t>
            </a:r>
            <a:r>
              <a:rPr lang="en-US" sz="2800" dirty="0" smtClean="0">
                <a:latin typeface="+mj-lt"/>
              </a:rPr>
              <a:t>controller output </a:t>
            </a:r>
            <a:r>
              <a:rPr lang="en-US" sz="2800" dirty="0">
                <a:latin typeface="+mj-lt"/>
              </a:rPr>
              <a:t>is proportional to </a:t>
            </a:r>
            <a:r>
              <a:rPr lang="en-US" sz="2800" dirty="0" smtClean="0">
                <a:latin typeface="+mj-lt"/>
              </a:rPr>
              <a:t>the </a:t>
            </a:r>
            <a:r>
              <a:rPr lang="en-US" sz="2800" dirty="0"/>
              <a:t>instantaneous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error </a:t>
            </a:r>
            <a:r>
              <a:rPr lang="en-US" sz="2800" dirty="0" smtClean="0">
                <a:latin typeface="+mj-lt"/>
              </a:rPr>
              <a:t>e(t).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latin typeface="+mj-lt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latin typeface="+mj-lt"/>
              </a:rPr>
              <a:t>The proportional mode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responds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immediately</a:t>
            </a:r>
            <a:r>
              <a:rPr lang="en-US" sz="2800" dirty="0" smtClean="0">
                <a:latin typeface="+mj-lt"/>
              </a:rPr>
              <a:t> to instantaneous errors.</a:t>
            </a:r>
            <a:endParaRPr lang="ar-EG" sz="2800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363628"/>
              </p:ext>
            </p:extLst>
          </p:nvPr>
        </p:nvGraphicFramePr>
        <p:xfrm>
          <a:off x="3719513" y="3200400"/>
          <a:ext cx="176688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47" name="Equation" r:id="rId3" imgW="812520" imgH="228600" progId="Equation.3">
                  <p:embed/>
                </p:oleObj>
              </mc:Choice>
              <mc:Fallback>
                <p:oleObj name="Equation" r:id="rId3" imgW="812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3200400"/>
                        <a:ext cx="1766887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914400"/>
          </a:xfrm>
          <a:noFill/>
        </p:spPr>
        <p:txBody>
          <a:bodyPr>
            <a:normAutofit/>
          </a:bodyPr>
          <a:lstStyle/>
          <a:p>
            <a:r>
              <a:rPr lang="en-US" b="1" dirty="0" smtClean="0"/>
              <a:t>Integral action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334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Integral action eliminates steady-state error </a:t>
            </a:r>
            <a:r>
              <a:rPr lang="en-US" sz="2400" dirty="0" smtClean="0">
                <a:latin typeface="+mj-lt"/>
              </a:rPr>
              <a:t>(integration accumulates past errors and hence can provide non </a:t>
            </a:r>
            <a:r>
              <a:rPr lang="en-US" sz="2400" dirty="0">
                <a:latin typeface="+mj-lt"/>
              </a:rPr>
              <a:t>zero value </a:t>
            </a:r>
            <a:r>
              <a:rPr lang="en-US" sz="2400" dirty="0" smtClean="0">
                <a:latin typeface="+mj-lt"/>
              </a:rPr>
              <a:t>when the present error </a:t>
            </a:r>
            <a:r>
              <a:rPr lang="en-US" sz="2400" dirty="0">
                <a:latin typeface="+mj-lt"/>
              </a:rPr>
              <a:t>is </a:t>
            </a:r>
            <a:r>
              <a:rPr lang="en-US" sz="2400" dirty="0" smtClean="0">
                <a:latin typeface="+mj-lt"/>
              </a:rPr>
              <a:t>zero)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At steady-state, </a:t>
            </a:r>
            <a:r>
              <a:rPr lang="en-US" sz="2400" dirty="0" smtClean="0"/>
              <a:t>the whole PID controller output is </a:t>
            </a:r>
            <a:r>
              <a:rPr lang="en-US" sz="2400" dirty="0"/>
              <a:t>due to integral mode </a:t>
            </a:r>
            <a:r>
              <a:rPr lang="en-US" sz="2400" dirty="0" smtClean="0"/>
              <a:t>alone. Hence</a:t>
            </a:r>
            <a:r>
              <a:rPr lang="en-US" sz="2400" dirty="0"/>
              <a:t>, it is called the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persistent mode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</a:rPr>
              <a:t>Integral action leads to oscillatory behavior </a:t>
            </a:r>
            <a:r>
              <a:rPr lang="en-US" sz="2400" dirty="0"/>
              <a:t>with excessive overshoot and </a:t>
            </a:r>
            <a:r>
              <a:rPr lang="en-US" sz="2400" dirty="0">
                <a:solidFill>
                  <a:srgbClr val="FF0000"/>
                </a:solidFill>
              </a:rPr>
              <a:t>settling time</a:t>
            </a:r>
            <a:r>
              <a:rPr lang="en-US" sz="2400" dirty="0"/>
              <a:t>. So, we should lower the proportional gain when we add integral control.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FF0000"/>
                </a:solidFill>
              </a:rPr>
              <a:t>Integral mode is slow</a:t>
            </a:r>
            <a:r>
              <a:rPr lang="en-US" sz="2400" dirty="0"/>
              <a:t>. So, it </a:t>
            </a:r>
            <a:r>
              <a:rPr lang="en-US" sz="2400" dirty="0" smtClean="0"/>
              <a:t>is combined </a:t>
            </a:r>
            <a:r>
              <a:rPr lang="en-US" sz="2400" dirty="0"/>
              <a:t>with </a:t>
            </a:r>
            <a:r>
              <a:rPr lang="en-US" sz="2400" b="1" dirty="0" smtClean="0"/>
              <a:t>P </a:t>
            </a:r>
            <a:r>
              <a:rPr lang="en-US" sz="2400" dirty="0" smtClean="0"/>
              <a:t>mode</a:t>
            </a:r>
            <a:r>
              <a:rPr lang="en-US" sz="2400" dirty="0"/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400" dirty="0">
                <a:solidFill>
                  <a:srgbClr val="FF0000"/>
                </a:solidFill>
              </a:rPr>
              <a:t>Integral time (</a:t>
            </a:r>
            <a:r>
              <a:rPr lang="en-CA" sz="2400" i="1" dirty="0">
                <a:solidFill>
                  <a:srgbClr val="FF0000"/>
                </a:solidFill>
              </a:rPr>
              <a:t>T</a:t>
            </a:r>
            <a:r>
              <a:rPr lang="en-US" sz="2400" i="1" baseline="-25000" dirty="0">
                <a:solidFill>
                  <a:srgbClr val="FF0000"/>
                </a:solidFill>
              </a:rPr>
              <a:t>i 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/>
              <a:t> is the time the integral action needs to repeat the proportional action. This is easy to see </a:t>
            </a:r>
            <a:r>
              <a:rPr lang="en-US" sz="2400" dirty="0" smtClean="0"/>
              <a:t>with PI control if </a:t>
            </a:r>
            <a:r>
              <a:rPr lang="en-US" sz="2400" dirty="0"/>
              <a:t>we take the error to be a constant in the integral</a:t>
            </a:r>
            <a:r>
              <a:rPr lang="en-US" sz="2400" dirty="0" smtClean="0"/>
              <a:t>.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r-EG" sz="2400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+mj-lt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ar-EG" sz="2400" dirty="0"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04800" y="4876800"/>
            <a:ext cx="8534400" cy="1143000"/>
          </a:xfrm>
          <a:prstGeom prst="round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762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Derivative action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334000"/>
          </a:xfrm>
        </p:spPr>
        <p:txBody>
          <a:bodyPr/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Derivative </a:t>
            </a:r>
            <a:r>
              <a:rPr lang="en-US" sz="2600" dirty="0" smtClean="0"/>
              <a:t>control </a:t>
            </a:r>
            <a:r>
              <a:rPr lang="en-US" sz="2600" dirty="0"/>
              <a:t>action is based on how fast the error </a:t>
            </a:r>
            <a:r>
              <a:rPr lang="en-US" sz="2600" dirty="0" smtClean="0"/>
              <a:t>is changing </a:t>
            </a:r>
            <a:r>
              <a:rPr lang="en-US" sz="2600" dirty="0"/>
              <a:t>with time (rate </a:t>
            </a:r>
            <a:r>
              <a:rPr lang="en-US" sz="2600" dirty="0" smtClean="0"/>
              <a:t>of error change).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If the </a:t>
            </a:r>
            <a:r>
              <a:rPr lang="en-US" sz="2600" dirty="0"/>
              <a:t>sign of </a:t>
            </a:r>
            <a:r>
              <a:rPr lang="en-US" sz="2600" dirty="0" smtClean="0"/>
              <a:t>error change is opposite to </a:t>
            </a:r>
            <a:r>
              <a:rPr lang="en-US" sz="2600" dirty="0"/>
              <a:t>proportional or </a:t>
            </a:r>
            <a:r>
              <a:rPr lang="en-US" sz="2600" dirty="0" smtClean="0"/>
              <a:t>integral terms, PID action will be lower than PI. This acts like a </a:t>
            </a:r>
            <a:r>
              <a:rPr lang="en-US" sz="2600" dirty="0" smtClean="0">
                <a:solidFill>
                  <a:srgbClr val="FF0000"/>
                </a:solidFill>
              </a:rPr>
              <a:t>brake</a:t>
            </a:r>
            <a:r>
              <a:rPr lang="en-US" sz="2600" dirty="0" smtClean="0"/>
              <a:t> improving transient response (reducing overshoot</a:t>
            </a:r>
            <a:r>
              <a:rPr lang="en-US" sz="2600" dirty="0"/>
              <a:t> </a:t>
            </a:r>
            <a:r>
              <a:rPr lang="en-US" sz="2600" dirty="0" smtClean="0"/>
              <a:t> and settling time).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Derivative action </a:t>
            </a:r>
            <a:r>
              <a:rPr lang="en-US" sz="2600" dirty="0" smtClean="0">
                <a:solidFill>
                  <a:srgbClr val="FF0000"/>
                </a:solidFill>
              </a:rPr>
              <a:t>predicts</a:t>
            </a:r>
            <a:r>
              <a:rPr lang="en-US" sz="2600" dirty="0" smtClean="0"/>
              <a:t> future </a:t>
            </a:r>
            <a:r>
              <a:rPr lang="en-US" sz="2600" dirty="0"/>
              <a:t>error and responds in advance. Thus, it is called the </a:t>
            </a:r>
            <a:r>
              <a:rPr lang="en-US" sz="2600" b="1" i="1" dirty="0">
                <a:solidFill>
                  <a:srgbClr val="FF0000"/>
                </a:solidFill>
              </a:rPr>
              <a:t>predictive  mode</a:t>
            </a:r>
            <a:r>
              <a:rPr lang="en-US" sz="2600" b="1" dirty="0">
                <a:solidFill>
                  <a:srgbClr val="FF0000"/>
                </a:solidFill>
              </a:rPr>
              <a:t>.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endParaRPr lang="en-US" sz="2600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Derivative </a:t>
            </a:r>
            <a:r>
              <a:rPr lang="en-US" sz="2600" dirty="0"/>
              <a:t>action is not useful for systems with noisy signals. </a:t>
            </a:r>
            <a:r>
              <a:rPr lang="en-US" sz="2600" dirty="0" smtClean="0"/>
              <a:t>So, in practice</a:t>
            </a:r>
            <a:r>
              <a:rPr lang="en-US" sz="2600" dirty="0"/>
              <a:t>, derivative action is </a:t>
            </a:r>
            <a:r>
              <a:rPr lang="en-US" sz="2600" i="1" dirty="0" smtClean="0">
                <a:solidFill>
                  <a:srgbClr val="FF0000"/>
                </a:solidFill>
              </a:rPr>
              <a:t>filtered</a:t>
            </a:r>
            <a:r>
              <a:rPr lang="en-US" sz="2600" dirty="0" smtClean="0"/>
              <a:t>.</a:t>
            </a:r>
            <a:endParaRPr lang="en-US" sz="2600" dirty="0">
              <a:solidFill>
                <a:srgbClr val="FF0000"/>
              </a:solidFill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r-EG" sz="26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r-EG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071319"/>
              </p:ext>
            </p:extLst>
          </p:nvPr>
        </p:nvGraphicFramePr>
        <p:xfrm>
          <a:off x="1676400" y="5791200"/>
          <a:ext cx="5876925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0" name="Equation" r:id="rId3" imgW="2705040" imgH="482400" progId="Equation.3">
                  <p:embed/>
                </p:oleObj>
              </mc:Choice>
              <mc:Fallback>
                <p:oleObj name="Equation" r:id="rId3" imgW="270504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791200"/>
                        <a:ext cx="5876925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4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61" y="3276600"/>
            <a:ext cx="7502539" cy="2278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  <a:noFill/>
        </p:spPr>
        <p:txBody>
          <a:bodyPr/>
          <a:lstStyle/>
          <a:p>
            <a:r>
              <a:rPr lang="en-US" b="1" dirty="0" smtClean="0"/>
              <a:t>Simulation example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114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 this example we simulate the response of a feedback loop with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PI</a:t>
            </a:r>
            <a:r>
              <a:rPr lang="en-US" sz="2400" dirty="0" smtClean="0"/>
              <a:t> controllers for a first order process.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We study the response for step changes in </a:t>
            </a:r>
            <a:r>
              <a:rPr lang="en-US" sz="2400" dirty="0"/>
              <a:t>both </a:t>
            </a:r>
            <a:r>
              <a:rPr lang="en-US" sz="2400" dirty="0" smtClean="0"/>
              <a:t>set point and load disturbance.</a:t>
            </a:r>
            <a:endParaRPr lang="ar-EG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5CB2-D673-4E10-AAA1-0D66EBEFD69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3403</TotalTime>
  <Words>446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Equation</vt:lpstr>
      <vt:lpstr>(10)  PID Control</vt:lpstr>
      <vt:lpstr>On-Off Control</vt:lpstr>
      <vt:lpstr>PID Controller</vt:lpstr>
      <vt:lpstr>Electronic PID Controller</vt:lpstr>
      <vt:lpstr>https://commons.wikimedia.org/wiki/File:PID_Compensation_Animated.gif</vt:lpstr>
      <vt:lpstr>Proportional action</vt:lpstr>
      <vt:lpstr>Integral action</vt:lpstr>
      <vt:lpstr>Derivative action</vt:lpstr>
      <vt:lpstr>Simulation example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E. Marlin</dc:creator>
  <cp:lastModifiedBy>Ahmed</cp:lastModifiedBy>
  <cp:revision>745</cp:revision>
  <dcterms:created xsi:type="dcterms:W3CDTF">2002-10-28T17:57:08Z</dcterms:created>
  <dcterms:modified xsi:type="dcterms:W3CDTF">2018-03-24T12:19:54Z</dcterms:modified>
</cp:coreProperties>
</file>