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5"/>
  </p:notesMasterIdLst>
  <p:handoutMasterIdLst>
    <p:handoutMasterId r:id="rId26"/>
  </p:handoutMasterIdLst>
  <p:sldIdLst>
    <p:sldId id="256" r:id="rId2"/>
    <p:sldId id="757" r:id="rId3"/>
    <p:sldId id="758" r:id="rId4"/>
    <p:sldId id="759" r:id="rId5"/>
    <p:sldId id="773" r:id="rId6"/>
    <p:sldId id="775" r:id="rId7"/>
    <p:sldId id="760" r:id="rId8"/>
    <p:sldId id="776" r:id="rId9"/>
    <p:sldId id="777" r:id="rId10"/>
    <p:sldId id="779" r:id="rId11"/>
    <p:sldId id="792" r:id="rId12"/>
    <p:sldId id="797" r:id="rId13"/>
    <p:sldId id="799" r:id="rId14"/>
    <p:sldId id="823" r:id="rId15"/>
    <p:sldId id="821" r:id="rId16"/>
    <p:sldId id="800" r:id="rId17"/>
    <p:sldId id="801" r:id="rId18"/>
    <p:sldId id="822" r:id="rId19"/>
    <p:sldId id="810" r:id="rId20"/>
    <p:sldId id="807" r:id="rId21"/>
    <p:sldId id="819" r:id="rId22"/>
    <p:sldId id="811" r:id="rId23"/>
    <p:sldId id="81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0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blog.opticontrols.com/archives/34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elanany.faculty.zu.edu.e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playlist?list=PLOgEb39vsYlu2WFdWSe5kvOtmJyC-ew2e" TargetMode="External"/><Relationship Id="rId2" Type="http://schemas.openxmlformats.org/officeDocument/2006/relationships/hyperlink" Target="https://www.youtube.com/watch?v=vaI_FOfrXg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7721600" cy="1905000"/>
          </a:xfrm>
        </p:spPr>
        <p:txBody>
          <a:bodyPr/>
          <a:lstStyle/>
          <a:p>
            <a:pPr eaLnBrk="1" hangingPunct="1"/>
            <a:r>
              <a:rPr lang="en-US" smtClean="0">
                <a:ea typeface="SimSun" pitchFamily="2" charset="-122"/>
              </a:rPr>
              <a:t>Introduction </a:t>
            </a:r>
            <a:endParaRPr lang="en-US" altLang="zh-CN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425 Process Control</a:t>
            </a:r>
          </a:p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Lecture 1</a:t>
            </a: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362200"/>
            <a:ext cx="4010585" cy="34199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Control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focus on Regulatory control.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874170" y="330366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Scheduling &amp; Planning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15200" y="41865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DCS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4543098"/>
            <a:ext cx="911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5181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 &amp; Instrumentation </a:t>
            </a:r>
            <a:endParaRPr lang="en-US" dirty="0"/>
          </a:p>
        </p:txBody>
      </p:sp>
      <p:sp>
        <p:nvSpPr>
          <p:cNvPr id="11" name="Right Brace 10"/>
          <p:cNvSpPr/>
          <p:nvPr/>
        </p:nvSpPr>
        <p:spPr bwMode="auto">
          <a:xfrm>
            <a:off x="6781800" y="3810000"/>
            <a:ext cx="381000" cy="1219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914400" y="4495800"/>
            <a:ext cx="1066800" cy="609600"/>
          </a:xfrm>
          <a:prstGeom prst="rightArrow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1200" y="6019800"/>
            <a:ext cx="3916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Field:</a:t>
            </a:r>
            <a:r>
              <a:rPr lang="en-US" b="1" i="1" dirty="0">
                <a:solidFill>
                  <a:srgbClr val="FF0000"/>
                </a:solidFill>
              </a:rPr>
              <a:t> i.e. close to the process</a:t>
            </a:r>
          </a:p>
        </p:txBody>
      </p:sp>
    </p:spTree>
    <p:extLst>
      <p:ext uri="{BB962C8B-B14F-4D97-AF65-F5344CB8AC3E}">
        <p14:creationId xmlns:p14="http://schemas.microsoft.com/office/powerpoint/2010/main" val="27059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Regulatory (continuous) control</a:t>
            </a:r>
          </a:p>
          <a:p>
            <a:r>
              <a:rPr lang="en-US" sz="2600" dirty="0" smtClean="0"/>
              <a:t>Logic control (PLC)</a:t>
            </a:r>
          </a:p>
          <a:p>
            <a:r>
              <a:rPr lang="en-US" sz="2600" dirty="0" smtClean="0"/>
              <a:t>Interlock control (safety-oriented logic control)</a:t>
            </a:r>
          </a:p>
          <a:p>
            <a:pPr lvl="1"/>
            <a:r>
              <a:rPr lang="en-US" sz="2600" dirty="0"/>
              <a:t> </a:t>
            </a:r>
            <a:r>
              <a:rPr lang="en-US" sz="2600" dirty="0" smtClean="0"/>
              <a:t>stop a pump if the liquid level it pumps is below certain level.</a:t>
            </a:r>
          </a:p>
          <a:p>
            <a:pPr lvl="1"/>
            <a:r>
              <a:rPr lang="en-US" sz="2600" dirty="0"/>
              <a:t> </a:t>
            </a:r>
            <a:r>
              <a:rPr lang="en-US" sz="2600" dirty="0" smtClean="0"/>
              <a:t>open a relief valve if the gas pressure in the tank is above a certain level</a:t>
            </a:r>
          </a:p>
          <a:p>
            <a:r>
              <a:rPr lang="en-US" sz="2600" dirty="0" smtClean="0"/>
              <a:t>Sequence control</a:t>
            </a:r>
          </a:p>
          <a:p>
            <a:pPr lvl="1"/>
            <a:r>
              <a:rPr lang="en-US" sz="2600" dirty="0"/>
              <a:t> </a:t>
            </a:r>
            <a:r>
              <a:rPr lang="en-US" sz="2600" dirty="0" smtClean="0"/>
              <a:t>washing machine program</a:t>
            </a:r>
          </a:p>
          <a:p>
            <a:pPr lvl="1"/>
            <a:r>
              <a:rPr lang="en-US" sz="2600" dirty="0"/>
              <a:t> </a:t>
            </a:r>
            <a:r>
              <a:rPr lang="en-US" sz="2600" dirty="0" smtClean="0"/>
              <a:t>bottle filling machine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33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Industrial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600" dirty="0" smtClean="0"/>
              <a:t>Single station/loop stand-alone controller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Distributed Control Systems (DCS)</a:t>
            </a:r>
          </a:p>
          <a:p>
            <a:pPr>
              <a:spcAft>
                <a:spcPts val="600"/>
              </a:spcAft>
            </a:pPr>
            <a:r>
              <a:rPr lang="en-US" sz="2600" dirty="0" smtClean="0"/>
              <a:t>Programmable Logic Controllers (PLC)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74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Stand-alone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Single PID controller</a:t>
            </a:r>
          </a:p>
          <a:p>
            <a:r>
              <a:rPr lang="en-US" sz="2600" dirty="0" smtClean="0"/>
              <a:t>More than one PID can be implemented on the same device: e.g. 2 or 4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Why </a:t>
            </a:r>
            <a:r>
              <a:rPr lang="en-US" sz="2600" dirty="0">
                <a:solidFill>
                  <a:srgbClr val="FF0000"/>
                </a:solidFill>
              </a:rPr>
              <a:t>manual mode?  </a:t>
            </a:r>
            <a:r>
              <a:rPr lang="en-US" sz="2600" dirty="0" smtClean="0">
                <a:solidFill>
                  <a:srgbClr val="FF0000"/>
                </a:solidFill>
              </a:rPr>
              <a:t>If the </a:t>
            </a:r>
            <a:r>
              <a:rPr lang="en-US" sz="2600" dirty="0">
                <a:solidFill>
                  <a:srgbClr val="FF0000"/>
                </a:solidFill>
              </a:rPr>
              <a:t>tuning is not </a:t>
            </a:r>
            <a:r>
              <a:rPr lang="en-US" sz="2600" dirty="0" smtClean="0">
                <a:solidFill>
                  <a:srgbClr val="FF0000"/>
                </a:solidFill>
              </a:rPr>
              <a:t>correct, the operator may control the process manually</a:t>
            </a:r>
            <a:endParaRPr lang="en-US" sz="2600" dirty="0">
              <a:solidFill>
                <a:srgbClr val="FF0000"/>
              </a:solidFill>
            </a:endParaRPr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011078" y="5013433"/>
            <a:ext cx="1824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Auto/Manual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237" y="3576637"/>
            <a:ext cx="3281363" cy="328136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 bwMode="auto">
          <a:xfrm>
            <a:off x="2819400" y="5239407"/>
            <a:ext cx="2362200" cy="70419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0319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vs. Automatic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91200"/>
            <a:ext cx="8178800" cy="609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blog.opticontrols.com/archives/344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700" y="2438400"/>
            <a:ext cx="3619500" cy="24853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729865"/>
            <a:ext cx="3848100" cy="230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89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432800" cy="1143000"/>
          </a:xfrm>
        </p:spPr>
        <p:txBody>
          <a:bodyPr/>
          <a:lstStyle/>
          <a:p>
            <a:r>
              <a:rPr lang="en-US" sz="4400" dirty="0" smtClean="0"/>
              <a:t>DCS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In DCS, the </a:t>
            </a:r>
            <a:r>
              <a:rPr lang="en-US" sz="2400" dirty="0"/>
              <a:t>control functionality are distributed among several </a:t>
            </a:r>
            <a:r>
              <a:rPr lang="en-US" sz="2400" dirty="0">
                <a:solidFill>
                  <a:srgbClr val="FF0000"/>
                </a:solidFill>
              </a:rPr>
              <a:t>Control Processors</a:t>
            </a:r>
            <a:r>
              <a:rPr lang="ar-EG" sz="2400" dirty="0"/>
              <a:t> </a:t>
            </a:r>
            <a:r>
              <a:rPr lang="en-US" sz="2400" dirty="0"/>
              <a:t>through out the </a:t>
            </a:r>
            <a:r>
              <a:rPr lang="en-US" sz="2400" dirty="0" smtClean="0"/>
              <a:t>entire site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266800"/>
            <a:ext cx="5867400" cy="44236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3278296"/>
            <a:ext cx="1905000" cy="1200329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n-US" b="1" i="1" dirty="0"/>
              <a:t>(Blevins and Nixon, pp. 22-30)</a:t>
            </a:r>
          </a:p>
        </p:txBody>
      </p:sp>
    </p:spTree>
    <p:extLst>
      <p:ext uri="{BB962C8B-B14F-4D97-AF65-F5344CB8AC3E}">
        <p14:creationId xmlns:p14="http://schemas.microsoft.com/office/powerpoint/2010/main" val="33624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178800" cy="46863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Each </a:t>
            </a:r>
            <a:r>
              <a:rPr lang="en-US" sz="2400" dirty="0">
                <a:solidFill>
                  <a:srgbClr val="0070C0"/>
                </a:solidFill>
              </a:rPr>
              <a:t>CP</a:t>
            </a:r>
            <a:r>
              <a:rPr lang="en-US" sz="2400" dirty="0"/>
              <a:t> can handle 1000s loops.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amount of cabling needed if all devices had to connect to a central </a:t>
            </a:r>
            <a:r>
              <a:rPr lang="en-US" sz="2400" dirty="0">
                <a:solidFill>
                  <a:srgbClr val="0070C0"/>
                </a:solidFill>
              </a:rPr>
              <a:t>CP</a:t>
            </a:r>
            <a:r>
              <a:rPr lang="en-US" sz="2400" dirty="0" smtClean="0"/>
              <a:t> is avoided. </a:t>
            </a:r>
            <a:endParaRPr lang="en-US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Each </a:t>
            </a:r>
            <a:r>
              <a:rPr lang="en-US" sz="2400" dirty="0"/>
              <a:t>rack has two </a:t>
            </a:r>
            <a:r>
              <a:rPr lang="en-US" sz="2400" dirty="0">
                <a:solidFill>
                  <a:srgbClr val="0070C0"/>
                </a:solidFill>
              </a:rPr>
              <a:t>CPs</a:t>
            </a:r>
            <a:r>
              <a:rPr lang="en-US" sz="2400" dirty="0" smtClean="0"/>
              <a:t> </a:t>
            </a:r>
            <a:r>
              <a:rPr lang="en-US" sz="2400" dirty="0"/>
              <a:t>for redundancy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DCS also contains</a:t>
            </a:r>
            <a:r>
              <a:rPr lang="en-US" sz="2400" dirty="0"/>
              <a:t>: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 Operator workstation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 Engineering workstation (for maintenance)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 Server (called </a:t>
            </a:r>
            <a:r>
              <a:rPr lang="en-US" dirty="0">
                <a:solidFill>
                  <a:srgbClr val="0070C0"/>
                </a:solidFill>
              </a:rPr>
              <a:t>historian</a:t>
            </a:r>
            <a:r>
              <a:rPr lang="en-US" dirty="0"/>
              <a:t>) to store data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CPs and stations are connected using </a:t>
            </a:r>
            <a:r>
              <a:rPr lang="en-US" sz="2400" dirty="0"/>
              <a:t>n</a:t>
            </a:r>
            <a:r>
              <a:rPr lang="en-US" sz="2400" dirty="0" smtClean="0"/>
              <a:t>etwork </a:t>
            </a:r>
            <a:r>
              <a:rPr lang="en-US" sz="2400" dirty="0">
                <a:solidFill>
                  <a:srgbClr val="0070C0"/>
                </a:solidFill>
              </a:rPr>
              <a:t>Ethernet s</a:t>
            </a:r>
            <a:r>
              <a:rPr lang="en-US" sz="2400" dirty="0" smtClean="0">
                <a:solidFill>
                  <a:srgbClr val="0070C0"/>
                </a:solidFill>
              </a:rPr>
              <a:t>witches</a:t>
            </a:r>
            <a:r>
              <a:rPr lang="en-US" sz="2400" dirty="0" smtClean="0"/>
              <a:t>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DCS is integrated with </a:t>
            </a:r>
            <a:r>
              <a:rPr lang="en-US" sz="2400" dirty="0">
                <a:solidFill>
                  <a:srgbClr val="FF0000"/>
                </a:solidFill>
              </a:rPr>
              <a:t>Emergency Shut Down </a:t>
            </a:r>
            <a:r>
              <a:rPr lang="en-US" sz="2400" dirty="0"/>
              <a:t>(ESD) System for Safety purposes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400" dirty="0" smtClean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4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12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458200" cy="46863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Each rack has </a:t>
            </a:r>
            <a:r>
              <a:rPr lang="en-US" sz="2400" dirty="0"/>
              <a:t>I/O modules to interface to field devices.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DI</a:t>
            </a:r>
            <a:r>
              <a:rPr lang="en-US" dirty="0" smtClean="0"/>
              <a:t> &amp; </a:t>
            </a:r>
            <a:r>
              <a:rPr lang="en-US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 points: for </a:t>
            </a:r>
            <a:r>
              <a:rPr lang="en-US" dirty="0"/>
              <a:t>logic, interlock or sequence control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AI</a:t>
            </a:r>
            <a:r>
              <a:rPr lang="en-US" dirty="0" smtClean="0"/>
              <a:t> &amp; </a:t>
            </a:r>
            <a:r>
              <a:rPr lang="en-US" dirty="0">
                <a:solidFill>
                  <a:srgbClr val="FF0000"/>
                </a:solidFill>
              </a:rPr>
              <a:t>AO</a:t>
            </a:r>
            <a:r>
              <a:rPr lang="en-US" dirty="0"/>
              <a:t> </a:t>
            </a:r>
            <a:r>
              <a:rPr lang="en-US" dirty="0" smtClean="0"/>
              <a:t>points: for </a:t>
            </a:r>
            <a:r>
              <a:rPr lang="en-US" dirty="0"/>
              <a:t>regulatory </a:t>
            </a:r>
            <a:r>
              <a:rPr lang="en-US" dirty="0" smtClean="0"/>
              <a:t>control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 </a:t>
            </a:r>
            <a:r>
              <a:rPr lang="en-US" sz="2400" dirty="0" smtClean="0"/>
              <a:t>IO </a:t>
            </a:r>
            <a:r>
              <a:rPr lang="en-US" sz="2400" dirty="0"/>
              <a:t>count determine the size of the </a:t>
            </a:r>
            <a:r>
              <a:rPr lang="en-US" sz="2400" dirty="0" smtClean="0"/>
              <a:t>project (</a:t>
            </a:r>
            <a:r>
              <a:rPr lang="en-US" dirty="0" smtClean="0"/>
              <a:t>Small </a:t>
            </a:r>
            <a:r>
              <a:rPr lang="en-US" dirty="0"/>
              <a:t>project may contain only 400 IO </a:t>
            </a:r>
            <a:r>
              <a:rPr lang="en-US" dirty="0" smtClean="0"/>
              <a:t>points)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most </a:t>
            </a:r>
            <a:r>
              <a:rPr lang="en-US" sz="2400" dirty="0" smtClean="0"/>
              <a:t>important feature of </a:t>
            </a:r>
            <a:r>
              <a:rPr lang="en-US" sz="2400" dirty="0"/>
              <a:t>a DCS </a:t>
            </a:r>
            <a:r>
              <a:rPr lang="en-US" sz="2400" dirty="0" smtClean="0"/>
              <a:t>is the </a:t>
            </a:r>
            <a:r>
              <a:rPr lang="en-US" sz="2400" b="1" dirty="0" smtClean="0">
                <a:solidFill>
                  <a:srgbClr val="0070C0"/>
                </a:solidFill>
              </a:rPr>
              <a:t>Scan </a:t>
            </a:r>
            <a:r>
              <a:rPr lang="en-US" sz="2400" b="1" dirty="0">
                <a:solidFill>
                  <a:srgbClr val="0070C0"/>
                </a:solidFill>
              </a:rPr>
              <a:t>time </a:t>
            </a:r>
            <a:r>
              <a:rPr lang="en-US" sz="2400" dirty="0" smtClean="0"/>
              <a:t>or processing </a:t>
            </a:r>
            <a:r>
              <a:rPr lang="en-US" sz="2400" dirty="0"/>
              <a:t>cycle (200-500ms</a:t>
            </a:r>
            <a:r>
              <a:rPr lang="en-US" sz="2400" dirty="0" smtClean="0"/>
              <a:t>) which is suitable for most loops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DCS is programmed using function blocks </a:t>
            </a:r>
            <a:r>
              <a:rPr lang="en-US" sz="2400" dirty="0" smtClean="0"/>
              <a:t>as in SIMULINK</a:t>
            </a:r>
            <a:endParaRPr lang="en-US" sz="2400" dirty="0"/>
          </a:p>
          <a:p>
            <a:pPr lvl="1">
              <a:spcAft>
                <a:spcPts val="600"/>
              </a:spcAft>
            </a:pPr>
            <a:r>
              <a:rPr lang="en-US" dirty="0" smtClean="0"/>
              <a:t> Blocks </a:t>
            </a:r>
            <a:r>
              <a:rPr lang="en-US" dirty="0"/>
              <a:t>for PID controller, input and output modules</a:t>
            </a:r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64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6477000" cy="4686300"/>
          </a:xfrm>
        </p:spPr>
        <p:txBody>
          <a:bodyPr/>
          <a:lstStyle/>
          <a:p>
            <a:r>
              <a:rPr lang="en-US" sz="2400" dirty="0" smtClean="0"/>
              <a:t>PLC focuses mainly on digital and logic operations </a:t>
            </a:r>
            <a:endParaRPr lang="en-US" sz="2400" dirty="0"/>
          </a:p>
          <a:p>
            <a:r>
              <a:rPr lang="en-US" sz="2400" dirty="0" smtClean="0"/>
              <a:t>DCS focuses </a:t>
            </a:r>
            <a:r>
              <a:rPr lang="en-US" sz="2400" dirty="0"/>
              <a:t>more on analog </a:t>
            </a:r>
            <a:r>
              <a:rPr lang="en-US" sz="2400" dirty="0" smtClean="0"/>
              <a:t>inputs and is suitable </a:t>
            </a:r>
            <a:r>
              <a:rPr lang="en-US" sz="2400" dirty="0"/>
              <a:t>for processes with advanced control loops</a:t>
            </a:r>
          </a:p>
          <a:p>
            <a:r>
              <a:rPr lang="en-US" sz="2400" dirty="0"/>
              <a:t>There is some overlap between </a:t>
            </a:r>
            <a:r>
              <a:rPr lang="en-US" sz="2400" dirty="0" smtClean="0"/>
              <a:t>PLC </a:t>
            </a:r>
            <a:r>
              <a:rPr lang="en-US" sz="2400" dirty="0"/>
              <a:t>and </a:t>
            </a:r>
            <a:r>
              <a:rPr lang="en-US" sz="2400" dirty="0" smtClean="0"/>
              <a:t>DCS. Vendors </a:t>
            </a:r>
            <a:r>
              <a:rPr lang="en-US" sz="2400" dirty="0"/>
              <a:t>try to take a share  of the market of the other</a:t>
            </a:r>
            <a:r>
              <a:rPr lang="en-US" sz="2400" dirty="0" smtClean="0"/>
              <a:t>. For example, you can find analog PID in a PLC.</a:t>
            </a:r>
            <a:endParaRPr lang="en-US" sz="2400" dirty="0"/>
          </a:p>
          <a:p>
            <a:pPr marL="342900" lvl="1" indent="-342900">
              <a:buFontTx/>
              <a:buChar char="•"/>
            </a:pPr>
            <a:r>
              <a:rPr lang="en-US" dirty="0"/>
              <a:t>ESD safety </a:t>
            </a:r>
            <a:r>
              <a:rPr lang="en-US" dirty="0" smtClean="0"/>
              <a:t>systems is </a:t>
            </a:r>
            <a:r>
              <a:rPr lang="en-US" dirty="0"/>
              <a:t>implemented using a PLC </a:t>
            </a:r>
            <a:r>
              <a:rPr lang="en-US" dirty="0" smtClean="0"/>
              <a:t>because of its short </a:t>
            </a:r>
            <a:r>
              <a:rPr lang="en-US" dirty="0"/>
              <a:t>Scan </a:t>
            </a:r>
            <a:r>
              <a:rPr lang="en-US" dirty="0" smtClean="0"/>
              <a:t>cycle, only 20 </a:t>
            </a:r>
            <a:r>
              <a:rPr lang="en-US" dirty="0" err="1"/>
              <a:t>ms</a:t>
            </a:r>
            <a:endParaRPr lang="en-US" dirty="0"/>
          </a:p>
          <a:p>
            <a:r>
              <a:rPr lang="en-US" sz="2400" dirty="0" smtClean="0"/>
              <a:t>DCS </a:t>
            </a:r>
            <a:r>
              <a:rPr lang="en-US" sz="2400" dirty="0"/>
              <a:t>needs a network while PLC does </a:t>
            </a:r>
            <a:r>
              <a:rPr lang="en-US" sz="2400" dirty="0" smtClean="0"/>
              <a:t>not</a:t>
            </a:r>
            <a:endParaRPr lang="en-US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1371600"/>
            <a:ext cx="2362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91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868362"/>
          </a:xfrm>
          <a:noFill/>
        </p:spPr>
        <p:txBody>
          <a:bodyPr/>
          <a:lstStyle/>
          <a:p>
            <a:r>
              <a:rPr lang="en-US" b="1" dirty="0"/>
              <a:t>Human-Machine Interface (</a:t>
            </a:r>
            <a:r>
              <a:rPr lang="en-US" dirty="0"/>
              <a:t>HMI)</a:t>
            </a: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7E436-80F7-4316-8945-6E2FEBDA78B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019300" y="3406775"/>
            <a:ext cx="4038600" cy="2971800"/>
            <a:chOff x="384" y="2448"/>
            <a:chExt cx="2016" cy="1488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982" y="2702"/>
              <a:ext cx="704" cy="814"/>
            </a:xfrm>
            <a:prstGeom prst="can">
              <a:avLst>
                <a:gd name="adj" fmla="val 28865"/>
              </a:avLst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flipV="1">
              <a:off x="1943" y="3440"/>
              <a:ext cx="189" cy="78"/>
            </a:xfrm>
            <a:prstGeom prst="flowChartManualOperation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1170" y="3228"/>
              <a:ext cx="190" cy="183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1090" y="3228"/>
              <a:ext cx="191" cy="183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1253" y="3228"/>
              <a:ext cx="190" cy="183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1308" y="3228"/>
              <a:ext cx="190" cy="183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1389" y="3228"/>
              <a:ext cx="190" cy="183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1090" y="3332"/>
              <a:ext cx="0" cy="3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1579" y="3332"/>
              <a:ext cx="0" cy="3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grpSp>
          <p:nvGrpSpPr>
            <p:cNvPr id="15" name="Group 13"/>
            <p:cNvGrpSpPr>
              <a:grpSpLocks/>
            </p:cNvGrpSpPr>
            <p:nvPr/>
          </p:nvGrpSpPr>
          <p:grpSpPr bwMode="auto">
            <a:xfrm>
              <a:off x="1503" y="3723"/>
              <a:ext cx="169" cy="157"/>
              <a:chOff x="306" y="575"/>
              <a:chExt cx="1142" cy="625"/>
            </a:xfrm>
          </p:grpSpPr>
          <p:sp>
            <p:nvSpPr>
              <p:cNvPr id="38" name="Line 14"/>
              <p:cNvSpPr>
                <a:spLocks noChangeShapeType="1"/>
              </p:cNvSpPr>
              <p:nvPr/>
            </p:nvSpPr>
            <p:spPr bwMode="auto">
              <a:xfrm>
                <a:off x="336" y="57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9" name="Line 15"/>
              <p:cNvSpPr>
                <a:spLocks noChangeShapeType="1"/>
              </p:cNvSpPr>
              <p:nvPr/>
            </p:nvSpPr>
            <p:spPr bwMode="auto">
              <a:xfrm>
                <a:off x="336" y="120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40" name="Line 16"/>
              <p:cNvSpPr>
                <a:spLocks noChangeShapeType="1"/>
              </p:cNvSpPr>
              <p:nvPr/>
            </p:nvSpPr>
            <p:spPr bwMode="auto">
              <a:xfrm flipH="1" flipV="1">
                <a:off x="332" y="575"/>
                <a:ext cx="868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41" name="Line 17"/>
              <p:cNvSpPr>
                <a:spLocks noChangeShapeType="1"/>
              </p:cNvSpPr>
              <p:nvPr/>
            </p:nvSpPr>
            <p:spPr bwMode="auto">
              <a:xfrm flipV="1">
                <a:off x="306" y="575"/>
                <a:ext cx="894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42" name="Line 18"/>
              <p:cNvSpPr>
                <a:spLocks noChangeShapeType="1"/>
              </p:cNvSpPr>
              <p:nvPr/>
            </p:nvSpPr>
            <p:spPr bwMode="auto">
              <a:xfrm>
                <a:off x="766" y="881"/>
                <a:ext cx="4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43" name="Line 19"/>
              <p:cNvSpPr>
                <a:spLocks noChangeShapeType="1"/>
              </p:cNvSpPr>
              <p:nvPr/>
            </p:nvSpPr>
            <p:spPr bwMode="auto">
              <a:xfrm>
                <a:off x="1248" y="67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44" name="Freeform 20"/>
              <p:cNvSpPr>
                <a:spLocks/>
              </p:cNvSpPr>
              <p:nvPr/>
            </p:nvSpPr>
            <p:spPr bwMode="auto">
              <a:xfrm>
                <a:off x="1248" y="660"/>
                <a:ext cx="200" cy="396"/>
              </a:xfrm>
              <a:custGeom>
                <a:avLst/>
                <a:gdLst>
                  <a:gd name="T0" fmla="*/ 0 w 200"/>
                  <a:gd name="T1" fmla="*/ 396 h 396"/>
                  <a:gd name="T2" fmla="*/ 96 w 200"/>
                  <a:gd name="T3" fmla="*/ 348 h 396"/>
                  <a:gd name="T4" fmla="*/ 192 w 200"/>
                  <a:gd name="T5" fmla="*/ 204 h 396"/>
                  <a:gd name="T6" fmla="*/ 144 w 200"/>
                  <a:gd name="T7" fmla="*/ 60 h 396"/>
                  <a:gd name="T8" fmla="*/ 0 w 200"/>
                  <a:gd name="T9" fmla="*/ 0 h 3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" h="396">
                    <a:moveTo>
                      <a:pt x="0" y="396"/>
                    </a:moveTo>
                    <a:cubicBezTo>
                      <a:pt x="32" y="388"/>
                      <a:pt x="64" y="380"/>
                      <a:pt x="96" y="348"/>
                    </a:cubicBezTo>
                    <a:cubicBezTo>
                      <a:pt x="128" y="316"/>
                      <a:pt x="184" y="252"/>
                      <a:pt x="192" y="204"/>
                    </a:cubicBezTo>
                    <a:cubicBezTo>
                      <a:pt x="200" y="156"/>
                      <a:pt x="176" y="94"/>
                      <a:pt x="144" y="60"/>
                    </a:cubicBezTo>
                    <a:cubicBezTo>
                      <a:pt x="112" y="26"/>
                      <a:pt x="56" y="13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</p:grpSp>
        <p:grpSp>
          <p:nvGrpSpPr>
            <p:cNvPr id="16" name="Group 21"/>
            <p:cNvGrpSpPr>
              <a:grpSpLocks/>
            </p:cNvGrpSpPr>
            <p:nvPr/>
          </p:nvGrpSpPr>
          <p:grpSpPr bwMode="auto">
            <a:xfrm rot="-5400000">
              <a:off x="571" y="2448"/>
              <a:ext cx="162" cy="162"/>
              <a:chOff x="306" y="575"/>
              <a:chExt cx="1142" cy="625"/>
            </a:xfrm>
          </p:grpSpPr>
          <p:sp>
            <p:nvSpPr>
              <p:cNvPr id="31" name="Line 22"/>
              <p:cNvSpPr>
                <a:spLocks noChangeShapeType="1"/>
              </p:cNvSpPr>
              <p:nvPr/>
            </p:nvSpPr>
            <p:spPr bwMode="auto">
              <a:xfrm>
                <a:off x="336" y="57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2" name="Line 23"/>
              <p:cNvSpPr>
                <a:spLocks noChangeShapeType="1"/>
              </p:cNvSpPr>
              <p:nvPr/>
            </p:nvSpPr>
            <p:spPr bwMode="auto">
              <a:xfrm>
                <a:off x="336" y="120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3" name="Line 24"/>
              <p:cNvSpPr>
                <a:spLocks noChangeShapeType="1"/>
              </p:cNvSpPr>
              <p:nvPr/>
            </p:nvSpPr>
            <p:spPr bwMode="auto">
              <a:xfrm flipH="1" flipV="1">
                <a:off x="332" y="575"/>
                <a:ext cx="868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" name="Line 25"/>
              <p:cNvSpPr>
                <a:spLocks noChangeShapeType="1"/>
              </p:cNvSpPr>
              <p:nvPr/>
            </p:nvSpPr>
            <p:spPr bwMode="auto">
              <a:xfrm flipV="1">
                <a:off x="306" y="575"/>
                <a:ext cx="894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5" name="Line 26"/>
              <p:cNvSpPr>
                <a:spLocks noChangeShapeType="1"/>
              </p:cNvSpPr>
              <p:nvPr/>
            </p:nvSpPr>
            <p:spPr bwMode="auto">
              <a:xfrm>
                <a:off x="766" y="881"/>
                <a:ext cx="4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6" name="Line 27"/>
              <p:cNvSpPr>
                <a:spLocks noChangeShapeType="1"/>
              </p:cNvSpPr>
              <p:nvPr/>
            </p:nvSpPr>
            <p:spPr bwMode="auto">
              <a:xfrm>
                <a:off x="1248" y="67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7" name="Freeform 28"/>
              <p:cNvSpPr>
                <a:spLocks/>
              </p:cNvSpPr>
              <p:nvPr/>
            </p:nvSpPr>
            <p:spPr bwMode="auto">
              <a:xfrm>
                <a:off x="1248" y="660"/>
                <a:ext cx="200" cy="396"/>
              </a:xfrm>
              <a:custGeom>
                <a:avLst/>
                <a:gdLst>
                  <a:gd name="T0" fmla="*/ 0 w 200"/>
                  <a:gd name="T1" fmla="*/ 396 h 396"/>
                  <a:gd name="T2" fmla="*/ 96 w 200"/>
                  <a:gd name="T3" fmla="*/ 348 h 396"/>
                  <a:gd name="T4" fmla="*/ 192 w 200"/>
                  <a:gd name="T5" fmla="*/ 204 h 396"/>
                  <a:gd name="T6" fmla="*/ 144 w 200"/>
                  <a:gd name="T7" fmla="*/ 60 h 396"/>
                  <a:gd name="T8" fmla="*/ 0 w 200"/>
                  <a:gd name="T9" fmla="*/ 0 h 3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" h="396">
                    <a:moveTo>
                      <a:pt x="0" y="396"/>
                    </a:moveTo>
                    <a:cubicBezTo>
                      <a:pt x="32" y="388"/>
                      <a:pt x="64" y="380"/>
                      <a:pt x="96" y="348"/>
                    </a:cubicBezTo>
                    <a:cubicBezTo>
                      <a:pt x="128" y="316"/>
                      <a:pt x="184" y="252"/>
                      <a:pt x="192" y="204"/>
                    </a:cubicBezTo>
                    <a:cubicBezTo>
                      <a:pt x="200" y="156"/>
                      <a:pt x="176" y="94"/>
                      <a:pt x="144" y="60"/>
                    </a:cubicBezTo>
                    <a:cubicBezTo>
                      <a:pt x="112" y="26"/>
                      <a:pt x="56" y="13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</p:grpSp>
        <p:sp>
          <p:nvSpPr>
            <p:cNvPr id="17" name="Oval 29"/>
            <p:cNvSpPr>
              <a:spLocks noChangeArrowheads="1"/>
            </p:cNvSpPr>
            <p:nvPr/>
          </p:nvSpPr>
          <p:spPr bwMode="auto">
            <a:xfrm>
              <a:off x="1932" y="3280"/>
              <a:ext cx="220" cy="184"/>
            </a:xfrm>
            <a:prstGeom prst="ellipse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30"/>
            <p:cNvSpPr>
              <a:spLocks noChangeShapeType="1"/>
            </p:cNvSpPr>
            <p:nvPr/>
          </p:nvSpPr>
          <p:spPr bwMode="auto">
            <a:xfrm flipH="1">
              <a:off x="1685" y="3381"/>
              <a:ext cx="35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19" name="Line 31"/>
            <p:cNvSpPr>
              <a:spLocks noChangeShapeType="1"/>
            </p:cNvSpPr>
            <p:nvPr/>
          </p:nvSpPr>
          <p:spPr bwMode="auto">
            <a:xfrm>
              <a:off x="2032" y="3283"/>
              <a:ext cx="3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0" name="Line 32"/>
            <p:cNvSpPr>
              <a:spLocks noChangeShapeType="1"/>
            </p:cNvSpPr>
            <p:nvPr/>
          </p:nvSpPr>
          <p:spPr bwMode="auto">
            <a:xfrm>
              <a:off x="1579" y="3884"/>
              <a:ext cx="0" cy="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1" name="Line 33"/>
            <p:cNvSpPr>
              <a:spLocks noChangeShapeType="1"/>
            </p:cNvSpPr>
            <p:nvPr/>
          </p:nvSpPr>
          <p:spPr bwMode="auto">
            <a:xfrm>
              <a:off x="1144" y="2545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2" name="Line 34"/>
            <p:cNvSpPr>
              <a:spLocks noChangeShapeType="1"/>
            </p:cNvSpPr>
            <p:nvPr/>
          </p:nvSpPr>
          <p:spPr bwMode="auto">
            <a:xfrm flipH="1">
              <a:off x="737" y="2545"/>
              <a:ext cx="40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3" name="Line 35"/>
            <p:cNvSpPr>
              <a:spLocks noChangeShapeType="1"/>
            </p:cNvSpPr>
            <p:nvPr/>
          </p:nvSpPr>
          <p:spPr bwMode="auto">
            <a:xfrm flipH="1">
              <a:off x="384" y="2545"/>
              <a:ext cx="1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4" name="Oval 36"/>
            <p:cNvSpPr>
              <a:spLocks noChangeArrowheads="1"/>
            </p:cNvSpPr>
            <p:nvPr/>
          </p:nvSpPr>
          <p:spPr bwMode="auto">
            <a:xfrm>
              <a:off x="710" y="2964"/>
              <a:ext cx="190" cy="18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/>
                <a:t>T</a:t>
              </a:r>
            </a:p>
          </p:txBody>
        </p:sp>
        <p:sp>
          <p:nvSpPr>
            <p:cNvPr id="25" name="Oval 37"/>
            <p:cNvSpPr>
              <a:spLocks noChangeArrowheads="1"/>
            </p:cNvSpPr>
            <p:nvPr/>
          </p:nvSpPr>
          <p:spPr bwMode="auto">
            <a:xfrm>
              <a:off x="696" y="3234"/>
              <a:ext cx="190" cy="18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/>
                <a:t>A</a:t>
              </a:r>
              <a:endParaRPr lang="en-US" b="1"/>
            </a:p>
          </p:txBody>
        </p:sp>
        <p:sp>
          <p:nvSpPr>
            <p:cNvPr id="26" name="Line 38"/>
            <p:cNvSpPr>
              <a:spLocks noChangeShapeType="1"/>
            </p:cNvSpPr>
            <p:nvPr/>
          </p:nvSpPr>
          <p:spPr bwMode="auto">
            <a:xfrm>
              <a:off x="890" y="3073"/>
              <a:ext cx="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7" name="Line 39"/>
            <p:cNvSpPr>
              <a:spLocks noChangeShapeType="1"/>
            </p:cNvSpPr>
            <p:nvPr/>
          </p:nvSpPr>
          <p:spPr bwMode="auto">
            <a:xfrm>
              <a:off x="884" y="3319"/>
              <a:ext cx="1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28" name="Text Box 40"/>
            <p:cNvSpPr txBox="1">
              <a:spLocks noChangeArrowheads="1"/>
            </p:cNvSpPr>
            <p:nvPr/>
          </p:nvSpPr>
          <p:spPr bwMode="auto">
            <a:xfrm>
              <a:off x="529" y="3409"/>
              <a:ext cx="239" cy="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/>
                <a:t>C</a:t>
              </a:r>
              <a:r>
                <a:rPr lang="en-US" sz="2000" b="1" baseline="-25000"/>
                <a:t>B</a:t>
              </a:r>
              <a:endParaRPr lang="en-US" b="1"/>
            </a:p>
          </p:txBody>
        </p:sp>
        <p:sp>
          <p:nvSpPr>
            <p:cNvPr id="29" name="Text Box 41"/>
            <p:cNvSpPr txBox="1">
              <a:spLocks noChangeArrowheads="1"/>
            </p:cNvSpPr>
            <p:nvPr/>
          </p:nvSpPr>
          <p:spPr bwMode="auto">
            <a:xfrm>
              <a:off x="528" y="2640"/>
              <a:ext cx="336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/>
                <a:t>v1</a:t>
              </a:r>
              <a:endParaRPr lang="en-US" sz="1200" b="1"/>
            </a:p>
          </p:txBody>
        </p:sp>
        <p:sp>
          <p:nvSpPr>
            <p:cNvPr id="30" name="Text Box 42"/>
            <p:cNvSpPr txBox="1">
              <a:spLocks noChangeArrowheads="1"/>
            </p:cNvSpPr>
            <p:nvPr/>
          </p:nvSpPr>
          <p:spPr bwMode="auto">
            <a:xfrm>
              <a:off x="1248" y="3696"/>
              <a:ext cx="336" cy="1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/>
                <a:t>v2</a:t>
              </a:r>
              <a:endParaRPr lang="en-US" sz="1200" b="1"/>
            </a:p>
          </p:txBody>
        </p:sp>
      </p:grpSp>
      <p:sp>
        <p:nvSpPr>
          <p:cNvPr id="45" name="Text Box 53"/>
          <p:cNvSpPr txBox="1">
            <a:spLocks noChangeArrowheads="1"/>
          </p:cNvSpPr>
          <p:nvPr/>
        </p:nvSpPr>
        <p:spPr bwMode="auto">
          <a:xfrm>
            <a:off x="5143500" y="6384925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Final element</a:t>
            </a:r>
          </a:p>
        </p:txBody>
      </p:sp>
      <p:sp>
        <p:nvSpPr>
          <p:cNvPr id="46" name="Line 54"/>
          <p:cNvSpPr>
            <a:spLocks noChangeShapeType="1"/>
          </p:cNvSpPr>
          <p:nvPr/>
        </p:nvSpPr>
        <p:spPr bwMode="auto">
          <a:xfrm flipH="1" flipV="1">
            <a:off x="4610100" y="6232525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7" name="Text Box 55"/>
          <p:cNvSpPr txBox="1">
            <a:spLocks noChangeArrowheads="1"/>
          </p:cNvSpPr>
          <p:nvPr/>
        </p:nvSpPr>
        <p:spPr bwMode="auto">
          <a:xfrm>
            <a:off x="495300" y="3711575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Final element</a:t>
            </a:r>
          </a:p>
        </p:txBody>
      </p:sp>
      <p:sp>
        <p:nvSpPr>
          <p:cNvPr id="48" name="Line 56"/>
          <p:cNvSpPr>
            <a:spLocks noChangeShapeType="1"/>
          </p:cNvSpPr>
          <p:nvPr/>
        </p:nvSpPr>
        <p:spPr bwMode="auto">
          <a:xfrm flipV="1">
            <a:off x="1638300" y="3787775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49" name="Text Box 57"/>
          <p:cNvSpPr txBox="1">
            <a:spLocks noChangeArrowheads="1"/>
          </p:cNvSpPr>
          <p:nvPr/>
        </p:nvSpPr>
        <p:spPr bwMode="auto">
          <a:xfrm>
            <a:off x="647700" y="5006975"/>
            <a:ext cx="167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/>
              <a:t>Sensors</a:t>
            </a:r>
            <a:endParaRPr lang="en-US"/>
          </a:p>
        </p:txBody>
      </p:sp>
      <p:sp>
        <p:nvSpPr>
          <p:cNvPr id="50" name="Line 58"/>
          <p:cNvSpPr>
            <a:spLocks noChangeShapeType="1"/>
          </p:cNvSpPr>
          <p:nvPr/>
        </p:nvSpPr>
        <p:spPr bwMode="auto">
          <a:xfrm flipV="1">
            <a:off x="1638300" y="5006975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2" name="Text Box 60"/>
          <p:cNvSpPr txBox="1">
            <a:spLocks noChangeArrowheads="1"/>
          </p:cNvSpPr>
          <p:nvPr/>
        </p:nvSpPr>
        <p:spPr bwMode="auto">
          <a:xfrm>
            <a:off x="6934200" y="4697413"/>
            <a:ext cx="1828800" cy="1461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/>
              <a:t>Central control </a:t>
            </a:r>
            <a:r>
              <a:rPr lang="en-US" sz="2000" b="1" dirty="0" smtClean="0"/>
              <a:t>room</a:t>
            </a:r>
          </a:p>
          <a:p>
            <a:pPr algn="ctr">
              <a:spcBef>
                <a:spcPct val="50000"/>
              </a:spcBef>
            </a:pPr>
            <a:r>
              <a:rPr lang="en-US" sz="1400" b="1" dirty="0"/>
              <a:t>Displays of variables, calculations, and commands to </a:t>
            </a:r>
            <a:r>
              <a:rPr lang="en-US" sz="1400" b="1" dirty="0" smtClean="0"/>
              <a:t>valves.</a:t>
            </a:r>
            <a:endParaRPr lang="en-US" sz="1400" b="1" dirty="0"/>
          </a:p>
        </p:txBody>
      </p:sp>
      <p:sp>
        <p:nvSpPr>
          <p:cNvPr id="53" name="AutoShape 61"/>
          <p:cNvSpPr>
            <a:spLocks noChangeArrowheads="1"/>
          </p:cNvSpPr>
          <p:nvPr/>
        </p:nvSpPr>
        <p:spPr bwMode="auto">
          <a:xfrm rot="4168083">
            <a:off x="5383213" y="3463925"/>
            <a:ext cx="609600" cy="1524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EG"/>
          </a:p>
        </p:txBody>
      </p:sp>
      <p:sp>
        <p:nvSpPr>
          <p:cNvPr id="54" name="Text Box 62"/>
          <p:cNvSpPr txBox="1">
            <a:spLocks noChangeArrowheads="1"/>
          </p:cNvSpPr>
          <p:nvPr/>
        </p:nvSpPr>
        <p:spPr bwMode="auto">
          <a:xfrm>
            <a:off x="4419600" y="2749729"/>
            <a:ext cx="2057400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 smtClean="0"/>
              <a:t>Communication</a:t>
            </a:r>
          </a:p>
          <a:p>
            <a:pPr algn="ctr">
              <a:spcBef>
                <a:spcPct val="50000"/>
              </a:spcBef>
            </a:pPr>
            <a:r>
              <a:rPr lang="en-US" sz="1400" b="1" dirty="0" smtClean="0"/>
              <a:t>Cables potentially hundreds of meters long </a:t>
            </a:r>
            <a:endParaRPr lang="en-US" sz="14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758361"/>
              </p:ext>
            </p:extLst>
          </p:nvPr>
        </p:nvGraphicFramePr>
        <p:xfrm>
          <a:off x="6620836" y="2563814"/>
          <a:ext cx="2433394" cy="2091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49" name="Clip" r:id="rId3" imgW="2747727" imgH="2362954" progId="MS_ClipArt_Gallery.5">
                  <p:embed/>
                </p:oleObj>
              </mc:Choice>
              <mc:Fallback>
                <p:oleObj name="Clip" r:id="rId3" imgW="2747727" imgH="2362954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0836" y="2563814"/>
                        <a:ext cx="2433394" cy="20911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229600" cy="1311166"/>
          </a:xfrm>
        </p:spPr>
        <p:txBody>
          <a:bodyPr/>
          <a:lstStyle/>
          <a:p>
            <a:r>
              <a:rPr lang="en-US" sz="2400" dirty="0"/>
              <a:t>A </a:t>
            </a:r>
            <a:r>
              <a:rPr lang="en-US" sz="2400" b="1" dirty="0" smtClean="0"/>
              <a:t>HMI </a:t>
            </a:r>
            <a:r>
              <a:rPr lang="en-US" sz="2400" dirty="0" smtClean="0"/>
              <a:t>is </a:t>
            </a:r>
            <a:r>
              <a:rPr lang="en-US" sz="2400" dirty="0"/>
              <a:t>a user interface </a:t>
            </a:r>
            <a:r>
              <a:rPr lang="en-US" sz="2400" dirty="0" smtClean="0"/>
              <a:t>or screen that presents process </a:t>
            </a:r>
            <a:r>
              <a:rPr lang="en-US" sz="2400" dirty="0"/>
              <a:t>data to a human operator, </a:t>
            </a:r>
            <a:r>
              <a:rPr lang="en-US" sz="2400" dirty="0" smtClean="0"/>
              <a:t>in </a:t>
            </a:r>
            <a:r>
              <a:rPr lang="en-US" sz="2400" dirty="0"/>
              <a:t>the control room, </a:t>
            </a:r>
            <a:r>
              <a:rPr lang="en-US" sz="2400" dirty="0" smtClean="0"/>
              <a:t>and </a:t>
            </a:r>
            <a:r>
              <a:rPr lang="en-US" sz="2400" dirty="0"/>
              <a:t>through which the </a:t>
            </a:r>
            <a:r>
              <a:rPr lang="en-US" sz="2400" dirty="0" smtClean="0"/>
              <a:t>operator </a:t>
            </a:r>
            <a:r>
              <a:rPr lang="en-US" sz="2400" dirty="0"/>
              <a:t>controls the process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60336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5" grpId="0"/>
      <p:bldP spid="46" grpId="0" animBg="1"/>
      <p:bldP spid="47" grpId="0"/>
      <p:bldP spid="48" grpId="0" animBg="1"/>
      <p:bldP spid="49" grpId="0"/>
      <p:bldP spid="50" grpId="0" animBg="1"/>
      <p:bldP spid="52" grpId="0"/>
      <p:bldP spid="53" grpId="0" animBg="1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081" y="530575"/>
            <a:ext cx="8229600" cy="764825"/>
          </a:xfrm>
          <a:noFill/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About the course</a:t>
            </a:r>
            <a:endParaRPr lang="ar-EG" sz="4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569197"/>
              </p:ext>
            </p:extLst>
          </p:nvPr>
        </p:nvGraphicFramePr>
        <p:xfrm>
          <a:off x="4327734" y="1429405"/>
          <a:ext cx="4395952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9132"/>
                <a:gridCol w="290682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ar-E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Semester work</a:t>
                      </a:r>
                      <a:endParaRPr lang="ar-E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80</a:t>
                      </a:r>
                      <a:endParaRPr lang="ar-E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Final</a:t>
                      </a:r>
                      <a:endParaRPr lang="ar-E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125</a:t>
                      </a:r>
                      <a:endParaRPr lang="ar-E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Total</a:t>
                      </a:r>
                      <a:endParaRPr lang="ar-EG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81000" y="1524000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effectLst/>
                <a:latin typeface="+mn-lt"/>
              </a:rPr>
              <a:t>Grading Scheme</a:t>
            </a:r>
            <a:endParaRPr lang="ar-EG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5486400"/>
            <a:ext cx="78934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latin typeface="+mn-lt"/>
              </a:rPr>
              <a:t>Course </a:t>
            </a:r>
            <a:r>
              <a:rPr lang="en-US" b="1" u="sng" dirty="0" smtClean="0">
                <a:latin typeface="+mn-lt"/>
              </a:rPr>
              <a:t>webpage:</a:t>
            </a:r>
            <a:r>
              <a:rPr lang="en-US" b="1" dirty="0" smtClean="0">
                <a:latin typeface="+mn-lt"/>
              </a:rPr>
              <a:t>       </a:t>
            </a:r>
            <a:endParaRPr lang="en-US" sz="2400" u="sng" dirty="0" smtClean="0">
              <a:latin typeface="+mn-lt"/>
            </a:endParaRPr>
          </a:p>
          <a:p>
            <a:pPr lvl="2"/>
            <a:r>
              <a:rPr lang="en-US" u="sng" dirty="0" smtClean="0">
                <a:latin typeface="+mn-lt"/>
                <a:hlinkClick r:id="rId2"/>
              </a:rPr>
              <a:t>http</a:t>
            </a:r>
            <a:r>
              <a:rPr lang="en-US" u="sng" dirty="0">
                <a:latin typeface="+mn-lt"/>
                <a:hlinkClick r:id="rId2"/>
              </a:rPr>
              <a:t>://www.amelanany.faculty.zu.edu.eg</a:t>
            </a:r>
            <a:r>
              <a:rPr lang="en-US" u="sng" dirty="0" smtClean="0">
                <a:latin typeface="+mn-lt"/>
                <a:hlinkClick r:id="rId2"/>
              </a:rPr>
              <a:t>/</a:t>
            </a:r>
            <a:endParaRPr lang="en-US" u="sng" dirty="0" smtClean="0">
              <a:latin typeface="+mn-lt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81000" y="2590800"/>
            <a:ext cx="8610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sz="2200" b="1" u="sng" dirty="0">
                <a:latin typeface="Consolas" pitchFamily="49" charset="0"/>
              </a:rPr>
              <a:t>Reference textbook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H. Wade, </a:t>
            </a:r>
            <a:r>
              <a:rPr lang="en-US" sz="1800" b="1" i="1" dirty="0" smtClean="0">
                <a:latin typeface="Courier New" pitchFamily="49" charset="0"/>
                <a:cs typeface="Courier New" pitchFamily="49" charset="0"/>
              </a:rPr>
              <a:t>Basic </a:t>
            </a:r>
            <a:r>
              <a:rPr lang="en-US" sz="1800" b="1" i="1" dirty="0">
                <a:latin typeface="Courier New" pitchFamily="49" charset="0"/>
                <a:cs typeface="Courier New" pitchFamily="49" charset="0"/>
              </a:rPr>
              <a:t>and Advanced Regulatory Control: System Design and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Application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 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800" baseline="30000" dirty="0" smtClean="0">
                <a:latin typeface="Courier New" pitchFamily="49" charset="0"/>
                <a:cs typeface="Courier New" pitchFamily="49" charset="0"/>
              </a:rPr>
              <a:t>nd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edition, 2004.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T. Blevins and M. Nixon, </a:t>
            </a:r>
            <a:r>
              <a:rPr lang="en-US" sz="1800" b="1" i="1" dirty="0" smtClean="0">
                <a:latin typeface="Courier New" pitchFamily="49" charset="0"/>
                <a:cs typeface="Courier New" pitchFamily="49" charset="0"/>
              </a:rPr>
              <a:t>Control </a:t>
            </a:r>
            <a:r>
              <a:rPr lang="en-US" sz="1800" b="1" i="1" dirty="0">
                <a:latin typeface="Courier New" pitchFamily="49" charset="0"/>
                <a:cs typeface="Courier New" pitchFamily="49" charset="0"/>
              </a:rPr>
              <a:t>Loop Foundation—Batch and </a:t>
            </a:r>
            <a:r>
              <a:rPr lang="en-US" sz="1800" b="1" i="1" dirty="0" smtClean="0">
                <a:latin typeface="Courier New" pitchFamily="49" charset="0"/>
                <a:cs typeface="Courier New" pitchFamily="49" charset="0"/>
              </a:rPr>
              <a:t>Continuous Processes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, 2011.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 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D.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Seborg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T. Edgar, D. </a:t>
            </a:r>
            <a:r>
              <a:rPr lang="en-CA" sz="1800" dirty="0" err="1">
                <a:latin typeface="Courier New" pitchFamily="49" charset="0"/>
                <a:cs typeface="Courier New" pitchFamily="49" charset="0"/>
              </a:rPr>
              <a:t>Mellichamp</a:t>
            </a:r>
            <a:r>
              <a:rPr lang="en-CA" sz="1800" dirty="0">
                <a:latin typeface="Courier New" pitchFamily="49" charset="0"/>
                <a:cs typeface="Courier New" pitchFamily="49" charset="0"/>
              </a:rPr>
              <a:t>, and F. Doyle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i="1" dirty="0">
                <a:latin typeface="Courier New" pitchFamily="49" charset="0"/>
                <a:cs typeface="Courier New" pitchFamily="49" charset="0"/>
              </a:rPr>
              <a:t>Process dynamics and control</a:t>
            </a:r>
            <a:r>
              <a:rPr lang="en-US" sz="1800" i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Wiley, 3</a:t>
            </a:r>
            <a:r>
              <a:rPr lang="en-US" sz="1800" baseline="30000" dirty="0">
                <a:latin typeface="Courier New" pitchFamily="49" charset="0"/>
                <a:cs typeface="Courier New" pitchFamily="49" charset="0"/>
              </a:rPr>
              <a:t>rd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e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dition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2011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US" sz="2200" dirty="0">
              <a:latin typeface="Consolas" pitchFamily="49" charset="0"/>
            </a:endParaRPr>
          </a:p>
          <a:p>
            <a:pPr marL="857250" lvl="1" indent="-457200">
              <a:buFont typeface="+mj-lt"/>
              <a:buAutoNum type="arabicPeriod"/>
            </a:pPr>
            <a:endParaRPr lang="en-US" sz="2200" dirty="0" smtClean="0">
              <a:latin typeface="Consolas" pitchFamily="49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ar-EG" sz="2200" b="1" u="sng" dirty="0">
              <a:latin typeface="Consolas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7E436-80F7-4316-8945-6E2FEBDA78B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0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178800" cy="4968766"/>
          </a:xfrm>
        </p:spPr>
        <p:txBody>
          <a:bodyPr/>
          <a:lstStyle/>
          <a:p>
            <a:r>
              <a:rPr lang="en-US" sz="2200" dirty="0" smtClean="0"/>
              <a:t>HMI mimics plant units (reactor, pipes, …) in front of the operator</a:t>
            </a:r>
          </a:p>
          <a:p>
            <a:r>
              <a:rPr lang="en-US" sz="2200" dirty="0" smtClean="0"/>
              <a:t>The control engineer design displays for each specific plant:</a:t>
            </a:r>
          </a:p>
          <a:p>
            <a:pPr lvl="1"/>
            <a:r>
              <a:rPr lang="en-US" sz="2200" dirty="0"/>
              <a:t> </a:t>
            </a:r>
            <a:r>
              <a:rPr lang="en-US" sz="2200" dirty="0" smtClean="0"/>
              <a:t>process display</a:t>
            </a:r>
          </a:p>
          <a:p>
            <a:pPr lvl="1"/>
            <a:r>
              <a:rPr lang="en-US" sz="2200" dirty="0"/>
              <a:t> </a:t>
            </a:r>
            <a:r>
              <a:rPr lang="en-US" sz="2200" dirty="0" smtClean="0"/>
              <a:t>trend display of variables; used in tuning</a:t>
            </a:r>
          </a:p>
          <a:p>
            <a:pPr lvl="1"/>
            <a:r>
              <a:rPr lang="en-US" sz="2200" dirty="0"/>
              <a:t> </a:t>
            </a:r>
            <a:r>
              <a:rPr lang="en-US" sz="2200" dirty="0" smtClean="0"/>
              <a:t>alarm display: to inform the operator if a certain variable hits a given threshold (three levels of alarm: High – High </a:t>
            </a:r>
            <a:r>
              <a:rPr lang="en-US" sz="2200" dirty="0" err="1" smtClean="0"/>
              <a:t>High</a:t>
            </a:r>
            <a:r>
              <a:rPr lang="en-US" sz="2200" dirty="0" smtClean="0"/>
              <a:t> – High </a:t>
            </a:r>
            <a:r>
              <a:rPr lang="en-US" sz="2200" dirty="0" err="1" smtClean="0"/>
              <a:t>High</a:t>
            </a:r>
            <a:r>
              <a:rPr lang="en-US" sz="2200" dirty="0" smtClean="0"/>
              <a:t> High)</a:t>
            </a:r>
          </a:p>
          <a:p>
            <a:r>
              <a:rPr lang="en-US" sz="2200" dirty="0" smtClean="0"/>
              <a:t>Colors are used to inform the operator the state of valves and other devices</a:t>
            </a:r>
          </a:p>
          <a:p>
            <a:r>
              <a:rPr lang="en-US" sz="2200" dirty="0"/>
              <a:t>If we click on a certain block, an overlay of </a:t>
            </a:r>
            <a:r>
              <a:rPr lang="en-US" sz="2200" dirty="0">
                <a:solidFill>
                  <a:srgbClr val="FF0000"/>
                </a:solidFill>
              </a:rPr>
              <a:t>faceplate</a:t>
            </a:r>
            <a:r>
              <a:rPr lang="en-US" sz="2200" dirty="0"/>
              <a:t> pops up (looks like stand-alone controller)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09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 using Modbus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71600"/>
            <a:ext cx="8232230" cy="4686300"/>
          </a:xfrm>
        </p:spPr>
        <p:txBody>
          <a:bodyPr/>
          <a:lstStyle/>
          <a:p>
            <a:r>
              <a:rPr lang="en-US" dirty="0" smtClean="0"/>
              <a:t>Modbus is a standard communication protocol used  to connect industrial electronic devices.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smtClean="0"/>
              <a:t>PLCs, transmitters, etc.</a:t>
            </a:r>
            <a:endParaRPr lang="en-US" sz="2800" dirty="0"/>
          </a:p>
          <a:p>
            <a:r>
              <a:rPr lang="en-US" dirty="0" smtClean="0"/>
              <a:t>Modbus </a:t>
            </a:r>
            <a:r>
              <a:rPr lang="en-US" dirty="0"/>
              <a:t>uses the RS485 or Ethernet as its wiring type. </a:t>
            </a:r>
            <a:endParaRPr lang="en-US" dirty="0" smtClean="0"/>
          </a:p>
          <a:p>
            <a:r>
              <a:rPr lang="en-US" dirty="0" smtClean="0"/>
              <a:t>Modbus </a:t>
            </a:r>
            <a:r>
              <a:rPr lang="en-US" dirty="0"/>
              <a:t>supports communication to and from multiple devices connected to the same cable or Ethernet network.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3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9" name="Group 66"/>
          <p:cNvGrpSpPr>
            <a:grpSpLocks/>
          </p:cNvGrpSpPr>
          <p:nvPr/>
        </p:nvGrpSpPr>
        <p:grpSpPr bwMode="auto">
          <a:xfrm>
            <a:off x="990600" y="3200400"/>
            <a:ext cx="3662363" cy="2895600"/>
            <a:chOff x="1440" y="2256"/>
            <a:chExt cx="2307" cy="1824"/>
          </a:xfrm>
        </p:grpSpPr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2016" y="2732"/>
              <a:ext cx="681" cy="819"/>
            </a:xfrm>
            <a:prstGeom prst="can">
              <a:avLst>
                <a:gd name="adj" fmla="val 30066"/>
              </a:avLst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13" name="AutoShape 5"/>
            <p:cNvSpPr>
              <a:spLocks noChangeArrowheads="1"/>
            </p:cNvSpPr>
            <p:nvPr/>
          </p:nvSpPr>
          <p:spPr bwMode="auto">
            <a:xfrm flipV="1">
              <a:off x="2943" y="3474"/>
              <a:ext cx="183" cy="80"/>
            </a:xfrm>
            <a:prstGeom prst="flowChartManualOperation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24" name="AutoShape 6"/>
            <p:cNvSpPr>
              <a:spLocks noChangeArrowheads="1"/>
            </p:cNvSpPr>
            <p:nvPr/>
          </p:nvSpPr>
          <p:spPr bwMode="auto">
            <a:xfrm>
              <a:off x="2198" y="3261"/>
              <a:ext cx="183" cy="185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25" name="AutoShape 7"/>
            <p:cNvSpPr>
              <a:spLocks noChangeArrowheads="1"/>
            </p:cNvSpPr>
            <p:nvPr/>
          </p:nvSpPr>
          <p:spPr bwMode="auto">
            <a:xfrm>
              <a:off x="2121" y="3261"/>
              <a:ext cx="184" cy="185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26" name="AutoShape 8"/>
            <p:cNvSpPr>
              <a:spLocks noChangeArrowheads="1"/>
            </p:cNvSpPr>
            <p:nvPr/>
          </p:nvSpPr>
          <p:spPr bwMode="auto">
            <a:xfrm>
              <a:off x="2278" y="3261"/>
              <a:ext cx="184" cy="185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27" name="AutoShape 9"/>
            <p:cNvSpPr>
              <a:spLocks noChangeArrowheads="1"/>
            </p:cNvSpPr>
            <p:nvPr/>
          </p:nvSpPr>
          <p:spPr bwMode="auto">
            <a:xfrm>
              <a:off x="2331" y="3261"/>
              <a:ext cx="183" cy="185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28" name="AutoShape 10"/>
            <p:cNvSpPr>
              <a:spLocks noChangeArrowheads="1"/>
            </p:cNvSpPr>
            <p:nvPr/>
          </p:nvSpPr>
          <p:spPr bwMode="auto">
            <a:xfrm>
              <a:off x="2409" y="3261"/>
              <a:ext cx="184" cy="185"/>
            </a:xfrm>
            <a:prstGeom prst="flowChartConnector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29" name="Line 11"/>
            <p:cNvSpPr>
              <a:spLocks noChangeShapeType="1"/>
            </p:cNvSpPr>
            <p:nvPr/>
          </p:nvSpPr>
          <p:spPr bwMode="auto">
            <a:xfrm>
              <a:off x="2121" y="3366"/>
              <a:ext cx="0" cy="3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30" name="Line 12"/>
            <p:cNvSpPr>
              <a:spLocks noChangeShapeType="1"/>
            </p:cNvSpPr>
            <p:nvPr/>
          </p:nvSpPr>
          <p:spPr bwMode="auto">
            <a:xfrm>
              <a:off x="2593" y="3366"/>
              <a:ext cx="0" cy="39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grpSp>
          <p:nvGrpSpPr>
            <p:cNvPr id="34831" name="Group 13"/>
            <p:cNvGrpSpPr>
              <a:grpSpLocks/>
            </p:cNvGrpSpPr>
            <p:nvPr/>
          </p:nvGrpSpPr>
          <p:grpSpPr bwMode="auto">
            <a:xfrm>
              <a:off x="2520" y="3759"/>
              <a:ext cx="162" cy="159"/>
              <a:chOff x="306" y="575"/>
              <a:chExt cx="1142" cy="625"/>
            </a:xfrm>
          </p:grpSpPr>
          <p:sp>
            <p:nvSpPr>
              <p:cNvPr id="34876" name="Line 14"/>
              <p:cNvSpPr>
                <a:spLocks noChangeShapeType="1"/>
              </p:cNvSpPr>
              <p:nvPr/>
            </p:nvSpPr>
            <p:spPr bwMode="auto">
              <a:xfrm>
                <a:off x="336" y="57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77" name="Line 15"/>
              <p:cNvSpPr>
                <a:spLocks noChangeShapeType="1"/>
              </p:cNvSpPr>
              <p:nvPr/>
            </p:nvSpPr>
            <p:spPr bwMode="auto">
              <a:xfrm>
                <a:off x="336" y="120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78" name="Line 16"/>
              <p:cNvSpPr>
                <a:spLocks noChangeShapeType="1"/>
              </p:cNvSpPr>
              <p:nvPr/>
            </p:nvSpPr>
            <p:spPr bwMode="auto">
              <a:xfrm flipH="1" flipV="1">
                <a:off x="332" y="575"/>
                <a:ext cx="868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79" name="Line 17"/>
              <p:cNvSpPr>
                <a:spLocks noChangeShapeType="1"/>
              </p:cNvSpPr>
              <p:nvPr/>
            </p:nvSpPr>
            <p:spPr bwMode="auto">
              <a:xfrm flipV="1">
                <a:off x="306" y="575"/>
                <a:ext cx="894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80" name="Line 18"/>
              <p:cNvSpPr>
                <a:spLocks noChangeShapeType="1"/>
              </p:cNvSpPr>
              <p:nvPr/>
            </p:nvSpPr>
            <p:spPr bwMode="auto">
              <a:xfrm>
                <a:off x="766" y="881"/>
                <a:ext cx="4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81" name="Line 19"/>
              <p:cNvSpPr>
                <a:spLocks noChangeShapeType="1"/>
              </p:cNvSpPr>
              <p:nvPr/>
            </p:nvSpPr>
            <p:spPr bwMode="auto">
              <a:xfrm>
                <a:off x="1248" y="67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82" name="Freeform 20"/>
              <p:cNvSpPr>
                <a:spLocks/>
              </p:cNvSpPr>
              <p:nvPr/>
            </p:nvSpPr>
            <p:spPr bwMode="auto">
              <a:xfrm>
                <a:off x="1248" y="660"/>
                <a:ext cx="200" cy="396"/>
              </a:xfrm>
              <a:custGeom>
                <a:avLst/>
                <a:gdLst>
                  <a:gd name="T0" fmla="*/ 0 w 200"/>
                  <a:gd name="T1" fmla="*/ 396 h 396"/>
                  <a:gd name="T2" fmla="*/ 96 w 200"/>
                  <a:gd name="T3" fmla="*/ 348 h 396"/>
                  <a:gd name="T4" fmla="*/ 192 w 200"/>
                  <a:gd name="T5" fmla="*/ 204 h 396"/>
                  <a:gd name="T6" fmla="*/ 144 w 200"/>
                  <a:gd name="T7" fmla="*/ 60 h 396"/>
                  <a:gd name="T8" fmla="*/ 0 w 200"/>
                  <a:gd name="T9" fmla="*/ 0 h 3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" h="396">
                    <a:moveTo>
                      <a:pt x="0" y="396"/>
                    </a:moveTo>
                    <a:cubicBezTo>
                      <a:pt x="32" y="388"/>
                      <a:pt x="64" y="380"/>
                      <a:pt x="96" y="348"/>
                    </a:cubicBezTo>
                    <a:cubicBezTo>
                      <a:pt x="128" y="316"/>
                      <a:pt x="184" y="252"/>
                      <a:pt x="192" y="204"/>
                    </a:cubicBezTo>
                    <a:cubicBezTo>
                      <a:pt x="200" y="156"/>
                      <a:pt x="176" y="94"/>
                      <a:pt x="144" y="60"/>
                    </a:cubicBezTo>
                    <a:cubicBezTo>
                      <a:pt x="112" y="26"/>
                      <a:pt x="56" y="13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</p:grpSp>
        <p:grpSp>
          <p:nvGrpSpPr>
            <p:cNvPr id="34832" name="Group 21"/>
            <p:cNvGrpSpPr>
              <a:grpSpLocks/>
            </p:cNvGrpSpPr>
            <p:nvPr/>
          </p:nvGrpSpPr>
          <p:grpSpPr bwMode="auto">
            <a:xfrm rot="-5400000">
              <a:off x="3390" y="3221"/>
              <a:ext cx="163" cy="157"/>
              <a:chOff x="306" y="575"/>
              <a:chExt cx="1142" cy="625"/>
            </a:xfrm>
          </p:grpSpPr>
          <p:sp>
            <p:nvSpPr>
              <p:cNvPr id="34869" name="Line 22"/>
              <p:cNvSpPr>
                <a:spLocks noChangeShapeType="1"/>
              </p:cNvSpPr>
              <p:nvPr/>
            </p:nvSpPr>
            <p:spPr bwMode="auto">
              <a:xfrm>
                <a:off x="336" y="57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70" name="Line 23"/>
              <p:cNvSpPr>
                <a:spLocks noChangeShapeType="1"/>
              </p:cNvSpPr>
              <p:nvPr/>
            </p:nvSpPr>
            <p:spPr bwMode="auto">
              <a:xfrm>
                <a:off x="336" y="120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71" name="Line 24"/>
              <p:cNvSpPr>
                <a:spLocks noChangeShapeType="1"/>
              </p:cNvSpPr>
              <p:nvPr/>
            </p:nvSpPr>
            <p:spPr bwMode="auto">
              <a:xfrm flipH="1" flipV="1">
                <a:off x="332" y="575"/>
                <a:ext cx="868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72" name="Line 25"/>
              <p:cNvSpPr>
                <a:spLocks noChangeShapeType="1"/>
              </p:cNvSpPr>
              <p:nvPr/>
            </p:nvSpPr>
            <p:spPr bwMode="auto">
              <a:xfrm flipV="1">
                <a:off x="306" y="575"/>
                <a:ext cx="894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73" name="Line 26"/>
              <p:cNvSpPr>
                <a:spLocks noChangeShapeType="1"/>
              </p:cNvSpPr>
              <p:nvPr/>
            </p:nvSpPr>
            <p:spPr bwMode="auto">
              <a:xfrm>
                <a:off x="766" y="881"/>
                <a:ext cx="4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74" name="Line 27"/>
              <p:cNvSpPr>
                <a:spLocks noChangeShapeType="1"/>
              </p:cNvSpPr>
              <p:nvPr/>
            </p:nvSpPr>
            <p:spPr bwMode="auto">
              <a:xfrm>
                <a:off x="1248" y="67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75" name="Freeform 28"/>
              <p:cNvSpPr>
                <a:spLocks/>
              </p:cNvSpPr>
              <p:nvPr/>
            </p:nvSpPr>
            <p:spPr bwMode="auto">
              <a:xfrm>
                <a:off x="1248" y="660"/>
                <a:ext cx="200" cy="396"/>
              </a:xfrm>
              <a:custGeom>
                <a:avLst/>
                <a:gdLst>
                  <a:gd name="T0" fmla="*/ 0 w 200"/>
                  <a:gd name="T1" fmla="*/ 396 h 396"/>
                  <a:gd name="T2" fmla="*/ 96 w 200"/>
                  <a:gd name="T3" fmla="*/ 348 h 396"/>
                  <a:gd name="T4" fmla="*/ 192 w 200"/>
                  <a:gd name="T5" fmla="*/ 204 h 396"/>
                  <a:gd name="T6" fmla="*/ 144 w 200"/>
                  <a:gd name="T7" fmla="*/ 60 h 396"/>
                  <a:gd name="T8" fmla="*/ 0 w 200"/>
                  <a:gd name="T9" fmla="*/ 0 h 3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" h="396">
                    <a:moveTo>
                      <a:pt x="0" y="396"/>
                    </a:moveTo>
                    <a:cubicBezTo>
                      <a:pt x="32" y="388"/>
                      <a:pt x="64" y="380"/>
                      <a:pt x="96" y="348"/>
                    </a:cubicBezTo>
                    <a:cubicBezTo>
                      <a:pt x="128" y="316"/>
                      <a:pt x="184" y="252"/>
                      <a:pt x="192" y="204"/>
                    </a:cubicBezTo>
                    <a:cubicBezTo>
                      <a:pt x="200" y="156"/>
                      <a:pt x="176" y="94"/>
                      <a:pt x="144" y="60"/>
                    </a:cubicBezTo>
                    <a:cubicBezTo>
                      <a:pt x="112" y="26"/>
                      <a:pt x="56" y="13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</p:grpSp>
        <p:grpSp>
          <p:nvGrpSpPr>
            <p:cNvPr id="34833" name="Group 29"/>
            <p:cNvGrpSpPr>
              <a:grpSpLocks/>
            </p:cNvGrpSpPr>
            <p:nvPr/>
          </p:nvGrpSpPr>
          <p:grpSpPr bwMode="auto">
            <a:xfrm rot="-5400000">
              <a:off x="1617" y="2479"/>
              <a:ext cx="163" cy="157"/>
              <a:chOff x="306" y="575"/>
              <a:chExt cx="1142" cy="625"/>
            </a:xfrm>
          </p:grpSpPr>
          <p:sp>
            <p:nvSpPr>
              <p:cNvPr id="34862" name="Line 30"/>
              <p:cNvSpPr>
                <a:spLocks noChangeShapeType="1"/>
              </p:cNvSpPr>
              <p:nvPr/>
            </p:nvSpPr>
            <p:spPr bwMode="auto">
              <a:xfrm>
                <a:off x="336" y="576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63" name="Line 31"/>
              <p:cNvSpPr>
                <a:spLocks noChangeShapeType="1"/>
              </p:cNvSpPr>
              <p:nvPr/>
            </p:nvSpPr>
            <p:spPr bwMode="auto">
              <a:xfrm>
                <a:off x="336" y="1200"/>
                <a:ext cx="8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64" name="Line 32"/>
              <p:cNvSpPr>
                <a:spLocks noChangeShapeType="1"/>
              </p:cNvSpPr>
              <p:nvPr/>
            </p:nvSpPr>
            <p:spPr bwMode="auto">
              <a:xfrm flipH="1" flipV="1">
                <a:off x="332" y="575"/>
                <a:ext cx="868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65" name="Line 33"/>
              <p:cNvSpPr>
                <a:spLocks noChangeShapeType="1"/>
              </p:cNvSpPr>
              <p:nvPr/>
            </p:nvSpPr>
            <p:spPr bwMode="auto">
              <a:xfrm flipV="1">
                <a:off x="306" y="575"/>
                <a:ext cx="894" cy="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66" name="Line 34"/>
              <p:cNvSpPr>
                <a:spLocks noChangeShapeType="1"/>
              </p:cNvSpPr>
              <p:nvPr/>
            </p:nvSpPr>
            <p:spPr bwMode="auto">
              <a:xfrm>
                <a:off x="766" y="881"/>
                <a:ext cx="4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67" name="Line 35"/>
              <p:cNvSpPr>
                <a:spLocks noChangeShapeType="1"/>
              </p:cNvSpPr>
              <p:nvPr/>
            </p:nvSpPr>
            <p:spPr bwMode="auto">
              <a:xfrm>
                <a:off x="1248" y="67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  <p:sp>
            <p:nvSpPr>
              <p:cNvPr id="34868" name="Freeform 36"/>
              <p:cNvSpPr>
                <a:spLocks/>
              </p:cNvSpPr>
              <p:nvPr/>
            </p:nvSpPr>
            <p:spPr bwMode="auto">
              <a:xfrm>
                <a:off x="1248" y="660"/>
                <a:ext cx="200" cy="396"/>
              </a:xfrm>
              <a:custGeom>
                <a:avLst/>
                <a:gdLst>
                  <a:gd name="T0" fmla="*/ 0 w 200"/>
                  <a:gd name="T1" fmla="*/ 396 h 396"/>
                  <a:gd name="T2" fmla="*/ 96 w 200"/>
                  <a:gd name="T3" fmla="*/ 348 h 396"/>
                  <a:gd name="T4" fmla="*/ 192 w 200"/>
                  <a:gd name="T5" fmla="*/ 204 h 396"/>
                  <a:gd name="T6" fmla="*/ 144 w 200"/>
                  <a:gd name="T7" fmla="*/ 60 h 396"/>
                  <a:gd name="T8" fmla="*/ 0 w 200"/>
                  <a:gd name="T9" fmla="*/ 0 h 3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" h="396">
                    <a:moveTo>
                      <a:pt x="0" y="396"/>
                    </a:moveTo>
                    <a:cubicBezTo>
                      <a:pt x="32" y="388"/>
                      <a:pt x="64" y="380"/>
                      <a:pt x="96" y="348"/>
                    </a:cubicBezTo>
                    <a:cubicBezTo>
                      <a:pt x="128" y="316"/>
                      <a:pt x="184" y="252"/>
                      <a:pt x="192" y="204"/>
                    </a:cubicBezTo>
                    <a:cubicBezTo>
                      <a:pt x="200" y="156"/>
                      <a:pt x="176" y="94"/>
                      <a:pt x="144" y="60"/>
                    </a:cubicBezTo>
                    <a:cubicBezTo>
                      <a:pt x="112" y="26"/>
                      <a:pt x="56" y="13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ar-EG"/>
              </a:p>
            </p:txBody>
          </p:sp>
        </p:grpSp>
        <p:sp>
          <p:nvSpPr>
            <p:cNvPr id="17445" name="Oval 37"/>
            <p:cNvSpPr>
              <a:spLocks noChangeArrowheads="1"/>
            </p:cNvSpPr>
            <p:nvPr/>
          </p:nvSpPr>
          <p:spPr bwMode="auto">
            <a:xfrm>
              <a:off x="2933" y="3313"/>
              <a:ext cx="210" cy="185"/>
            </a:xfrm>
            <a:prstGeom prst="ellipse">
              <a:avLst/>
            </a:pr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835" name="Line 38"/>
            <p:cNvSpPr>
              <a:spLocks noChangeShapeType="1"/>
            </p:cNvSpPr>
            <p:nvPr/>
          </p:nvSpPr>
          <p:spPr bwMode="auto">
            <a:xfrm flipH="1">
              <a:off x="2695" y="3415"/>
              <a:ext cx="34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36" name="Line 39"/>
            <p:cNvSpPr>
              <a:spLocks noChangeShapeType="1"/>
            </p:cNvSpPr>
            <p:nvPr/>
          </p:nvSpPr>
          <p:spPr bwMode="auto">
            <a:xfrm>
              <a:off x="3029" y="3317"/>
              <a:ext cx="3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37" name="Line 40"/>
            <p:cNvSpPr>
              <a:spLocks noChangeShapeType="1"/>
            </p:cNvSpPr>
            <p:nvPr/>
          </p:nvSpPr>
          <p:spPr bwMode="auto">
            <a:xfrm>
              <a:off x="3552" y="3317"/>
              <a:ext cx="19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38" name="Line 41"/>
            <p:cNvSpPr>
              <a:spLocks noChangeShapeType="1"/>
            </p:cNvSpPr>
            <p:nvPr/>
          </p:nvSpPr>
          <p:spPr bwMode="auto">
            <a:xfrm>
              <a:off x="2593" y="3921"/>
              <a:ext cx="0" cy="5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39" name="Line 42"/>
            <p:cNvSpPr>
              <a:spLocks noChangeShapeType="1"/>
            </p:cNvSpPr>
            <p:nvPr/>
          </p:nvSpPr>
          <p:spPr bwMode="auto">
            <a:xfrm>
              <a:off x="2174" y="2573"/>
              <a:ext cx="0" cy="2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40" name="Line 43"/>
            <p:cNvSpPr>
              <a:spLocks noChangeShapeType="1"/>
            </p:cNvSpPr>
            <p:nvPr/>
          </p:nvSpPr>
          <p:spPr bwMode="auto">
            <a:xfrm flipH="1">
              <a:off x="1781" y="2573"/>
              <a:ext cx="3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41" name="Line 44"/>
            <p:cNvSpPr>
              <a:spLocks noChangeShapeType="1"/>
            </p:cNvSpPr>
            <p:nvPr/>
          </p:nvSpPr>
          <p:spPr bwMode="auto">
            <a:xfrm flipH="1">
              <a:off x="1440" y="2573"/>
              <a:ext cx="18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42" name="Oval 45"/>
            <p:cNvSpPr>
              <a:spLocks noChangeArrowheads="1"/>
            </p:cNvSpPr>
            <p:nvPr/>
          </p:nvSpPr>
          <p:spPr bwMode="auto">
            <a:xfrm>
              <a:off x="2762" y="2996"/>
              <a:ext cx="214" cy="2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/>
                <a:t>LC</a:t>
              </a:r>
              <a:endParaRPr lang="en-US" b="1"/>
            </a:p>
          </p:txBody>
        </p:sp>
        <p:sp>
          <p:nvSpPr>
            <p:cNvPr id="34843" name="Freeform 46"/>
            <p:cNvSpPr>
              <a:spLocks/>
            </p:cNvSpPr>
            <p:nvPr/>
          </p:nvSpPr>
          <p:spPr bwMode="auto">
            <a:xfrm>
              <a:off x="2853" y="3222"/>
              <a:ext cx="3" cy="91"/>
            </a:xfrm>
            <a:custGeom>
              <a:avLst/>
              <a:gdLst>
                <a:gd name="T0" fmla="*/ 0 w 3"/>
                <a:gd name="T1" fmla="*/ 0 h 91"/>
                <a:gd name="T2" fmla="*/ 3 w 3"/>
                <a:gd name="T3" fmla="*/ 91 h 9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" h="91">
                  <a:moveTo>
                    <a:pt x="0" y="0"/>
                  </a:moveTo>
                  <a:lnTo>
                    <a:pt x="3" y="9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44" name="Line 47"/>
            <p:cNvSpPr>
              <a:spLocks noChangeShapeType="1"/>
            </p:cNvSpPr>
            <p:nvPr/>
          </p:nvSpPr>
          <p:spPr bwMode="auto">
            <a:xfrm flipH="1">
              <a:off x="2697" y="3313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45" name="Line 48"/>
            <p:cNvSpPr>
              <a:spLocks noChangeShapeType="1"/>
            </p:cNvSpPr>
            <p:nvPr/>
          </p:nvSpPr>
          <p:spPr bwMode="auto">
            <a:xfrm flipV="1">
              <a:off x="2862" y="2923"/>
              <a:ext cx="0" cy="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46" name="Line 49"/>
            <p:cNvSpPr>
              <a:spLocks noChangeShapeType="1"/>
            </p:cNvSpPr>
            <p:nvPr/>
          </p:nvSpPr>
          <p:spPr bwMode="auto">
            <a:xfrm flipH="1">
              <a:off x="2697" y="2917"/>
              <a:ext cx="1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47" name="Oval 50"/>
            <p:cNvSpPr>
              <a:spLocks noChangeArrowheads="1"/>
            </p:cNvSpPr>
            <p:nvPr/>
          </p:nvSpPr>
          <p:spPr bwMode="auto">
            <a:xfrm>
              <a:off x="1885" y="2256"/>
              <a:ext cx="208" cy="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/>
                <a:t>FC</a:t>
              </a:r>
              <a:endParaRPr lang="en-US" b="1"/>
            </a:p>
          </p:txBody>
        </p:sp>
        <p:sp>
          <p:nvSpPr>
            <p:cNvPr id="34848" name="Oval 51"/>
            <p:cNvSpPr>
              <a:spLocks noChangeArrowheads="1"/>
            </p:cNvSpPr>
            <p:nvPr/>
          </p:nvSpPr>
          <p:spPr bwMode="auto">
            <a:xfrm>
              <a:off x="1680" y="2976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/>
                <a:t>TC</a:t>
              </a:r>
            </a:p>
          </p:txBody>
        </p:sp>
        <p:sp>
          <p:nvSpPr>
            <p:cNvPr id="34849" name="Oval 52"/>
            <p:cNvSpPr>
              <a:spLocks noChangeArrowheads="1"/>
            </p:cNvSpPr>
            <p:nvPr/>
          </p:nvSpPr>
          <p:spPr bwMode="auto">
            <a:xfrm>
              <a:off x="1741" y="3267"/>
              <a:ext cx="183" cy="18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b="1"/>
                <a:t>A</a:t>
              </a:r>
              <a:endParaRPr lang="en-US" b="1"/>
            </a:p>
          </p:txBody>
        </p:sp>
        <p:sp>
          <p:nvSpPr>
            <p:cNvPr id="34850" name="Freeform 53"/>
            <p:cNvSpPr>
              <a:spLocks/>
            </p:cNvSpPr>
            <p:nvPr/>
          </p:nvSpPr>
          <p:spPr bwMode="auto">
            <a:xfrm>
              <a:off x="1986" y="2457"/>
              <a:ext cx="1" cy="116"/>
            </a:xfrm>
            <a:custGeom>
              <a:avLst/>
              <a:gdLst>
                <a:gd name="T0" fmla="*/ 0 w 1"/>
                <a:gd name="T1" fmla="*/ 0 h 116"/>
                <a:gd name="T2" fmla="*/ 0 w 1"/>
                <a:gd name="T3" fmla="*/ 116 h 11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116">
                  <a:moveTo>
                    <a:pt x="0" y="0"/>
                  </a:moveTo>
                  <a:lnTo>
                    <a:pt x="0" y="11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51" name="Line 54"/>
            <p:cNvSpPr>
              <a:spLocks noChangeShapeType="1"/>
            </p:cNvSpPr>
            <p:nvPr/>
          </p:nvSpPr>
          <p:spPr bwMode="auto">
            <a:xfrm>
              <a:off x="1928" y="3106"/>
              <a:ext cx="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52" name="Line 55"/>
            <p:cNvSpPr>
              <a:spLocks noChangeShapeType="1"/>
            </p:cNvSpPr>
            <p:nvPr/>
          </p:nvSpPr>
          <p:spPr bwMode="auto">
            <a:xfrm>
              <a:off x="1921" y="3352"/>
              <a:ext cx="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53" name="Line 56"/>
            <p:cNvSpPr>
              <a:spLocks noChangeShapeType="1"/>
            </p:cNvSpPr>
            <p:nvPr/>
          </p:nvSpPr>
          <p:spPr bwMode="auto">
            <a:xfrm flipV="1">
              <a:off x="1698" y="2346"/>
              <a:ext cx="0" cy="1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54" name="Line 57"/>
            <p:cNvSpPr>
              <a:spLocks noChangeShapeType="1"/>
            </p:cNvSpPr>
            <p:nvPr/>
          </p:nvSpPr>
          <p:spPr bwMode="auto">
            <a:xfrm>
              <a:off x="1692" y="2353"/>
              <a:ext cx="19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55" name="Line 58"/>
            <p:cNvSpPr>
              <a:spLocks noChangeShapeType="1"/>
            </p:cNvSpPr>
            <p:nvPr/>
          </p:nvSpPr>
          <p:spPr bwMode="auto">
            <a:xfrm flipV="1">
              <a:off x="3461" y="3078"/>
              <a:ext cx="0" cy="1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56" name="Freeform 59"/>
            <p:cNvSpPr>
              <a:spLocks/>
            </p:cNvSpPr>
            <p:nvPr/>
          </p:nvSpPr>
          <p:spPr bwMode="auto">
            <a:xfrm>
              <a:off x="2988" y="3078"/>
              <a:ext cx="473" cy="3"/>
            </a:xfrm>
            <a:custGeom>
              <a:avLst/>
              <a:gdLst>
                <a:gd name="T0" fmla="*/ 473 w 473"/>
                <a:gd name="T1" fmla="*/ 0 h 3"/>
                <a:gd name="T2" fmla="*/ 0 w 473"/>
                <a:gd name="T3" fmla="*/ 3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473" h="3">
                  <a:moveTo>
                    <a:pt x="473" y="0"/>
                  </a:moveTo>
                  <a:lnTo>
                    <a:pt x="0" y="3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57" name="Freeform 60"/>
            <p:cNvSpPr>
              <a:spLocks/>
            </p:cNvSpPr>
            <p:nvPr/>
          </p:nvSpPr>
          <p:spPr bwMode="auto">
            <a:xfrm>
              <a:off x="1598" y="3076"/>
              <a:ext cx="79" cy="2"/>
            </a:xfrm>
            <a:custGeom>
              <a:avLst/>
              <a:gdLst>
                <a:gd name="T0" fmla="*/ 79 w 79"/>
                <a:gd name="T1" fmla="*/ 2 h 2"/>
                <a:gd name="T2" fmla="*/ 0 w 79"/>
                <a:gd name="T3" fmla="*/ 0 h 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9" h="2">
                  <a:moveTo>
                    <a:pt x="79" y="2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58" name="Line 61"/>
            <p:cNvSpPr>
              <a:spLocks noChangeShapeType="1"/>
            </p:cNvSpPr>
            <p:nvPr/>
          </p:nvSpPr>
          <p:spPr bwMode="auto">
            <a:xfrm>
              <a:off x="1597" y="3075"/>
              <a:ext cx="0" cy="10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59" name="Line 62"/>
            <p:cNvSpPr>
              <a:spLocks noChangeShapeType="1"/>
            </p:cNvSpPr>
            <p:nvPr/>
          </p:nvSpPr>
          <p:spPr bwMode="auto">
            <a:xfrm>
              <a:off x="1597" y="4080"/>
              <a:ext cx="123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60" name="Line 63"/>
            <p:cNvSpPr>
              <a:spLocks noChangeShapeType="1"/>
            </p:cNvSpPr>
            <p:nvPr/>
          </p:nvSpPr>
          <p:spPr bwMode="auto">
            <a:xfrm flipV="1">
              <a:off x="2828" y="3816"/>
              <a:ext cx="0" cy="2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  <p:sp>
          <p:nvSpPr>
            <p:cNvPr id="34861" name="Line 64"/>
            <p:cNvSpPr>
              <a:spLocks noChangeShapeType="1"/>
            </p:cNvSpPr>
            <p:nvPr/>
          </p:nvSpPr>
          <p:spPr bwMode="auto">
            <a:xfrm flipH="1">
              <a:off x="2681" y="3823"/>
              <a:ext cx="1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ar-EG"/>
            </a:p>
          </p:txBody>
        </p:sp>
      </p:grpSp>
      <p:sp>
        <p:nvSpPr>
          <p:cNvPr id="34820" name="Text Box 65"/>
          <p:cNvSpPr txBox="1">
            <a:spLocks noChangeArrowheads="1"/>
          </p:cNvSpPr>
          <p:nvPr/>
        </p:nvSpPr>
        <p:spPr bwMode="auto">
          <a:xfrm>
            <a:off x="457200" y="1371600"/>
            <a:ext cx="8077200" cy="14711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4488" indent="-34448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 eaLnBrk="0" hangingPunct="0">
              <a:spcBef>
                <a:spcPct val="20000"/>
              </a:spcBef>
              <a:buClr>
                <a:srgbClr val="FF9900"/>
              </a:buClr>
              <a:buFontTx/>
              <a:buChar char="•"/>
            </a:pPr>
            <a:r>
              <a:rPr kumimoji="1" lang="en-US" sz="2800" dirty="0">
                <a:latin typeface="+mn-lt"/>
                <a:cs typeface="+mn-cs"/>
              </a:rPr>
              <a:t>Piping and instrumentation (P&amp;I) drawings provide documentation for plant design. 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FF9900"/>
              </a:buClr>
              <a:buFontTx/>
              <a:buChar char="•"/>
            </a:pPr>
            <a:r>
              <a:rPr kumimoji="1" lang="en-US" sz="2800" dirty="0">
                <a:latin typeface="+mn-lt"/>
                <a:cs typeface="+mn-cs"/>
              </a:rPr>
              <a:t>Standard symbols are used.</a:t>
            </a:r>
          </a:p>
        </p:txBody>
      </p:sp>
      <p:sp>
        <p:nvSpPr>
          <p:cNvPr id="34821" name="Text Box 67"/>
          <p:cNvSpPr txBox="1">
            <a:spLocks noChangeArrowheads="1"/>
          </p:cNvSpPr>
          <p:nvPr/>
        </p:nvSpPr>
        <p:spPr bwMode="auto">
          <a:xfrm>
            <a:off x="5791200" y="3200400"/>
            <a:ext cx="3048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/>
              <a:t>F = flow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L = level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P = pressure</a:t>
            </a:r>
          </a:p>
          <a:p>
            <a:pPr>
              <a:spcBef>
                <a:spcPct val="50000"/>
              </a:spcBef>
            </a:pPr>
            <a:r>
              <a:rPr lang="en-US" b="1" dirty="0"/>
              <a:t>T = temperature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- - - - </a:t>
            </a:r>
            <a:r>
              <a:rPr lang="en-US" b="1" dirty="0" smtClean="0"/>
              <a:t>control signal </a:t>
            </a:r>
            <a:endParaRPr lang="en-US" b="1" dirty="0"/>
          </a:p>
        </p:txBody>
      </p:sp>
      <p:sp>
        <p:nvSpPr>
          <p:cNvPr id="67" name="Title 1"/>
          <p:cNvSpPr txBox="1">
            <a:spLocks/>
          </p:cNvSpPr>
          <p:nvPr/>
        </p:nvSpPr>
        <p:spPr>
          <a:xfrm>
            <a:off x="381000" y="685800"/>
            <a:ext cx="8305800" cy="5334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3600" dirty="0" smtClean="0"/>
              <a:t>Control system documentation</a:t>
            </a:r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B946F-3E07-4542-A03E-FAF8AC78071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6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YouTube 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55834"/>
            <a:ext cx="8458200" cy="46863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600" dirty="0" smtClean="0"/>
              <a:t>Process </a:t>
            </a:r>
            <a:r>
              <a:rPr lang="en-US" sz="2600" dirty="0"/>
              <a:t>Control </a:t>
            </a:r>
            <a:r>
              <a:rPr lang="en-US" sz="2600" dirty="0" smtClean="0"/>
              <a:t>Course by Dr</a:t>
            </a:r>
            <a:r>
              <a:rPr lang="en-US" sz="2600" dirty="0"/>
              <a:t>. Ahmed </a:t>
            </a:r>
            <a:r>
              <a:rPr lang="en-US" sz="2600" dirty="0" smtClean="0"/>
              <a:t>Ismail, Cairo University, 4th year - </a:t>
            </a:r>
            <a:r>
              <a:rPr lang="en-US" sz="2600" dirty="0"/>
              <a:t>2nd </a:t>
            </a:r>
            <a:r>
              <a:rPr lang="en-US" sz="2600" dirty="0" smtClean="0"/>
              <a:t>term, </a:t>
            </a:r>
            <a:r>
              <a:rPr lang="en-US" sz="2600" dirty="0"/>
              <a:t>EECE </a:t>
            </a:r>
            <a:r>
              <a:rPr lang="en-US" sz="2600" dirty="0" smtClean="0"/>
              <a:t>2019</a:t>
            </a:r>
          </a:p>
          <a:p>
            <a:pPr lvl="1">
              <a:spcAft>
                <a:spcPts val="600"/>
              </a:spcAft>
            </a:pPr>
            <a:r>
              <a:rPr lang="en-US" sz="2600" dirty="0" smtClean="0">
                <a:hlinkClick r:id="rId2"/>
              </a:rPr>
              <a:t>https</a:t>
            </a:r>
            <a:r>
              <a:rPr lang="en-US" sz="2600" dirty="0">
                <a:hlinkClick r:id="rId2"/>
              </a:rPr>
              <a:t>://</a:t>
            </a:r>
            <a:r>
              <a:rPr lang="en-US" sz="2600" dirty="0" smtClean="0">
                <a:hlinkClick r:id="rId2"/>
              </a:rPr>
              <a:t>www.youtube.com/watch?v=vaI_FOfrXgM</a:t>
            </a:r>
            <a:endParaRPr lang="en-US" sz="2600" dirty="0" smtClean="0"/>
          </a:p>
          <a:p>
            <a:pPr lvl="1">
              <a:spcAft>
                <a:spcPts val="600"/>
              </a:spcAft>
            </a:pPr>
            <a:endParaRPr lang="en-US" sz="2600" dirty="0"/>
          </a:p>
          <a:p>
            <a:pPr>
              <a:spcAft>
                <a:spcPts val="600"/>
              </a:spcAft>
            </a:pPr>
            <a:r>
              <a:rPr lang="en-US" sz="2600" dirty="0" smtClean="0"/>
              <a:t>ABB Process Automation</a:t>
            </a:r>
          </a:p>
          <a:p>
            <a:pPr lvl="1">
              <a:spcAft>
                <a:spcPts val="600"/>
              </a:spcAft>
            </a:pPr>
            <a:r>
              <a:rPr lang="en-US" sz="2600" dirty="0">
                <a:hlinkClick r:id="rId3"/>
              </a:rPr>
              <a:t>https</a:t>
            </a:r>
            <a:r>
              <a:rPr lang="en-US" sz="2600">
                <a:hlinkClick r:id="rId3"/>
              </a:rPr>
              <a:t>://</a:t>
            </a:r>
            <a:r>
              <a:rPr lang="en-US" sz="2600" smtClean="0">
                <a:hlinkClick r:id="rId3"/>
              </a:rPr>
              <a:t>www.youtube.com/playlist?list=PLOgEb39vsYlu2WFdWSe5kvOtmJyC-ew2e</a:t>
            </a:r>
            <a:r>
              <a:rPr lang="en-US" sz="2600" smtClean="0"/>
              <a:t> </a:t>
            </a:r>
            <a:endParaRPr lang="en-US" sz="2600" dirty="0" smtClean="0"/>
          </a:p>
          <a:p>
            <a:pPr marL="0" indent="0" algn="ctr">
              <a:spcAft>
                <a:spcPts val="600"/>
              </a:spcAft>
              <a:buNone/>
            </a:pPr>
            <a:endParaRPr lang="en-US" sz="2600" dirty="0"/>
          </a:p>
          <a:p>
            <a:pPr lvl="1">
              <a:spcAft>
                <a:spcPts val="600"/>
              </a:spcAft>
            </a:pPr>
            <a:endParaRPr lang="en-US" sz="2600" dirty="0"/>
          </a:p>
          <a:p>
            <a:pPr marL="0" indent="0" algn="ctr">
              <a:spcAft>
                <a:spcPts val="600"/>
              </a:spcAft>
              <a:buNone/>
            </a:pPr>
            <a:endParaRPr lang="en-US" sz="26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en-US" sz="2600" dirty="0"/>
              <a:t/>
            </a:r>
            <a:br>
              <a:rPr lang="en-US" sz="2600" dirty="0"/>
            </a:b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5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27038"/>
            <a:ext cx="8229600" cy="868362"/>
          </a:xfrm>
          <a:noFill/>
        </p:spPr>
        <p:txBody>
          <a:bodyPr/>
          <a:lstStyle/>
          <a:p>
            <a:r>
              <a:rPr lang="en-US" dirty="0"/>
              <a:t>Topics to be covered: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736"/>
            <a:ext cx="8229600" cy="4953000"/>
          </a:xfrm>
        </p:spPr>
        <p:txBody>
          <a:bodyPr/>
          <a:lstStyle/>
          <a:p>
            <a:pPr marL="514350" indent="-514350" eaLnBrk="1" fontAlgn="t" hangingPunct="1">
              <a:spcAft>
                <a:spcPts val="600"/>
              </a:spcAft>
              <a:buFont typeface="+mj-lt"/>
              <a:buAutoNum type="arabicParenR"/>
            </a:pPr>
            <a:r>
              <a:rPr lang="en-US" sz="2300" dirty="0" smtClean="0"/>
              <a:t>Introduction				</a:t>
            </a:r>
            <a:r>
              <a:rPr lang="en-US" sz="2300" dirty="0" smtClean="0">
                <a:solidFill>
                  <a:srgbClr val="FF0000"/>
                </a:solidFill>
              </a:rPr>
              <a:t>Blevins</a:t>
            </a:r>
            <a:r>
              <a:rPr lang="en-US" sz="2300" dirty="0" smtClean="0">
                <a:solidFill>
                  <a:srgbClr val="FF0000"/>
                </a:solidFill>
              </a:rPr>
              <a:t>, 2.4</a:t>
            </a:r>
            <a:endParaRPr lang="en-US" sz="2300" dirty="0">
              <a:solidFill>
                <a:srgbClr val="FF0000"/>
              </a:solidFill>
            </a:endParaRPr>
          </a:p>
          <a:p>
            <a:pPr marL="514350" indent="-514350" eaLnBrk="1" fontAlgn="t" hangingPunct="1">
              <a:spcAft>
                <a:spcPts val="600"/>
              </a:spcAft>
              <a:buFont typeface="+mj-lt"/>
              <a:buAutoNum type="arabicParenR"/>
            </a:pPr>
            <a:r>
              <a:rPr lang="en-US" sz="2300" dirty="0" smtClean="0"/>
              <a:t>The feedback loop</a:t>
            </a:r>
          </a:p>
          <a:p>
            <a:pPr marL="514350" indent="-514350" eaLnBrk="1" fontAlgn="t" hangingPunct="1">
              <a:spcAft>
                <a:spcPts val="600"/>
              </a:spcAft>
              <a:buFont typeface="+mj-lt"/>
              <a:buAutoNum type="arabicParenR"/>
            </a:pPr>
            <a:r>
              <a:rPr lang="en-US" sz="2300" dirty="0" smtClean="0"/>
              <a:t>Common dynamic systems</a:t>
            </a:r>
          </a:p>
          <a:p>
            <a:pPr marL="514350" indent="-514350" eaLnBrk="1" fontAlgn="t" hangingPunct="1">
              <a:spcAft>
                <a:spcPts val="600"/>
              </a:spcAft>
              <a:buFont typeface="+mj-lt"/>
              <a:buAutoNum type="arabicParenR"/>
            </a:pPr>
            <a:r>
              <a:rPr lang="en-US" sz="2300" dirty="0" smtClean="0"/>
              <a:t>System structures</a:t>
            </a:r>
          </a:p>
          <a:p>
            <a:pPr marL="514350" indent="-514350" eaLnBrk="1" fontAlgn="t" hangingPunct="1">
              <a:spcAft>
                <a:spcPts val="600"/>
              </a:spcAft>
              <a:buFont typeface="+mj-lt"/>
              <a:buAutoNum type="arabicParenR"/>
            </a:pPr>
            <a:r>
              <a:rPr lang="en-US" sz="2300" dirty="0" smtClean="0"/>
              <a:t>PID control</a:t>
            </a:r>
          </a:p>
          <a:p>
            <a:pPr marL="514350" indent="-514350" eaLnBrk="1" fontAlgn="t" hangingPunct="1">
              <a:spcAft>
                <a:spcPts val="600"/>
              </a:spcAft>
              <a:buFont typeface="+mj-lt"/>
              <a:buAutoNum type="arabicParenR"/>
            </a:pPr>
            <a:r>
              <a:rPr lang="en-US" sz="2300" dirty="0" smtClean="0"/>
              <a:t>PID modifications</a:t>
            </a:r>
          </a:p>
          <a:p>
            <a:pPr marL="514350" indent="-514350" eaLnBrk="1" fontAlgn="t" hangingPunct="1">
              <a:spcAft>
                <a:spcPts val="600"/>
              </a:spcAft>
              <a:buFont typeface="+mj-lt"/>
              <a:buAutoNum type="arabicParenR"/>
            </a:pPr>
            <a:r>
              <a:rPr lang="en-US" sz="2300" dirty="0" smtClean="0"/>
              <a:t>PID Tuning</a:t>
            </a:r>
          </a:p>
          <a:p>
            <a:pPr marL="514350" indent="-514350" eaLnBrk="1" fontAlgn="t" hangingPunct="1">
              <a:spcAft>
                <a:spcPts val="600"/>
              </a:spcAft>
              <a:buFont typeface="+mj-lt"/>
              <a:buAutoNum type="arabicParenR"/>
            </a:pPr>
            <a:r>
              <a:rPr lang="en-US" sz="2300" dirty="0" smtClean="0"/>
              <a:t>Cascade control</a:t>
            </a:r>
          </a:p>
          <a:p>
            <a:pPr marL="514350" indent="-514350" eaLnBrk="1" fontAlgn="t" hangingPunct="1">
              <a:spcAft>
                <a:spcPts val="600"/>
              </a:spcAft>
              <a:buFont typeface="+mj-lt"/>
              <a:buAutoNum type="arabicParenR"/>
            </a:pPr>
            <a:r>
              <a:rPr lang="en-US" sz="2300" dirty="0" err="1" smtClean="0"/>
              <a:t>Feedforward</a:t>
            </a:r>
            <a:r>
              <a:rPr lang="en-US" sz="2300" dirty="0" smtClean="0"/>
              <a:t> control, Ratio control</a:t>
            </a:r>
          </a:p>
          <a:p>
            <a:pPr marL="514350" indent="-514350" eaLnBrk="1" fontAlgn="t" hangingPunct="1">
              <a:spcAft>
                <a:spcPts val="600"/>
              </a:spcAft>
              <a:buFont typeface="+mj-lt"/>
              <a:buAutoNum type="arabicParenR"/>
            </a:pPr>
            <a:r>
              <a:rPr lang="en-US" sz="2300" dirty="0" smtClean="0"/>
              <a:t>Multi-loop interaction</a:t>
            </a:r>
            <a:endParaRPr lang="en-US" sz="2300" dirty="0"/>
          </a:p>
          <a:p>
            <a:pPr marL="514350" indent="-514350">
              <a:spcAft>
                <a:spcPts val="600"/>
              </a:spcAft>
              <a:buFont typeface="+mj-lt"/>
              <a:buAutoNum type="arabicParenR"/>
            </a:pPr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7E436-80F7-4316-8945-6E2FEBDA78B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66" y="366604"/>
            <a:ext cx="8229600" cy="868362"/>
          </a:xfrm>
        </p:spPr>
        <p:txBody>
          <a:bodyPr/>
          <a:lstStyle/>
          <a:p>
            <a:r>
              <a:rPr lang="en-CA" dirty="0" smtClean="0"/>
              <a:t>Process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4582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Operation (chemical or physical) used to convert </a:t>
            </a:r>
            <a:r>
              <a:rPr lang="en-CA" sz="2400" dirty="0"/>
              <a:t>feed materials </a:t>
            </a:r>
            <a:r>
              <a:rPr lang="en-CA" sz="2400" dirty="0" smtClean="0"/>
              <a:t>into products.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dirty="0" smtClean="0"/>
              <a:t> Examples: </a:t>
            </a:r>
            <a:r>
              <a:rPr lang="en-US" dirty="0" smtClean="0"/>
              <a:t>mixing </a:t>
            </a:r>
            <a:r>
              <a:rPr lang="en-US" dirty="0"/>
              <a:t>-  </a:t>
            </a:r>
            <a:r>
              <a:rPr lang="en-US" dirty="0" smtClean="0"/>
              <a:t>separation - heating - cooling - filtering </a:t>
            </a:r>
            <a:r>
              <a:rPr lang="en-US" dirty="0"/>
              <a:t>– </a:t>
            </a:r>
            <a:r>
              <a:rPr lang="en-US" dirty="0" smtClean="0"/>
              <a:t>compression </a:t>
            </a:r>
            <a:r>
              <a:rPr lang="en-US" dirty="0"/>
              <a:t>- etc.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CA" dirty="0" smtClean="0"/>
              <a:t> The </a:t>
            </a:r>
            <a:r>
              <a:rPr lang="en-CA" dirty="0"/>
              <a:t>term process is used for both the processing operation and the processing equipment.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Nearly </a:t>
            </a:r>
            <a:r>
              <a:rPr lang="en-CA" sz="2400" dirty="0"/>
              <a:t>every product we use today is the output of some process industry (</a:t>
            </a:r>
            <a:r>
              <a:rPr lang="en-US" sz="2400" dirty="0">
                <a:solidFill>
                  <a:srgbClr val="FF0000"/>
                </a:solidFill>
              </a:rPr>
              <a:t>Food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00B050"/>
                </a:solidFill>
              </a:rPr>
              <a:t>Medicine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3399FF"/>
                </a:solidFill>
              </a:rPr>
              <a:t>Paper</a:t>
            </a:r>
            <a:r>
              <a:rPr lang="en-US" sz="2400" dirty="0"/>
              <a:t> – </a:t>
            </a:r>
            <a:r>
              <a:rPr lang="en-US" sz="2400" dirty="0">
                <a:solidFill>
                  <a:srgbClr val="7030A0"/>
                </a:solidFill>
              </a:rPr>
              <a:t>Rubber </a:t>
            </a:r>
            <a:r>
              <a:rPr lang="en-US" sz="2400" dirty="0"/>
              <a:t>– </a:t>
            </a:r>
            <a:r>
              <a:rPr lang="en-US" sz="2400" dirty="0">
                <a:solidFill>
                  <a:srgbClr val="C00000"/>
                </a:solidFill>
              </a:rPr>
              <a:t>Oil</a:t>
            </a:r>
            <a:r>
              <a:rPr lang="en-US" sz="2400" dirty="0"/>
              <a:t> - </a:t>
            </a:r>
            <a:r>
              <a:rPr lang="en-US" sz="2400" dirty="0">
                <a:solidFill>
                  <a:srgbClr val="92D050"/>
                </a:solidFill>
              </a:rPr>
              <a:t>Cosmetics</a:t>
            </a:r>
            <a:r>
              <a:rPr lang="en-US" sz="2400" dirty="0"/>
              <a:t> –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Fertilizers</a:t>
            </a:r>
            <a:r>
              <a:rPr lang="en-US" sz="2400" dirty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design of such processes are part of process engineering (under chemical engineering)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7E436-80F7-4316-8945-6E2FEBDA78B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3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Oil and gas</a:t>
            </a:r>
          </a:p>
          <a:p>
            <a:r>
              <a:rPr lang="en-US" sz="2400" dirty="0" smtClean="0"/>
              <a:t>Petrochemicals</a:t>
            </a:r>
          </a:p>
          <a:p>
            <a:r>
              <a:rPr lang="en-US" sz="2400" dirty="0" smtClean="0"/>
              <a:t>Power</a:t>
            </a:r>
          </a:p>
          <a:p>
            <a:r>
              <a:rPr lang="en-US" sz="2400" dirty="0" smtClean="0"/>
              <a:t>Pulp and paper</a:t>
            </a:r>
          </a:p>
          <a:p>
            <a:r>
              <a:rPr lang="en-US" sz="2400" dirty="0" smtClean="0"/>
              <a:t>Food and beverages</a:t>
            </a:r>
          </a:p>
          <a:p>
            <a:r>
              <a:rPr lang="en-US" sz="2400" dirty="0" smtClean="0"/>
              <a:t>Pharmaceuticals</a:t>
            </a:r>
          </a:p>
          <a:p>
            <a:r>
              <a:rPr lang="en-US" sz="2400" dirty="0" smtClean="0"/>
              <a:t>Water/wastewater</a:t>
            </a:r>
          </a:p>
          <a:p>
            <a:r>
              <a:rPr lang="en-US" sz="2400" dirty="0" smtClean="0"/>
              <a:t>Steel </a:t>
            </a:r>
          </a:p>
          <a:p>
            <a:r>
              <a:rPr lang="en-US" sz="2400" dirty="0" smtClean="0"/>
              <a:t>Glass</a:t>
            </a:r>
          </a:p>
          <a:p>
            <a:r>
              <a:rPr lang="en-US" sz="2400" dirty="0" smtClean="0"/>
              <a:t>Textiles</a:t>
            </a:r>
          </a:p>
          <a:p>
            <a:r>
              <a:rPr lang="en-US" sz="2400" dirty="0" smtClean="0"/>
              <a:t>Metals, mining &amp; minerals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20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66" y="382370"/>
            <a:ext cx="8229600" cy="868362"/>
          </a:xfrm>
        </p:spPr>
        <p:txBody>
          <a:bodyPr/>
          <a:lstStyle/>
          <a:p>
            <a:r>
              <a:rPr lang="en-CA" dirty="0" smtClean="0"/>
              <a:t>Process Control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468" y="1355834"/>
            <a:ext cx="84582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Methods used to control </a:t>
            </a:r>
            <a:r>
              <a:rPr lang="en-US" sz="2400" dirty="0" smtClean="0">
                <a:solidFill>
                  <a:srgbClr val="0070C0"/>
                </a:solidFill>
              </a:rPr>
              <a:t>Process </a:t>
            </a:r>
            <a:r>
              <a:rPr lang="en-US" sz="2400" dirty="0">
                <a:solidFill>
                  <a:srgbClr val="0070C0"/>
                </a:solidFill>
              </a:rPr>
              <a:t>V</a:t>
            </a:r>
            <a:r>
              <a:rPr lang="en-US" sz="2400" dirty="0" smtClean="0">
                <a:solidFill>
                  <a:srgbClr val="0070C0"/>
                </a:solidFill>
              </a:rPr>
              <a:t>ariables </a:t>
            </a:r>
            <a:r>
              <a:rPr lang="en-US" sz="2400" dirty="0" smtClean="0"/>
              <a:t>(PV) when manufacturing a product.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FF0000"/>
                </a:solidFill>
              </a:rPr>
              <a:t>PV examples: </a:t>
            </a:r>
            <a:r>
              <a:rPr lang="en-US" sz="2400" dirty="0" smtClean="0"/>
              <a:t>Temperature – Pressure -  Concentration of chemicals - </a:t>
            </a:r>
            <a:r>
              <a:rPr lang="en-CA" sz="2400" dirty="0" smtClean="0"/>
              <a:t>Liquid levels 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Process </a:t>
            </a:r>
            <a:r>
              <a:rPr lang="en-CA" sz="2400" dirty="0"/>
              <a:t>control </a:t>
            </a:r>
            <a:r>
              <a:rPr lang="en-CA" sz="2400" dirty="0" smtClean="0"/>
              <a:t>maintains </a:t>
            </a:r>
            <a:r>
              <a:rPr lang="en-CA" sz="2400" dirty="0"/>
              <a:t>a </a:t>
            </a:r>
            <a:r>
              <a:rPr lang="en-CA" sz="2400" dirty="0" smtClean="0"/>
              <a:t>PV </a:t>
            </a:r>
            <a:r>
              <a:rPr lang="en-CA" sz="2400" dirty="0"/>
              <a:t>at the desired operating </a:t>
            </a:r>
            <a:r>
              <a:rPr lang="en-CA" sz="2400" dirty="0" smtClean="0"/>
              <a:t>conditions despite any </a:t>
            </a:r>
            <a:r>
              <a:rPr lang="en-CA" sz="2400" dirty="0" smtClean="0">
                <a:solidFill>
                  <a:srgbClr val="FF0000"/>
                </a:solidFill>
              </a:rPr>
              <a:t>disturbance</a:t>
            </a:r>
            <a:r>
              <a:rPr lang="en-CA" sz="2400" dirty="0" smtClean="0"/>
              <a:t>. This is achieved by comparing </a:t>
            </a:r>
            <a:r>
              <a:rPr lang="en-CA" sz="2400" dirty="0"/>
              <a:t>measurements with their desired values and then adjust </a:t>
            </a:r>
            <a:r>
              <a:rPr lang="en-CA" sz="2400" dirty="0" smtClean="0">
                <a:solidFill>
                  <a:srgbClr val="0070C0"/>
                </a:solidFill>
              </a:rPr>
              <a:t>Manipulated </a:t>
            </a:r>
            <a:r>
              <a:rPr lang="en-CA" sz="2400" dirty="0">
                <a:solidFill>
                  <a:srgbClr val="0070C0"/>
                </a:solidFill>
              </a:rPr>
              <a:t>V</a:t>
            </a:r>
            <a:r>
              <a:rPr lang="en-CA" sz="2400" dirty="0" smtClean="0">
                <a:solidFill>
                  <a:srgbClr val="0070C0"/>
                </a:solidFill>
              </a:rPr>
              <a:t>ariables</a:t>
            </a:r>
            <a:r>
              <a:rPr lang="en-CA" sz="2400" dirty="0" smtClean="0"/>
              <a:t> (MV), mainly </a:t>
            </a:r>
            <a:r>
              <a:rPr lang="en-CA" sz="2400" dirty="0"/>
              <a:t>flow </a:t>
            </a:r>
            <a:r>
              <a:rPr lang="en-CA" sz="2400" dirty="0" smtClean="0"/>
              <a:t>rates, accordingly</a:t>
            </a:r>
            <a:r>
              <a:rPr lang="en-CA" sz="2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Process control is the largest application area for control systems engineering.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7E436-80F7-4316-8945-6E2FEBDA78B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868362"/>
          </a:xfrm>
        </p:spPr>
        <p:txBody>
          <a:bodyPr/>
          <a:lstStyle/>
          <a:p>
            <a:r>
              <a:rPr lang="en-US" sz="3600" b="1" dirty="0" smtClean="0"/>
              <a:t>Why </a:t>
            </a:r>
            <a:r>
              <a:rPr lang="en-US" b="1" dirty="0" smtClean="0"/>
              <a:t>P</a:t>
            </a:r>
            <a:r>
              <a:rPr lang="en-US" sz="3600" b="1" dirty="0" smtClean="0"/>
              <a:t>rocess </a:t>
            </a:r>
            <a:r>
              <a:rPr lang="en-US" b="1" dirty="0" smtClean="0"/>
              <a:t>C</a:t>
            </a:r>
            <a:r>
              <a:rPr lang="en-US" sz="3600" b="1" dirty="0" smtClean="0"/>
              <a:t>ontrol?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7E436-80F7-4316-8945-6E2FEBDA78B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 Box 106"/>
          <p:cNvSpPr txBox="1">
            <a:spLocks noChangeArrowheads="1"/>
          </p:cNvSpPr>
          <p:nvPr/>
        </p:nvSpPr>
        <p:spPr bwMode="auto">
          <a:xfrm>
            <a:off x="1752600" y="1938278"/>
            <a:ext cx="5638800" cy="286232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/>
              <a:t>1</a:t>
            </a:r>
            <a:r>
              <a:rPr lang="en-US" sz="2800" b="1" dirty="0"/>
              <a:t>. Safety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b="1" dirty="0"/>
              <a:t>2. Environmental </a:t>
            </a:r>
            <a:r>
              <a:rPr lang="en-US" sz="2800" b="1" dirty="0" smtClean="0"/>
              <a:t>Protection</a:t>
            </a:r>
            <a:endParaRPr lang="en-US" sz="2800" b="1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b="1" dirty="0"/>
              <a:t>3. Equipment </a:t>
            </a:r>
            <a:r>
              <a:rPr lang="en-US" sz="2800" b="1" dirty="0" smtClean="0"/>
              <a:t>protection</a:t>
            </a:r>
            <a:endParaRPr lang="en-US" sz="2800" b="1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/>
              <a:t>4. </a:t>
            </a:r>
            <a:r>
              <a:rPr lang="en-US" sz="2800" b="1" dirty="0"/>
              <a:t>Product quality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b="1" dirty="0"/>
              <a:t>5</a:t>
            </a:r>
            <a:r>
              <a:rPr lang="en-US" sz="2800" b="1" dirty="0" smtClean="0"/>
              <a:t>. Profit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1096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Process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Reducing variability increases </a:t>
            </a:r>
            <a:r>
              <a:rPr lang="en-US" dirty="0" smtClean="0">
                <a:solidFill>
                  <a:srgbClr val="0070C0"/>
                </a:solidFill>
              </a:rPr>
              <a:t>PROFIT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2" y="2362610"/>
            <a:ext cx="8038095" cy="3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37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701" y="4361413"/>
            <a:ext cx="1704975" cy="6528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117" y="1447799"/>
            <a:ext cx="2143125" cy="2143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510" y="4857684"/>
            <a:ext cx="2524125" cy="1809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117" y="3202302"/>
            <a:ext cx="2466975" cy="18478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3933758"/>
            <a:ext cx="2435753" cy="131339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701" y="1447799"/>
            <a:ext cx="2457450" cy="18669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7" y="2071685"/>
            <a:ext cx="331470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67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19407</TotalTime>
  <Words>980</Words>
  <Application>Microsoft Office PowerPoint</Application>
  <PresentationFormat>On-screen Show (4:3)</PresentationFormat>
  <Paragraphs>193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StallingsCNwIT</vt:lpstr>
      <vt:lpstr>Clip</vt:lpstr>
      <vt:lpstr>Introduction </vt:lpstr>
      <vt:lpstr>About the course</vt:lpstr>
      <vt:lpstr>Topics to be covered:</vt:lpstr>
      <vt:lpstr>Process</vt:lpstr>
      <vt:lpstr>Process Industries</vt:lpstr>
      <vt:lpstr>Process Control</vt:lpstr>
      <vt:lpstr>Why Process Control?</vt:lpstr>
      <vt:lpstr>Benefits of Process Control</vt:lpstr>
      <vt:lpstr>Automation Vendors</vt:lpstr>
      <vt:lpstr>Process Control Hierarchy</vt:lpstr>
      <vt:lpstr>Types of Control</vt:lpstr>
      <vt:lpstr>Common Industrial Controllers</vt:lpstr>
      <vt:lpstr>Stand-alone Controller</vt:lpstr>
      <vt:lpstr>Manual vs. Automatic Control</vt:lpstr>
      <vt:lpstr>DCS</vt:lpstr>
      <vt:lpstr>DCS</vt:lpstr>
      <vt:lpstr>DCS</vt:lpstr>
      <vt:lpstr>PLC</vt:lpstr>
      <vt:lpstr>Human-Machine Interface (HMI)</vt:lpstr>
      <vt:lpstr>HMI</vt:lpstr>
      <vt:lpstr>Communications using Modbus</vt:lpstr>
      <vt:lpstr>PowerPoint Presentation</vt:lpstr>
      <vt:lpstr>YouTube Resources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1630</cp:revision>
  <cp:lastPrinted>1601-01-01T00:00:00Z</cp:lastPrinted>
  <dcterms:created xsi:type="dcterms:W3CDTF">2001-08-26T16:57:20Z</dcterms:created>
  <dcterms:modified xsi:type="dcterms:W3CDTF">2021-03-30T07:03:52Z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