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32"/>
  </p:notesMasterIdLst>
  <p:handoutMasterIdLst>
    <p:handoutMasterId r:id="rId33"/>
  </p:handoutMasterIdLst>
  <p:sldIdLst>
    <p:sldId id="358" r:id="rId2"/>
    <p:sldId id="383" r:id="rId3"/>
    <p:sldId id="386" r:id="rId4"/>
    <p:sldId id="388" r:id="rId5"/>
    <p:sldId id="361" r:id="rId6"/>
    <p:sldId id="410" r:id="rId7"/>
    <p:sldId id="362" r:id="rId8"/>
    <p:sldId id="411" r:id="rId9"/>
    <p:sldId id="415" r:id="rId10"/>
    <p:sldId id="395" r:id="rId11"/>
    <p:sldId id="412" r:id="rId12"/>
    <p:sldId id="368" r:id="rId13"/>
    <p:sldId id="370" r:id="rId14"/>
    <p:sldId id="372" r:id="rId15"/>
    <p:sldId id="373" r:id="rId16"/>
    <p:sldId id="413" r:id="rId17"/>
    <p:sldId id="375" r:id="rId18"/>
    <p:sldId id="376" r:id="rId19"/>
    <p:sldId id="377" r:id="rId20"/>
    <p:sldId id="381" r:id="rId21"/>
    <p:sldId id="401" r:id="rId22"/>
    <p:sldId id="384" r:id="rId23"/>
    <p:sldId id="402" r:id="rId24"/>
    <p:sldId id="403" r:id="rId25"/>
    <p:sldId id="404" r:id="rId26"/>
    <p:sldId id="405" r:id="rId27"/>
    <p:sldId id="406" r:id="rId28"/>
    <p:sldId id="407" r:id="rId29"/>
    <p:sldId id="408" r:id="rId30"/>
    <p:sldId id="409" r:id="rId3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69" d="100"/>
          <a:sy n="69" d="100"/>
        </p:scale>
        <p:origin x="-141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28197-CD8D-444B-9C55-9F977C85EA77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1D108-33EE-4799-AA42-0DD0CA895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4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831D4D-C000-419C-AB81-E25802EBE66C}" type="datetimeFigureOut">
              <a:rPr lang="ar-EG" smtClean="0"/>
              <a:t>25/06/1439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AB9A48-C7DA-4C72-BAB5-F5F084FE227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7860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F4DB-85FB-4EF5-916C-803A8DF127E7}" type="datetime1">
              <a:rPr lang="en-US" smtClean="0"/>
              <a:t>3/12/2018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8868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CC56-7623-44B3-911C-D732B8C4F5D6}" type="datetime1">
              <a:rPr lang="en-US" smtClean="0"/>
              <a:t>3/12/2018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386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B196-B623-4F04-8672-57BD4D4E44B7}" type="datetime1">
              <a:rPr lang="en-US" smtClean="0"/>
              <a:t>3/12/2018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7105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CF6-FEBB-4752-AD42-D12F88C518E5}" type="datetime1">
              <a:rPr lang="en-US" smtClean="0"/>
              <a:t>3/12/2018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79125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AC9D8-001B-46F2-9167-26F1F7C3A8FC}" type="datetime1">
              <a:rPr lang="en-US" smtClean="0"/>
              <a:t>3/12/2018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2345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144-CB06-4884-B937-8A93FF579FC3}" type="datetime1">
              <a:rPr lang="en-US" smtClean="0"/>
              <a:t>3/12/2018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4439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791-9AF8-4E98-9CAA-D3B3D01C6A0C}" type="datetime1">
              <a:rPr lang="en-US" smtClean="0"/>
              <a:t>3/12/2018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51438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3C87-0793-4EAF-96C8-F556502D5207}" type="datetime1">
              <a:rPr lang="en-US" smtClean="0"/>
              <a:t>3/12/2018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9711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147-0868-498D-8013-59648601BB89}" type="datetime1">
              <a:rPr lang="en-US" smtClean="0"/>
              <a:t>3/12/2018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2283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4477-1611-4B11-8F8C-2B0563489845}" type="datetime1">
              <a:rPr lang="en-US" smtClean="0"/>
              <a:t>3/12/2018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8179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E7B8-7283-46A3-9A11-AAE1D711D735}" type="datetime1">
              <a:rPr lang="en-US" smtClean="0"/>
              <a:t>3/12/2018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4662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AEEAD-0E41-4383-BA78-9EBF2D79D2BB}" type="datetime1">
              <a:rPr lang="en-US" smtClean="0"/>
              <a:t>3/12/2018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3801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4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8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2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4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2488264"/>
            <a:ext cx="8229600" cy="2668928"/>
          </a:xfrm>
        </p:spPr>
        <p:txBody>
          <a:bodyPr>
            <a:normAutofit lnSpcReduction="10000"/>
          </a:bodyPr>
          <a:lstStyle/>
          <a:p>
            <a:pPr marL="109728" indent="0" algn="ctr" rtl="0">
              <a:buNone/>
            </a:pPr>
            <a:r>
              <a:rPr lang="en-US" sz="4000" b="1" dirty="0" smtClean="0"/>
              <a:t>(3)</a:t>
            </a:r>
          </a:p>
          <a:p>
            <a:pPr marL="109728" indent="0" algn="ctr" rtl="0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/>
              <a:t>Linear Regression and Least Squares Method</a:t>
            </a:r>
            <a:endParaRPr lang="en-CA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097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Denoting the measured and the predicted output vectors, respectively, as</a:t>
            </a:r>
            <a:endParaRPr lang="en-CA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 </a:t>
            </a:r>
            <a:endParaRPr lang="en-CA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model can be </a:t>
            </a:r>
            <a:r>
              <a:rPr lang="en-US" sz="2400" dirty="0" smtClean="0"/>
              <a:t>found by </a:t>
            </a:r>
            <a:r>
              <a:rPr lang="en-US" sz="2400" dirty="0"/>
              <a:t>using </a:t>
            </a:r>
            <a:r>
              <a:rPr lang="en-US" sz="2400" dirty="0" smtClean="0"/>
              <a:t>the measured output </a:t>
            </a:r>
            <a:r>
              <a:rPr lang="en-US" sz="2400" dirty="0"/>
              <a:t>as a target of </a:t>
            </a:r>
            <a:r>
              <a:rPr lang="en-US" sz="2400" dirty="0" smtClean="0"/>
              <a:t>the </a:t>
            </a:r>
            <a:r>
              <a:rPr lang="en-US" sz="2400" dirty="0"/>
              <a:t>output </a:t>
            </a:r>
            <a:r>
              <a:rPr lang="en-US" sz="2400" dirty="0" smtClean="0"/>
              <a:t>predicted </a:t>
            </a:r>
            <a:r>
              <a:rPr lang="en-US" sz="2400" dirty="0"/>
              <a:t>by the </a:t>
            </a:r>
            <a:r>
              <a:rPr lang="en-US" sz="2400" dirty="0" smtClean="0"/>
              <a:t>model.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 </a:t>
            </a:r>
            <a:r>
              <a:rPr lang="en-US" sz="2400" dirty="0"/>
              <a:t>vector form</a:t>
            </a:r>
            <a:endParaRPr lang="en-CA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684485"/>
              </p:ext>
            </p:extLst>
          </p:nvPr>
        </p:nvGraphicFramePr>
        <p:xfrm>
          <a:off x="2732088" y="1539875"/>
          <a:ext cx="3679825" cy="160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1" name="Equation" r:id="rId3" imgW="2145960" imgH="914400" progId="Equation.3">
                  <p:embed/>
                </p:oleObj>
              </mc:Choice>
              <mc:Fallback>
                <p:oleObj name="Equation" r:id="rId3" imgW="214596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088" y="1539875"/>
                        <a:ext cx="3679825" cy="160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028508"/>
              </p:ext>
            </p:extLst>
          </p:nvPr>
        </p:nvGraphicFramePr>
        <p:xfrm>
          <a:off x="2751138" y="4686300"/>
          <a:ext cx="3957637" cy="155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2" name="Equation" r:id="rId5" imgW="2387520" imgH="914400" progId="Equation.3">
                  <p:embed/>
                </p:oleObj>
              </mc:Choice>
              <mc:Fallback>
                <p:oleObj name="Equation" r:id="rId5" imgW="238752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138" y="4686300"/>
                        <a:ext cx="3957637" cy="155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505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213"/>
            <a:ext cx="8229600" cy="6182147"/>
          </a:xfrm>
        </p:spPr>
        <p:txBody>
          <a:bodyPr>
            <a:norm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he SSE cost function can be expressed as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By this </a:t>
            </a:r>
            <a:r>
              <a:rPr lang="en-US" sz="2400" dirty="0" smtClean="0"/>
              <a:t>way, </a:t>
            </a:r>
            <a:r>
              <a:rPr lang="en-US" sz="2400" dirty="0"/>
              <a:t>we </a:t>
            </a:r>
            <a:r>
              <a:rPr lang="en-US" sz="2400" dirty="0" smtClean="0"/>
              <a:t>expressed SSE </a:t>
            </a:r>
            <a:r>
              <a:rPr lang="en-US" sz="2400" dirty="0"/>
              <a:t>in terms of </a:t>
            </a:r>
            <a:r>
              <a:rPr lang="en-US" sz="2400" dirty="0" smtClean="0"/>
              <a:t>parameter </a:t>
            </a:r>
            <a:r>
              <a:rPr lang="en-US" sz="2400" dirty="0"/>
              <a:t>vector θ. Our goal </a:t>
            </a:r>
            <a:r>
              <a:rPr lang="en-US" sz="2400" dirty="0" smtClean="0"/>
              <a:t>is </a:t>
            </a:r>
            <a:r>
              <a:rPr lang="en-US" sz="2400" dirty="0"/>
              <a:t>to find </a:t>
            </a:r>
            <a:r>
              <a:rPr lang="en-US" sz="2400" dirty="0" smtClean="0"/>
              <a:t>θ that makes SSE minimum. </a:t>
            </a:r>
            <a:r>
              <a:rPr lang="en-US" sz="2400" dirty="0"/>
              <a:t>This is </a:t>
            </a:r>
            <a:r>
              <a:rPr lang="en-US" sz="2400" dirty="0" smtClean="0"/>
              <a:t>an </a:t>
            </a:r>
            <a:r>
              <a:rPr lang="en-US" sz="2400" i="1" dirty="0"/>
              <a:t>optimization</a:t>
            </a:r>
            <a:r>
              <a:rPr lang="en-US" sz="2400" dirty="0"/>
              <a:t> </a:t>
            </a:r>
            <a:r>
              <a:rPr lang="en-US" sz="2400" dirty="0" smtClean="0"/>
              <a:t>problem.  </a:t>
            </a:r>
            <a:endParaRPr lang="en-CA" sz="2400" dirty="0"/>
          </a:p>
          <a:p>
            <a:pPr marL="0" indent="0">
              <a:buNone/>
            </a:pPr>
            <a:endParaRPr lang="en-CA" sz="2400" dirty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287011"/>
              </p:ext>
            </p:extLst>
          </p:nvPr>
        </p:nvGraphicFramePr>
        <p:xfrm>
          <a:off x="1970088" y="873125"/>
          <a:ext cx="5275262" cy="427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5" name="Equation" r:id="rId3" imgW="3352680" imgH="2628720" progId="Equation.3">
                  <p:embed/>
                </p:oleObj>
              </mc:Choice>
              <mc:Fallback>
                <p:oleObj name="Equation" r:id="rId3" imgW="3352680" imgH="2628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873125"/>
                        <a:ext cx="5275262" cy="427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8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5832648"/>
          </a:xfrm>
        </p:spPr>
        <p:txBody>
          <a:bodyPr>
            <a:noAutofit/>
          </a:bodyPr>
          <a:lstStyle/>
          <a:p>
            <a:r>
              <a:rPr lang="en-US" sz="2400" dirty="0"/>
              <a:t>From </a:t>
            </a:r>
            <a:r>
              <a:rPr lang="en-US" sz="2400" dirty="0" smtClean="0"/>
              <a:t>calculus</a:t>
            </a:r>
            <a:r>
              <a:rPr lang="en-US" sz="2400" dirty="0"/>
              <a:t>, the SSE is minimal when its first derivative with respect to </a:t>
            </a:r>
            <a:r>
              <a:rPr lang="el-GR" sz="2400" dirty="0"/>
              <a:t>θ </a:t>
            </a:r>
            <a:r>
              <a:rPr lang="en-US" sz="2400" dirty="0"/>
              <a:t>is zero</a:t>
            </a:r>
            <a:endParaRPr lang="en-CA" sz="2400" dirty="0"/>
          </a:p>
          <a:p>
            <a:pPr marL="452628"/>
            <a:endParaRPr lang="en-US" sz="2400" dirty="0" smtClean="0"/>
          </a:p>
          <a:p>
            <a:pPr marL="452628"/>
            <a:endParaRPr lang="en-US" sz="2400" dirty="0"/>
          </a:p>
          <a:p>
            <a:pPr marL="452628"/>
            <a:endParaRPr lang="en-US" sz="2400" dirty="0" smtClean="0"/>
          </a:p>
          <a:p>
            <a:pPr marL="452628"/>
            <a:endParaRPr lang="en-US" sz="2400" dirty="0"/>
          </a:p>
          <a:p>
            <a:r>
              <a:rPr lang="en-US" sz="2400" dirty="0" smtClean="0"/>
              <a:t>Note that </a:t>
            </a:r>
            <a:r>
              <a:rPr lang="el-GR" sz="2400" i="1" dirty="0" smtClean="0"/>
              <a:t>ε</a:t>
            </a:r>
            <a:r>
              <a:rPr lang="en-US" sz="2400" i="1" baseline="30000" dirty="0" smtClean="0"/>
              <a:t>T</a:t>
            </a:r>
            <a:r>
              <a:rPr lang="el-GR" sz="2400" i="1" dirty="0" smtClean="0"/>
              <a:t>ε</a:t>
            </a:r>
            <a:r>
              <a:rPr lang="en-US" sz="2400" i="1" dirty="0" smtClean="0"/>
              <a:t> </a:t>
            </a:r>
            <a:r>
              <a:rPr lang="en-US" sz="2400" dirty="0" smtClean="0"/>
              <a:t>is scalar while </a:t>
            </a:r>
            <a:r>
              <a:rPr lang="el-GR" sz="2400" dirty="0"/>
              <a:t>θ </a:t>
            </a:r>
            <a:r>
              <a:rPr lang="en-US" sz="2400" dirty="0" smtClean="0"/>
              <a:t>is a vector (of size 2x1 in our example). The </a:t>
            </a:r>
            <a:r>
              <a:rPr lang="en-US" sz="2400" dirty="0"/>
              <a:t>derivative of a scalar function with respect to a </a:t>
            </a:r>
            <a:r>
              <a:rPr lang="en-US" sz="2400" dirty="0" smtClean="0"/>
              <a:t>vector is </a:t>
            </a:r>
            <a:r>
              <a:rPr lang="en-US" sz="2400" dirty="0"/>
              <a:t>called the </a:t>
            </a:r>
            <a:r>
              <a:rPr lang="en-US" sz="2400" i="1" dirty="0">
                <a:solidFill>
                  <a:srgbClr val="FF0000"/>
                </a:solidFill>
              </a:rPr>
              <a:t>gradient</a:t>
            </a:r>
            <a:r>
              <a:rPr lang="en-US" sz="2400" dirty="0"/>
              <a:t>.  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en-US" sz="2400" dirty="0" smtClean="0"/>
              <a:t>In order to proceed, we need to review some rules of the gradient</a:t>
            </a:r>
            <a:r>
              <a:rPr lang="en-US" sz="2400" i="1" dirty="0" smtClean="0"/>
              <a:t>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562658"/>
              </p:ext>
            </p:extLst>
          </p:nvPr>
        </p:nvGraphicFramePr>
        <p:xfrm>
          <a:off x="669925" y="1733550"/>
          <a:ext cx="2268538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33" name="Equation" r:id="rId3" imgW="1346040" imgH="393480" progId="Equation.3">
                  <p:embed/>
                </p:oleObj>
              </mc:Choice>
              <mc:Fallback>
                <p:oleObj name="Equation" r:id="rId3" imgW="13460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733550"/>
                        <a:ext cx="2268538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013535"/>
              </p:ext>
            </p:extLst>
          </p:nvPr>
        </p:nvGraphicFramePr>
        <p:xfrm>
          <a:off x="2905125" y="4135438"/>
          <a:ext cx="3167063" cy="147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34" name="Equation" r:id="rId5" imgW="1968480" imgH="888840" progId="Equation.3">
                  <p:embed/>
                </p:oleObj>
              </mc:Choice>
              <mc:Fallback>
                <p:oleObj name="Equation" r:id="rId5" imgW="196848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4135438"/>
                        <a:ext cx="3167063" cy="147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/>
          <p:nvPr/>
        </p:nvPicPr>
        <p:blipFill>
          <a:blip r:embed="rId7"/>
          <a:stretch>
            <a:fillRect/>
          </a:stretch>
        </p:blipFill>
        <p:spPr>
          <a:xfrm>
            <a:off x="3491880" y="908720"/>
            <a:ext cx="5186045" cy="204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1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424" y="404664"/>
            <a:ext cx="7620000" cy="792088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The gradient: rule 1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824536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Consider a scalar linear function </a:t>
            </a:r>
            <a:r>
              <a:rPr lang="en-US" sz="2400" b="1" i="1" dirty="0" smtClean="0"/>
              <a:t>f</a:t>
            </a:r>
            <a:r>
              <a:rPr lang="en-US" sz="2400" dirty="0" smtClean="0"/>
              <a:t> of two parameters </a:t>
            </a:r>
            <a:r>
              <a:rPr lang="en-US" sz="2400" b="1" i="1" dirty="0" smtClean="0"/>
              <a:t>a</a:t>
            </a:r>
            <a:r>
              <a:rPr lang="en-US" sz="2400" dirty="0" smtClean="0"/>
              <a:t>, </a:t>
            </a:r>
            <a:r>
              <a:rPr lang="en-US" sz="2400" b="1" i="1" dirty="0" smtClean="0"/>
              <a:t>b</a:t>
            </a:r>
            <a:r>
              <a:rPr lang="en-US" sz="2400" dirty="0" smtClean="0"/>
              <a:t>: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The gradient of </a:t>
            </a:r>
            <a:r>
              <a:rPr lang="en-US" sz="2400" b="1" i="1" dirty="0" smtClean="0"/>
              <a:t>f</a:t>
            </a:r>
            <a:r>
              <a:rPr lang="en-US" sz="2400" i="1" dirty="0" smtClean="0"/>
              <a:t> </a:t>
            </a:r>
            <a:r>
              <a:rPr lang="en-US" sz="2400" dirty="0" smtClean="0"/>
              <a:t>with respect to </a:t>
            </a:r>
            <a:r>
              <a:rPr lang="el-GR" sz="2400" dirty="0"/>
              <a:t>θ </a:t>
            </a:r>
            <a:r>
              <a:rPr lang="en-CA" sz="2400" dirty="0" smtClean="0"/>
              <a:t>(a, b) </a:t>
            </a:r>
            <a:r>
              <a:rPr lang="en-US" sz="2400" dirty="0" smtClean="0"/>
              <a:t>is the vector:</a:t>
            </a:r>
          </a:p>
          <a:p>
            <a:pPr marL="109728" indent="0" algn="l" rtl="0">
              <a:buNone/>
            </a:pPr>
            <a:r>
              <a:rPr lang="en-US" sz="2400" dirty="0" smtClean="0"/>
              <a:t>			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635288"/>
              </p:ext>
            </p:extLst>
          </p:nvPr>
        </p:nvGraphicFramePr>
        <p:xfrm>
          <a:off x="1115616" y="4459635"/>
          <a:ext cx="3246437" cy="141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2" name="Equation" r:id="rId3" imgW="1803240" imgH="787320" progId="Equation.3">
                  <p:embed/>
                </p:oleObj>
              </mc:Choice>
              <mc:Fallback>
                <p:oleObj name="Equation" r:id="rId3" imgW="180324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459635"/>
                        <a:ext cx="3246437" cy="141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736619"/>
              </p:ext>
            </p:extLst>
          </p:nvPr>
        </p:nvGraphicFramePr>
        <p:xfrm>
          <a:off x="4716463" y="4652963"/>
          <a:ext cx="30702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3" name="Equation" r:id="rId5" imgW="1333440" imgH="393480" progId="Equation.3">
                  <p:embed/>
                </p:oleObj>
              </mc:Choice>
              <mc:Fallback>
                <p:oleObj name="Equation" r:id="rId5" imgW="1333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4652963"/>
                        <a:ext cx="3070225" cy="936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837917"/>
              </p:ext>
            </p:extLst>
          </p:nvPr>
        </p:nvGraphicFramePr>
        <p:xfrm>
          <a:off x="1419225" y="2276475"/>
          <a:ext cx="5819775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4" name="Equation" r:id="rId7" imgW="2781000" imgH="622080" progId="Equation.3">
                  <p:embed/>
                </p:oleObj>
              </mc:Choice>
              <mc:Fallback>
                <p:oleObj name="Equation" r:id="rId7" imgW="27810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2276475"/>
                        <a:ext cx="5819775" cy="130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827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424" y="404664"/>
            <a:ext cx="7620000" cy="648072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The gradient: rule 2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92888" cy="480060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Now, consider a quadratic function: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12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gradient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respect to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is:</a:t>
            </a:r>
          </a:p>
          <a:p>
            <a:pPr marL="109728" indent="0"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109728" indent="0" algn="l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09728" indent="0" algn="l" rtl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18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So, we have the following rule: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612700"/>
              </p:ext>
            </p:extLst>
          </p:nvPr>
        </p:nvGraphicFramePr>
        <p:xfrm>
          <a:off x="1176338" y="1789113"/>
          <a:ext cx="6446837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5" name="Equation" r:id="rId3" imgW="3581280" imgH="482400" progId="Equation.3">
                  <p:embed/>
                </p:oleObj>
              </mc:Choice>
              <mc:Fallback>
                <p:oleObj name="Equation" r:id="rId3" imgW="3581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1789113"/>
                        <a:ext cx="6446837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274600"/>
              </p:ext>
            </p:extLst>
          </p:nvPr>
        </p:nvGraphicFramePr>
        <p:xfrm>
          <a:off x="1981136" y="3166338"/>
          <a:ext cx="4984750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6" name="Equation" r:id="rId5" imgW="2768400" imgH="787320" progId="Equation.3">
                  <p:embed/>
                </p:oleObj>
              </mc:Choice>
              <mc:Fallback>
                <p:oleObj name="Equation" r:id="rId5" imgW="276840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136" y="3166338"/>
                        <a:ext cx="4984750" cy="141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960230"/>
              </p:ext>
            </p:extLst>
          </p:nvPr>
        </p:nvGraphicFramePr>
        <p:xfrm>
          <a:off x="3377356" y="5157192"/>
          <a:ext cx="2490788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7" name="Equation" r:id="rId7" imgW="1054080" imgH="393480" progId="Equation.3">
                  <p:embed/>
                </p:oleObj>
              </mc:Choice>
              <mc:Fallback>
                <p:oleObj name="Equation" r:id="rId7" imgW="1054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7356" y="5157192"/>
                        <a:ext cx="2490788" cy="9604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56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29208"/>
            <a:ext cx="7992888" cy="5924128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With these rules, we return back to least squares problem:</a:t>
            </a:r>
          </a:p>
          <a:p>
            <a:pPr algn="l" rtl="0"/>
            <a:endParaRPr lang="en-US" sz="2400" dirty="0"/>
          </a:p>
          <a:p>
            <a:pPr marL="109728" indent="0" algn="l" rtl="0">
              <a:buNone/>
            </a:pPr>
            <a:endParaRPr lang="en-US" sz="2400" dirty="0" smtClean="0"/>
          </a:p>
          <a:p>
            <a:pPr algn="l" rtl="0"/>
            <a:endParaRPr lang="en-US" sz="2400" i="1" dirty="0" smtClean="0"/>
          </a:p>
          <a:p>
            <a:pPr algn="l" rtl="0"/>
            <a:endParaRPr lang="en-US" sz="2400" i="1" dirty="0" smtClean="0"/>
          </a:p>
          <a:p>
            <a:pPr algn="l" rtl="0"/>
            <a:r>
              <a:rPr lang="en-US" sz="2400" dirty="0" smtClean="0"/>
              <a:t>Setting the gradient to zero gives the so-called normal equations</a:t>
            </a:r>
          </a:p>
          <a:p>
            <a:pPr algn="l" rtl="0"/>
            <a:endParaRPr lang="en-US" sz="2400" i="1" dirty="0"/>
          </a:p>
          <a:p>
            <a:pPr algn="l" rtl="0">
              <a:spcBef>
                <a:spcPts val="1800"/>
              </a:spcBef>
            </a:pPr>
            <a:r>
              <a:rPr lang="en-US" sz="2400" dirty="0" smtClean="0"/>
              <a:t>This finally </a:t>
            </a:r>
            <a:r>
              <a:rPr lang="en-US" sz="2400" dirty="0"/>
              <a:t>gives </a:t>
            </a:r>
            <a:r>
              <a:rPr lang="en-US" sz="2400" dirty="0">
                <a:solidFill>
                  <a:srgbClr val="FF0000"/>
                </a:solidFill>
              </a:rPr>
              <a:t>the least squares </a:t>
            </a:r>
            <a:r>
              <a:rPr lang="en-US" sz="2400" dirty="0" smtClean="0">
                <a:solidFill>
                  <a:srgbClr val="FF0000"/>
                </a:solidFill>
              </a:rPr>
              <a:t>estimate</a:t>
            </a:r>
            <a:r>
              <a:rPr lang="en-US" sz="2400" dirty="0" smtClean="0"/>
              <a:t>:</a:t>
            </a:r>
            <a:endParaRPr lang="en-US" sz="2400" dirty="0"/>
          </a:p>
          <a:p>
            <a:pPr algn="l" rtl="0"/>
            <a:endParaRPr lang="en-US" sz="24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041599"/>
              </p:ext>
            </p:extLst>
          </p:nvPr>
        </p:nvGraphicFramePr>
        <p:xfrm>
          <a:off x="1058863" y="1125538"/>
          <a:ext cx="6723062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0" name="Equation" r:id="rId3" imgW="2781000" imgH="634680" progId="Equation.3">
                  <p:embed/>
                </p:oleObj>
              </mc:Choice>
              <mc:Fallback>
                <p:oleObj name="Equation" r:id="rId3" imgW="27810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125538"/>
                        <a:ext cx="6723062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701623"/>
              </p:ext>
            </p:extLst>
          </p:nvPr>
        </p:nvGraphicFramePr>
        <p:xfrm>
          <a:off x="3403600" y="3454400"/>
          <a:ext cx="23542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1" name="Equation" r:id="rId5" imgW="888840" imgH="203040" progId="Equation.3">
                  <p:embed/>
                </p:oleObj>
              </mc:Choice>
              <mc:Fallback>
                <p:oleObj name="Equation" r:id="rId5" imgW="88884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3454400"/>
                        <a:ext cx="235426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57202"/>
              </p:ext>
            </p:extLst>
          </p:nvPr>
        </p:nvGraphicFramePr>
        <p:xfrm>
          <a:off x="2609850" y="4922838"/>
          <a:ext cx="407193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2" name="Equation" r:id="rId7" imgW="1206360" imgH="253800" progId="Equation.3">
                  <p:embed/>
                </p:oleObj>
              </mc:Choice>
              <mc:Fallback>
                <p:oleObj name="Equation" r:id="rId7" imgW="12063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4922838"/>
                        <a:ext cx="4071938" cy="6667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17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20688"/>
            <a:ext cx="7848872" cy="550547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It </a:t>
            </a:r>
            <a:r>
              <a:rPr lang="en-US" sz="2400" dirty="0"/>
              <a:t>remains to ensure that this value </a:t>
            </a:r>
            <a:r>
              <a:rPr lang="en-US" sz="2400" dirty="0" smtClean="0"/>
              <a:t>of </a:t>
            </a:r>
            <a:r>
              <a:rPr lang="el-GR" sz="2400" dirty="0" smtClean="0"/>
              <a:t>θ</a:t>
            </a:r>
            <a:r>
              <a:rPr lang="en-US" sz="2400" dirty="0" smtClean="0"/>
              <a:t> corresponds </a:t>
            </a:r>
            <a:r>
              <a:rPr lang="en-US" sz="2400" dirty="0"/>
              <a:t>to a minimum and not a </a:t>
            </a:r>
            <a:r>
              <a:rPr lang="en-US" sz="2400" dirty="0" smtClean="0"/>
              <a:t>maximum.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For </a:t>
            </a:r>
            <a:r>
              <a:rPr lang="en-US" sz="2400" dirty="0"/>
              <a:t>this we need to evaluate the Hessian, the second derivative of the cost function SSE with respect </a:t>
            </a:r>
            <a:r>
              <a:rPr lang="en-US" sz="2400" dirty="0" smtClean="0"/>
              <a:t>to </a:t>
            </a:r>
            <a:r>
              <a:rPr lang="el-GR" sz="2400" dirty="0" smtClean="0"/>
              <a:t>θ</a:t>
            </a:r>
            <a:r>
              <a:rPr lang="en-US" sz="2400" dirty="0" smtClean="0"/>
              <a:t>, </a:t>
            </a: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Hessian </a:t>
            </a:r>
            <a:r>
              <a:rPr lang="az-Cyrl-AZ" sz="2400" dirty="0" smtClean="0"/>
              <a:t>Ф</a:t>
            </a:r>
            <a:r>
              <a:rPr lang="en-CA" sz="2400" i="1" baseline="30000" dirty="0" smtClean="0"/>
              <a:t>T</a:t>
            </a:r>
            <a:r>
              <a:rPr lang="az-Cyrl-AZ" sz="2400" dirty="0" smtClean="0"/>
              <a:t>Ф</a:t>
            </a:r>
            <a:r>
              <a:rPr lang="en-US" sz="2400" dirty="0" smtClean="0"/>
              <a:t> is </a:t>
            </a:r>
            <a:r>
              <a:rPr lang="en-US" sz="2400" dirty="0"/>
              <a:t>positive definite (refer to the appendix for a proof) and hence the </a:t>
            </a:r>
            <a:r>
              <a:rPr lang="en-US" sz="2400" dirty="0" smtClean="0"/>
              <a:t>least squares estimate corresponds </a:t>
            </a:r>
            <a:r>
              <a:rPr lang="en-US" sz="2400" dirty="0"/>
              <a:t>to a </a:t>
            </a:r>
            <a:r>
              <a:rPr lang="en-US" sz="2400" dirty="0" smtClean="0"/>
              <a:t>minimum of the cost function </a:t>
            </a:r>
            <a:r>
              <a:rPr lang="en-US" sz="2400" b="1" dirty="0"/>
              <a:t>SSE</a:t>
            </a:r>
            <a:r>
              <a:rPr lang="en-US" sz="2400" dirty="0"/>
              <a:t>. </a:t>
            </a: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263517"/>
              </p:ext>
            </p:extLst>
          </p:nvPr>
        </p:nvGraphicFramePr>
        <p:xfrm>
          <a:off x="3275856" y="2852936"/>
          <a:ext cx="282416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77" name="Equation" r:id="rId3" imgW="1168200" imgH="419040" progId="Equation.3">
                  <p:embed/>
                </p:oleObj>
              </mc:Choice>
              <mc:Fallback>
                <p:oleObj name="Equation" r:id="rId3" imgW="116820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852936"/>
                        <a:ext cx="2824162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68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869560" cy="57606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Example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685152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200" dirty="0" smtClean="0">
                <a:latin typeface="Cambria" pitchFamily="18" charset="0"/>
                <a:cs typeface="+mj-cs"/>
              </a:rPr>
              <a:t>Consider the following model</a:t>
            </a:r>
          </a:p>
          <a:p>
            <a:pPr marL="109728" indent="0" algn="l" rtl="0">
              <a:buNone/>
            </a:pPr>
            <a:endParaRPr lang="en-US" sz="2200" dirty="0" smtClean="0">
              <a:latin typeface="Cambria" pitchFamily="18" charset="0"/>
              <a:cs typeface="+mj-cs"/>
            </a:endParaRPr>
          </a:p>
          <a:p>
            <a:pPr marL="109728" indent="0" algn="l" rtl="0">
              <a:buNone/>
            </a:pPr>
            <a:endParaRPr lang="en-US" sz="2200" dirty="0" smtClean="0">
              <a:latin typeface="Cambria" pitchFamily="18" charset="0"/>
              <a:cs typeface="+mj-cs"/>
            </a:endParaRPr>
          </a:p>
          <a:p>
            <a:pPr marL="109728" indent="0" algn="l" rtl="0">
              <a:buNone/>
            </a:pPr>
            <a:r>
              <a:rPr lang="en-US" sz="2200" dirty="0" smtClean="0">
                <a:latin typeface="Cambria" pitchFamily="18" charset="0"/>
                <a:cs typeface="+mj-cs"/>
              </a:rPr>
              <a:t>where </a:t>
            </a:r>
            <a:r>
              <a:rPr lang="en-US" sz="2200" b="1" i="1" dirty="0" smtClean="0">
                <a:latin typeface="Cambria" pitchFamily="18" charset="0"/>
                <a:cs typeface="+mj-cs"/>
              </a:rPr>
              <a:t>u</a:t>
            </a:r>
            <a:r>
              <a:rPr lang="en-US" sz="2200" b="1" dirty="0" smtClean="0">
                <a:latin typeface="Cambria" pitchFamily="18" charset="0"/>
                <a:cs typeface="+mj-cs"/>
              </a:rPr>
              <a:t>(</a:t>
            </a:r>
            <a:r>
              <a:rPr lang="en-US" sz="2200" b="1" i="1" dirty="0" smtClean="0">
                <a:latin typeface="Cambria" pitchFamily="18" charset="0"/>
                <a:cs typeface="+mj-cs"/>
              </a:rPr>
              <a:t>k</a:t>
            </a:r>
            <a:r>
              <a:rPr lang="en-US" sz="2200" b="1" dirty="0" smtClean="0">
                <a:latin typeface="Cambria" pitchFamily="18" charset="0"/>
                <a:cs typeface="+mj-cs"/>
              </a:rPr>
              <a:t>)</a:t>
            </a:r>
            <a:r>
              <a:rPr lang="en-US" sz="2200" dirty="0" smtClean="0">
                <a:latin typeface="Cambria" pitchFamily="18" charset="0"/>
                <a:cs typeface="+mj-cs"/>
              </a:rPr>
              <a:t> is the input at instant </a:t>
            </a:r>
            <a:r>
              <a:rPr lang="en-US" sz="2200" b="1" i="1" dirty="0" smtClean="0">
                <a:latin typeface="Cambria" pitchFamily="18" charset="0"/>
                <a:cs typeface="+mj-cs"/>
              </a:rPr>
              <a:t>k</a:t>
            </a:r>
            <a:r>
              <a:rPr lang="en-US" sz="2200" i="1" dirty="0" smtClean="0">
                <a:latin typeface="Cambria" pitchFamily="18" charset="0"/>
                <a:cs typeface="+mj-cs"/>
              </a:rPr>
              <a:t>, </a:t>
            </a:r>
            <a:r>
              <a:rPr lang="en-US" sz="2200" b="1" i="1" dirty="0" smtClean="0">
                <a:latin typeface="Cambria" pitchFamily="18" charset="0"/>
                <a:cs typeface="+mj-cs"/>
              </a:rPr>
              <a:t>y</a:t>
            </a:r>
            <a:r>
              <a:rPr lang="en-US" sz="2200" b="1" dirty="0" smtClean="0">
                <a:latin typeface="Cambria" pitchFamily="18" charset="0"/>
                <a:cs typeface="+mj-cs"/>
              </a:rPr>
              <a:t>(</a:t>
            </a:r>
            <a:r>
              <a:rPr lang="en-US" sz="2200" b="1" i="1" dirty="0" smtClean="0">
                <a:latin typeface="Cambria" pitchFamily="18" charset="0"/>
                <a:cs typeface="+mj-cs"/>
              </a:rPr>
              <a:t>k</a:t>
            </a:r>
            <a:r>
              <a:rPr lang="en-US" sz="2200" b="1" dirty="0" smtClean="0">
                <a:latin typeface="Cambria" pitchFamily="18" charset="0"/>
                <a:cs typeface="+mj-cs"/>
              </a:rPr>
              <a:t>)</a:t>
            </a:r>
            <a:r>
              <a:rPr lang="en-US" sz="2200" i="1" dirty="0" smtClean="0">
                <a:latin typeface="Cambria" pitchFamily="18" charset="0"/>
                <a:cs typeface="+mj-cs"/>
              </a:rPr>
              <a:t> </a:t>
            </a:r>
            <a:r>
              <a:rPr lang="en-US" sz="2200" dirty="0" smtClean="0">
                <a:latin typeface="Cambria" pitchFamily="18" charset="0"/>
                <a:cs typeface="+mj-cs"/>
              </a:rPr>
              <a:t>is the output, and </a:t>
            </a:r>
            <a:r>
              <a:rPr lang="el-GR" sz="2200" b="1" i="1" dirty="0" smtClean="0">
                <a:latin typeface="Cambria" pitchFamily="18" charset="0"/>
                <a:cs typeface="+mj-cs"/>
              </a:rPr>
              <a:t>ε</a:t>
            </a:r>
            <a:r>
              <a:rPr lang="en-US" sz="2200" b="1" dirty="0" smtClean="0">
                <a:latin typeface="Cambria" pitchFamily="18" charset="0"/>
                <a:cs typeface="+mj-cs"/>
              </a:rPr>
              <a:t>(</a:t>
            </a:r>
            <a:r>
              <a:rPr lang="en-US" sz="2200" b="1" i="1" dirty="0" smtClean="0">
                <a:latin typeface="Cambria" pitchFamily="18" charset="0"/>
                <a:cs typeface="+mj-cs"/>
              </a:rPr>
              <a:t>k</a:t>
            </a:r>
            <a:r>
              <a:rPr lang="en-US" sz="2200" b="1" dirty="0" smtClean="0">
                <a:latin typeface="Cambria" pitchFamily="18" charset="0"/>
                <a:cs typeface="+mj-cs"/>
              </a:rPr>
              <a:t>)</a:t>
            </a:r>
            <a:r>
              <a:rPr lang="en-US" sz="2200" i="1" dirty="0" smtClean="0">
                <a:latin typeface="Cambria" pitchFamily="18" charset="0"/>
                <a:cs typeface="+mj-cs"/>
              </a:rPr>
              <a:t> </a:t>
            </a:r>
            <a:r>
              <a:rPr lang="en-US" sz="2200" dirty="0" smtClean="0">
                <a:latin typeface="Cambria" pitchFamily="18" charset="0"/>
                <a:cs typeface="+mj-cs"/>
              </a:rPr>
              <a:t>is</a:t>
            </a:r>
            <a:r>
              <a:rPr lang="en-US" sz="2200" i="1" dirty="0" smtClean="0">
                <a:latin typeface="Cambria" pitchFamily="18" charset="0"/>
                <a:cs typeface="+mj-cs"/>
              </a:rPr>
              <a:t> an equation error. </a:t>
            </a:r>
            <a:r>
              <a:rPr lang="en-US" sz="2200" dirty="0" smtClean="0">
                <a:latin typeface="Cambria" pitchFamily="18" charset="0"/>
                <a:cs typeface="+mj-cs"/>
              </a:rPr>
              <a:t>Given the following input output data:</a:t>
            </a: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 smtClean="0">
                <a:latin typeface="Cambria" pitchFamily="18" charset="0"/>
                <a:cs typeface="+mj-cs"/>
              </a:rPr>
              <a:t>deduce the regression matrix </a:t>
            </a:r>
            <a:r>
              <a:rPr lang="el-GR" sz="2200" b="1" dirty="0" smtClean="0">
                <a:latin typeface="Cambria" pitchFamily="18" charset="0"/>
                <a:cs typeface="+mj-cs"/>
              </a:rPr>
              <a:t>Φ</a:t>
            </a:r>
            <a:r>
              <a:rPr lang="en-US" sz="2200" dirty="0" smtClean="0">
                <a:latin typeface="Cambria" pitchFamily="18" charset="0"/>
                <a:cs typeface="+mj-cs"/>
              </a:rPr>
              <a:t> </a:t>
            </a:r>
            <a:endParaRPr lang="en-US" sz="2200" dirty="0">
              <a:latin typeface="Cambria" pitchFamily="18" charset="0"/>
              <a:cs typeface="+mj-cs"/>
            </a:endParaRP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 smtClean="0">
                <a:latin typeface="Cambria" pitchFamily="18" charset="0"/>
                <a:cs typeface="+mj-cs"/>
              </a:rPr>
              <a:t>calculate the least squares estimate of </a:t>
            </a:r>
            <a:r>
              <a:rPr lang="en-US" sz="2200" b="1" i="1" dirty="0" smtClean="0">
                <a:latin typeface="Cambria" pitchFamily="18" charset="0"/>
                <a:cs typeface="+mj-cs"/>
              </a:rPr>
              <a:t>a</a:t>
            </a:r>
            <a:r>
              <a:rPr lang="en-US" sz="2200" dirty="0" smtClean="0">
                <a:latin typeface="Cambria" pitchFamily="18" charset="0"/>
                <a:cs typeface="+mj-cs"/>
              </a:rPr>
              <a:t> and </a:t>
            </a:r>
            <a:r>
              <a:rPr lang="en-US" sz="2200" b="1" i="1" dirty="0" smtClean="0">
                <a:latin typeface="Cambria" pitchFamily="18" charset="0"/>
                <a:cs typeface="+mj-cs"/>
              </a:rPr>
              <a:t>b</a:t>
            </a:r>
            <a:r>
              <a:rPr lang="en-US" sz="2200" dirty="0" smtClean="0">
                <a:latin typeface="Cambria" pitchFamily="18" charset="0"/>
                <a:cs typeface="+mj-cs"/>
              </a:rPr>
              <a:t>.</a:t>
            </a: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>
                <a:latin typeface="Cambria" pitchFamily="18" charset="0"/>
                <a:cs typeface="+mj-cs"/>
              </a:rPr>
              <a:t>c</a:t>
            </a:r>
            <a:r>
              <a:rPr lang="en-US" sz="2200" dirty="0" smtClean="0">
                <a:latin typeface="Cambria" pitchFamily="18" charset="0"/>
                <a:cs typeface="+mj-cs"/>
              </a:rPr>
              <a:t>alculate the model output</a:t>
            </a:r>
          </a:p>
          <a:p>
            <a:pPr marL="749808" lvl="1" indent="-342900" algn="l" rtl="0">
              <a:buFont typeface="Wingdings" pitchFamily="2" charset="2"/>
              <a:buChar char="q"/>
            </a:pPr>
            <a:r>
              <a:rPr lang="en-US" sz="2200" dirty="0">
                <a:latin typeface="Cambria" pitchFamily="18" charset="0"/>
                <a:cs typeface="+mj-cs"/>
              </a:rPr>
              <a:t>c</a:t>
            </a:r>
            <a:r>
              <a:rPr lang="en-US" sz="2200" dirty="0" smtClean="0">
                <a:latin typeface="Cambria" pitchFamily="18" charset="0"/>
                <a:cs typeface="+mj-cs"/>
              </a:rPr>
              <a:t>alculate the residuals </a:t>
            </a:r>
            <a:endParaRPr lang="ar-EG" sz="2200" dirty="0">
              <a:latin typeface="Cambria" pitchFamily="18" charset="0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246892"/>
              </p:ext>
            </p:extLst>
          </p:nvPr>
        </p:nvGraphicFramePr>
        <p:xfrm>
          <a:off x="2267744" y="5013176"/>
          <a:ext cx="4550154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8359"/>
                <a:gridCol w="758359"/>
                <a:gridCol w="758359"/>
                <a:gridCol w="758359"/>
                <a:gridCol w="758359"/>
                <a:gridCol w="758359"/>
              </a:tblGrid>
              <a:tr h="408045"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i="1" dirty="0" smtClean="0"/>
                        <a:t>t</a:t>
                      </a:r>
                      <a:endParaRPr lang="en-US" sz="2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1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2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3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4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5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i="1" dirty="0" smtClean="0"/>
                        <a:t>u</a:t>
                      </a:r>
                      <a:r>
                        <a:rPr lang="en-US" sz="2200" b="1" dirty="0" smtClean="0"/>
                        <a:t>(</a:t>
                      </a:r>
                      <a:r>
                        <a:rPr lang="en-US" sz="2200" b="1" i="1" dirty="0" smtClean="0"/>
                        <a:t>t</a:t>
                      </a:r>
                      <a:r>
                        <a:rPr lang="en-US" sz="2200" b="1" dirty="0" smtClean="0"/>
                        <a:t>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1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2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4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5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7</a:t>
                      </a:r>
                      <a:endParaRPr lang="en-US" sz="2200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i="1" dirty="0" smtClean="0"/>
                        <a:t>y</a:t>
                      </a:r>
                      <a:r>
                        <a:rPr lang="en-US" sz="2200" b="1" dirty="0" smtClean="0"/>
                        <a:t>(</a:t>
                      </a:r>
                      <a:r>
                        <a:rPr lang="en-US" sz="2200" b="1" i="1" dirty="0" smtClean="0"/>
                        <a:t>t</a:t>
                      </a:r>
                      <a:r>
                        <a:rPr lang="en-US" sz="2200" b="1" dirty="0" smtClean="0"/>
                        <a:t>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1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3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5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7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b="1" dirty="0" smtClean="0"/>
                        <a:t>8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407527"/>
              </p:ext>
            </p:extLst>
          </p:nvPr>
        </p:nvGraphicFramePr>
        <p:xfrm>
          <a:off x="2217738" y="1916113"/>
          <a:ext cx="43624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86" name="Equation" r:id="rId3" imgW="2057400" imgH="203040" progId="Equation.3">
                  <p:embed/>
                </p:oleObj>
              </mc:Choice>
              <mc:Fallback>
                <p:oleObj name="Equation" r:id="rId3" imgW="205740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738" y="1916113"/>
                        <a:ext cx="43624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810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16" y="562670"/>
            <a:ext cx="7787208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Answer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1484784"/>
            <a:ext cx="8229600" cy="452596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200" dirty="0"/>
              <a:t>We can write:</a:t>
            </a:r>
          </a:p>
          <a:p>
            <a:pPr algn="l" rtl="0"/>
            <a:endParaRPr lang="en-US" sz="2200" dirty="0" smtClean="0"/>
          </a:p>
          <a:p>
            <a:pPr algn="l" rtl="0"/>
            <a:endParaRPr lang="en-US" sz="2200" dirty="0"/>
          </a:p>
          <a:p>
            <a:pPr marL="109728" indent="0" algn="l" rtl="0">
              <a:buNone/>
            </a:pPr>
            <a:r>
              <a:rPr lang="en-US" sz="2200" dirty="0" smtClean="0"/>
              <a:t> </a:t>
            </a:r>
          </a:p>
          <a:p>
            <a:pPr algn="l" rtl="0"/>
            <a:endParaRPr lang="en-US" sz="2200" dirty="0" smtClean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250723"/>
              </p:ext>
            </p:extLst>
          </p:nvPr>
        </p:nvGraphicFramePr>
        <p:xfrm>
          <a:off x="1965325" y="2290763"/>
          <a:ext cx="5095875" cy="373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1" name="Equation" r:id="rId3" imgW="2158920" imgH="2031840" progId="Equation.3">
                  <p:embed/>
                </p:oleObj>
              </mc:Choice>
              <mc:Fallback>
                <p:oleObj name="Equation" r:id="rId3" imgW="2158920" imgH="2031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5" y="2290763"/>
                        <a:ext cx="5095875" cy="373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296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715200" cy="6169872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dirty="0" smtClean="0">
                <a:ea typeface="Cambria Math"/>
              </a:rPr>
              <a:t>Hence, the least squares estimate is given as:</a:t>
            </a:r>
          </a:p>
          <a:p>
            <a:pPr marL="109728" indent="0" algn="l" rtl="0">
              <a:buNone/>
            </a:pPr>
            <a:endParaRPr lang="en-US" sz="2400" i="1" dirty="0">
              <a:latin typeface="Cambria Math"/>
              <a:ea typeface="Cambria Math"/>
            </a:endParaRPr>
          </a:p>
          <a:p>
            <a:pPr marL="109728" indent="0" algn="l" rtl="0">
              <a:buNone/>
            </a:pPr>
            <a:endParaRPr lang="en-US" sz="240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i="1" dirty="0">
              <a:latin typeface="Cambria Math"/>
            </a:endParaRPr>
          </a:p>
          <a:p>
            <a:pPr marL="109728" indent="0" algn="l" rtl="0">
              <a:buNone/>
            </a:pPr>
            <a:endParaRPr lang="en-US" sz="240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b="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b="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b="0" i="1" dirty="0" smtClean="0">
              <a:latin typeface="Cambria Math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317637"/>
              </p:ext>
            </p:extLst>
          </p:nvPr>
        </p:nvGraphicFramePr>
        <p:xfrm>
          <a:off x="1271413" y="1124744"/>
          <a:ext cx="6684963" cy="499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4" name="Equation" r:id="rId3" imgW="2831760" imgH="2717640" progId="Equation.3">
                  <p:embed/>
                </p:oleObj>
              </mc:Choice>
              <mc:Fallback>
                <p:oleObj name="Equation" r:id="rId3" imgW="2831760" imgH="271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413" y="1124744"/>
                        <a:ext cx="6684963" cy="499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687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764704"/>
            <a:ext cx="7620000" cy="72008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b="1" dirty="0"/>
              <a:t>Linear </a:t>
            </a:r>
            <a:r>
              <a:rPr lang="en-US" sz="4000" b="1" dirty="0" smtClean="0"/>
              <a:t>Regression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704856" cy="4248472"/>
          </a:xfrm>
        </p:spPr>
        <p:txBody>
          <a:bodyPr>
            <a:noAutofit/>
          </a:bodyPr>
          <a:lstStyle/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A linear regression is a way to express a dependent variable, called the regressed variable, y(k), in terms of an independent vector variable </a:t>
            </a:r>
            <a:r>
              <a:rPr lang="en-US" sz="2400" i="1" dirty="0" smtClean="0"/>
              <a:t>ϕ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 smtClean="0"/>
              <a:t>), called the </a:t>
            </a:r>
            <a:r>
              <a:rPr lang="en-US" sz="2400" dirty="0" err="1" smtClean="0"/>
              <a:t>regressors</a:t>
            </a:r>
            <a:r>
              <a:rPr lang="en-US" sz="2400" dirty="0" smtClean="0"/>
              <a:t>, using a linear relationshi</a:t>
            </a:r>
            <a:r>
              <a:rPr lang="en-US" sz="2400" dirty="0"/>
              <a:t>p</a:t>
            </a:r>
            <a:r>
              <a:rPr lang="en-US" sz="2400" dirty="0" smtClean="0"/>
              <a:t>    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Where y(</a:t>
            </a:r>
            <a:r>
              <a:rPr lang="en-US" sz="2400" i="1" dirty="0" smtClean="0"/>
              <a:t>k</a:t>
            </a:r>
            <a:r>
              <a:rPr lang="en-US" sz="2400" dirty="0"/>
              <a:t>) </a:t>
            </a:r>
            <a:r>
              <a:rPr lang="en-US" sz="2400" dirty="0" smtClean="0"/>
              <a:t>∈ R, </a:t>
            </a:r>
            <a:r>
              <a:rPr lang="en-US" sz="2400" i="1" dirty="0" smtClean="0"/>
              <a:t>ϕ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/>
              <a:t>) = [</a:t>
            </a:r>
            <a:r>
              <a:rPr lang="en-US" sz="2400" i="1" dirty="0"/>
              <a:t>ϕ</a:t>
            </a:r>
            <a:r>
              <a:rPr lang="en-US" sz="2400" i="1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), </a:t>
            </a:r>
            <a:r>
              <a:rPr lang="en-US" sz="2400" i="1" dirty="0"/>
              <a:t>ϕ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) . . . , </a:t>
            </a:r>
            <a:r>
              <a:rPr lang="en-US" sz="2400" i="1" dirty="0" err="1"/>
              <a:t>ϕ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)]</a:t>
            </a:r>
            <a:r>
              <a:rPr lang="en-US" sz="2400" i="1" baseline="30000" dirty="0"/>
              <a:t>T</a:t>
            </a:r>
            <a:r>
              <a:rPr lang="en-US" sz="2400" dirty="0"/>
              <a:t> ∈ </a:t>
            </a:r>
            <a:r>
              <a:rPr lang="en-US" sz="2400" dirty="0" err="1" smtClean="0"/>
              <a:t>R</a:t>
            </a:r>
            <a:r>
              <a:rPr lang="en-US" sz="2400" baseline="30000" dirty="0" err="1" smtClean="0"/>
              <a:t>n</a:t>
            </a:r>
            <a:r>
              <a:rPr lang="en-US" sz="2400" dirty="0" smtClean="0"/>
              <a:t>,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/>
              <a:t>= 1</a:t>
            </a:r>
            <a:r>
              <a:rPr lang="en-US" sz="2400" dirty="0" smtClean="0"/>
              <a:t>,..., </a:t>
            </a:r>
            <a:r>
              <a:rPr lang="en-US" sz="2400" i="1" dirty="0" smtClean="0"/>
              <a:t>N</a:t>
            </a:r>
            <a:r>
              <a:rPr lang="en-US" sz="2400" dirty="0"/>
              <a:t> </a:t>
            </a:r>
            <a:r>
              <a:rPr lang="en-US" sz="2400" dirty="0" smtClean="0"/>
              <a:t>are known. The parameter </a:t>
            </a:r>
            <a:r>
              <a:rPr lang="en-US" sz="2400" dirty="0"/>
              <a:t>vector θ ∈ </a:t>
            </a:r>
            <a:r>
              <a:rPr lang="en-US" sz="2400" dirty="0" err="1" smtClean="0"/>
              <a:t>R</a:t>
            </a:r>
            <a:r>
              <a:rPr lang="en-US" sz="2400" baseline="30000" dirty="0" err="1" smtClean="0"/>
              <a:t>n</a:t>
            </a:r>
            <a:r>
              <a:rPr lang="en-US" sz="2400" dirty="0"/>
              <a:t> </a:t>
            </a:r>
            <a:r>
              <a:rPr lang="en-US" sz="2400" dirty="0" smtClean="0"/>
              <a:t>is unknown and is to be found from some given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876225"/>
              </p:ext>
            </p:extLst>
          </p:nvPr>
        </p:nvGraphicFramePr>
        <p:xfrm>
          <a:off x="3707904" y="3534147"/>
          <a:ext cx="213518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5" name="Equation" r:id="rId3" imgW="927000" imgH="228600" progId="Equation.3">
                  <p:embed/>
                </p:oleObj>
              </mc:Choice>
              <mc:Fallback>
                <p:oleObj name="Equation" r:id="rId3" imgW="927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534147"/>
                        <a:ext cx="2135187" cy="5429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37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9488"/>
            <a:ext cx="7715200" cy="6097864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dirty="0" smtClean="0">
                <a:ea typeface="Cambria Math"/>
              </a:rPr>
              <a:t>Using the estimate of </a:t>
            </a:r>
            <a:r>
              <a:rPr lang="en-US" sz="2400" b="1" i="1" dirty="0" smtClean="0">
                <a:ea typeface="Cambria Math"/>
              </a:rPr>
              <a:t>a</a:t>
            </a:r>
            <a:r>
              <a:rPr lang="en-US" sz="2400" dirty="0" smtClean="0">
                <a:ea typeface="Cambria Math"/>
              </a:rPr>
              <a:t> and </a:t>
            </a:r>
            <a:r>
              <a:rPr lang="en-US" sz="2400" b="1" i="1" dirty="0" smtClean="0">
                <a:ea typeface="Cambria Math"/>
              </a:rPr>
              <a:t>b</a:t>
            </a:r>
            <a:r>
              <a:rPr lang="en-US" sz="2400" dirty="0" smtClean="0">
                <a:ea typeface="Cambria Math"/>
              </a:rPr>
              <a:t>, the model output is given by</a:t>
            </a:r>
          </a:p>
          <a:p>
            <a:pPr marL="109728" indent="0" algn="l" rtl="0">
              <a:buNone/>
            </a:pPr>
            <a:endParaRPr lang="en-US" sz="2400" dirty="0">
              <a:ea typeface="Cambria Math"/>
            </a:endParaRPr>
          </a:p>
          <a:p>
            <a:pPr marL="109728" indent="0" algn="l" rtl="0">
              <a:buNone/>
            </a:pPr>
            <a:endParaRPr lang="en-US" sz="2400" dirty="0" smtClean="0">
              <a:ea typeface="Cambria Math"/>
            </a:endParaRPr>
          </a:p>
          <a:p>
            <a:pPr marL="109728" indent="0" algn="l" rtl="0">
              <a:buNone/>
            </a:pPr>
            <a:endParaRPr lang="en-US" sz="2400" dirty="0">
              <a:ea typeface="Cambria Math"/>
            </a:endParaRPr>
          </a:p>
          <a:p>
            <a:pPr marL="109728" indent="0" algn="l" rtl="0">
              <a:buNone/>
            </a:pPr>
            <a:endParaRPr lang="en-US" sz="2400" dirty="0" smtClean="0">
              <a:ea typeface="Cambria Math"/>
            </a:endParaRPr>
          </a:p>
          <a:p>
            <a:pPr marL="109728" indent="0" algn="l" rtl="0">
              <a:buNone/>
            </a:pPr>
            <a:endParaRPr lang="en-US" sz="2400" dirty="0">
              <a:ea typeface="Cambria Math"/>
            </a:endParaRPr>
          </a:p>
          <a:p>
            <a:pPr marL="109728" indent="0" algn="l" rtl="0">
              <a:buNone/>
            </a:pPr>
            <a:endParaRPr lang="en-US" sz="2400" dirty="0" smtClean="0">
              <a:ea typeface="Cambria Math"/>
            </a:endParaRPr>
          </a:p>
          <a:p>
            <a:pPr marL="109728" indent="0" algn="l" rtl="0">
              <a:buNone/>
            </a:pPr>
            <a:r>
              <a:rPr lang="en-US" sz="2400" dirty="0" smtClean="0">
                <a:ea typeface="Cambria Math"/>
              </a:rPr>
              <a:t>Hence the residuals are</a:t>
            </a:r>
          </a:p>
          <a:p>
            <a:pPr marL="109728" indent="0" algn="l" rtl="0">
              <a:buNone/>
            </a:pPr>
            <a:endParaRPr lang="en-US" sz="2400" i="1" dirty="0">
              <a:latin typeface="Cambria Math"/>
              <a:ea typeface="Cambria Math"/>
            </a:endParaRPr>
          </a:p>
          <a:p>
            <a:pPr marL="109728" indent="0" algn="l" rtl="0">
              <a:buNone/>
            </a:pPr>
            <a:endParaRPr lang="en-US" sz="240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i="1" dirty="0">
              <a:latin typeface="Cambria Math"/>
            </a:endParaRPr>
          </a:p>
          <a:p>
            <a:pPr marL="109728" indent="0" algn="l" rtl="0">
              <a:buNone/>
            </a:pPr>
            <a:endParaRPr lang="en-US" sz="240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b="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b="0" i="1" dirty="0" smtClean="0">
              <a:latin typeface="Cambria Math"/>
            </a:endParaRPr>
          </a:p>
          <a:p>
            <a:pPr marL="109728" indent="0" algn="l" rtl="0">
              <a:buNone/>
            </a:pPr>
            <a:endParaRPr lang="en-US" sz="2400" b="0" i="1" dirty="0" smtClean="0">
              <a:latin typeface="Cambria Math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20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636581"/>
              </p:ext>
            </p:extLst>
          </p:nvPr>
        </p:nvGraphicFramePr>
        <p:xfrm>
          <a:off x="2722563" y="1196752"/>
          <a:ext cx="3806825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60" name="Equation" r:id="rId3" imgW="1612800" imgH="1193760" progId="Equation.3">
                  <p:embed/>
                </p:oleObj>
              </mc:Choice>
              <mc:Fallback>
                <p:oleObj name="Equation" r:id="rId3" imgW="161280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563" y="1196752"/>
                        <a:ext cx="3806825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295515"/>
              </p:ext>
            </p:extLst>
          </p:nvPr>
        </p:nvGraphicFramePr>
        <p:xfrm>
          <a:off x="2814638" y="4292600"/>
          <a:ext cx="359568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61" name="Equation" r:id="rId5" imgW="1523880" imgH="1193760" progId="Equation.3">
                  <p:embed/>
                </p:oleObj>
              </mc:Choice>
              <mc:Fallback>
                <p:oleObj name="Equation" r:id="rId5" imgW="1523880" imgH="11937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4292600"/>
                        <a:ext cx="359568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88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46646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</a:t>
            </a:r>
            <a:r>
              <a:rPr lang="en-US" dirty="0"/>
              <a:t>: Estimating a </a:t>
            </a:r>
            <a:r>
              <a:rPr lang="en-US" dirty="0" smtClean="0"/>
              <a:t>scalar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931224" cy="532859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Consider a simple model </a:t>
            </a:r>
            <a:r>
              <a:rPr lang="en-US" sz="2400" dirty="0"/>
              <a:t>given </a:t>
            </a:r>
            <a:r>
              <a:rPr lang="en-US" sz="2400" dirty="0" smtClean="0"/>
              <a:t>by</a:t>
            </a:r>
            <a:endParaRPr lang="en-CA" sz="2400" dirty="0"/>
          </a:p>
          <a:p>
            <a:endParaRPr lang="en-CA" sz="2400" dirty="0"/>
          </a:p>
          <a:p>
            <a:endParaRPr lang="en-US" sz="2400" dirty="0" smtClean="0"/>
          </a:p>
          <a:p>
            <a:r>
              <a:rPr lang="en-US" sz="2400" dirty="0" smtClean="0"/>
              <a:t>Given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data </a:t>
            </a:r>
            <a:r>
              <a:rPr lang="en-US" sz="2400" dirty="0" smtClean="0"/>
              <a:t>y(1), y(2),…,y(N) we can write in </a:t>
            </a:r>
            <a:r>
              <a:rPr lang="en-US" sz="2400" dirty="0"/>
              <a:t>matrix form: </a:t>
            </a:r>
            <a:endParaRPr lang="en-CA" sz="2400" dirty="0"/>
          </a:p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endParaRPr lang="en-CA" sz="2400" dirty="0"/>
          </a:p>
          <a:p>
            <a:r>
              <a:rPr lang="en-US" sz="2400" dirty="0"/>
              <a:t>The least squares estimate is given by 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21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340639"/>
              </p:ext>
            </p:extLst>
          </p:nvPr>
        </p:nvGraphicFramePr>
        <p:xfrm>
          <a:off x="2290322" y="1579370"/>
          <a:ext cx="4032448" cy="862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7" name="Equation" r:id="rId3" imgW="1981080" imgH="482400" progId="Equation.3">
                  <p:embed/>
                </p:oleObj>
              </mc:Choice>
              <mc:Fallback>
                <p:oleObj name="Equation" r:id="rId3" imgW="198108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322" y="1579370"/>
                        <a:ext cx="4032448" cy="862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890490"/>
              </p:ext>
            </p:extLst>
          </p:nvPr>
        </p:nvGraphicFramePr>
        <p:xfrm>
          <a:off x="3348038" y="3097213"/>
          <a:ext cx="2016125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8" name="Equation" r:id="rId5" imgW="901440" imgH="863280" progId="Equation.3">
                  <p:embed/>
                </p:oleObj>
              </mc:Choice>
              <mc:Fallback>
                <p:oleObj name="Equation" r:id="rId5" imgW="901440" imgH="863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097213"/>
                        <a:ext cx="2016125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45435"/>
              </p:ext>
            </p:extLst>
          </p:nvPr>
        </p:nvGraphicFramePr>
        <p:xfrm>
          <a:off x="2613371" y="4990748"/>
          <a:ext cx="3902845" cy="704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9" name="Equation" r:id="rId7" imgW="1866600" imgH="431640" progId="Equation.3">
                  <p:embed/>
                </p:oleObj>
              </mc:Choice>
              <mc:Fallback>
                <p:oleObj name="Equation" r:id="rId7" imgW="186660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371" y="4990748"/>
                        <a:ext cx="3902845" cy="7043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70188" y="5589240"/>
            <a:ext cx="8350283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 estimate is the intuitive average of all measurements, ﬁltering out the noise.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02850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424" y="557808"/>
            <a:ext cx="7620000" cy="782960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4000" dirty="0" smtClean="0"/>
              <a:t>Note on model order selection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424" y="1796752"/>
            <a:ext cx="7620000" cy="436855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The choice of the model order (i.e. the number of parameters) </a:t>
            </a:r>
            <a:r>
              <a:rPr lang="en-US" sz="2400" dirty="0"/>
              <a:t>is up to the designer</a:t>
            </a:r>
            <a:r>
              <a:rPr lang="en-US" sz="2400" dirty="0" smtClean="0"/>
              <a:t>. 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The </a:t>
            </a:r>
            <a:r>
              <a:rPr lang="en-US" sz="2400" dirty="0"/>
              <a:t>designer may perform multiple ﬁts with diﬀerent orders and select the lowest order ﬁt that yields acceptable agreement. </a:t>
            </a:r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Selecting </a:t>
            </a:r>
            <a:r>
              <a:rPr lang="en-US" sz="2400" dirty="0"/>
              <a:t>a model of too-high order means that you use the “extra” parameters to ﬁt noise in the data. </a:t>
            </a:r>
          </a:p>
          <a:p>
            <a:pPr algn="l" rtl="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6668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18654"/>
            <a:ext cx="8568952" cy="85010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Least </a:t>
            </a:r>
            <a:r>
              <a:rPr lang="en-US" b="1" dirty="0"/>
              <a:t>squares estimate using </a:t>
            </a:r>
            <a:r>
              <a:rPr lang="en-US" b="1" dirty="0" smtClean="0"/>
              <a:t>MATLAB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792088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</a:t>
            </a:r>
            <a:r>
              <a:rPr lang="en-US" sz="2400" dirty="0"/>
              <a:t>MATLAB, finding the least squares estimate can be done by several ways. The most naive one is (denoting the </a:t>
            </a:r>
            <a:r>
              <a:rPr lang="en-US" sz="2400" dirty="0" smtClean="0"/>
              <a:t>matrix </a:t>
            </a:r>
            <a:r>
              <a:rPr lang="az-Cyrl-AZ" sz="2400" i="1" dirty="0" smtClean="0"/>
              <a:t>Ф</a:t>
            </a:r>
            <a:r>
              <a:rPr lang="en-CA" sz="2400" dirty="0" smtClean="0"/>
              <a:t> </a:t>
            </a:r>
            <a:r>
              <a:rPr lang="en-US" sz="2400" dirty="0" smtClean="0"/>
              <a:t>as </a:t>
            </a:r>
            <a:r>
              <a:rPr lang="en-US" sz="2400" dirty="0" err="1" smtClean="0"/>
              <a:t>Ph</a:t>
            </a:r>
            <a:r>
              <a:rPr lang="en-US" sz="2400" dirty="0" smtClean="0"/>
              <a:t> and the vector </a:t>
            </a:r>
            <a:r>
              <a:rPr lang="el-GR" sz="2400" dirty="0" smtClean="0"/>
              <a:t>θ</a:t>
            </a:r>
            <a:r>
              <a:rPr lang="en-CA" sz="2400" dirty="0" smtClean="0"/>
              <a:t> as theta</a:t>
            </a:r>
            <a:r>
              <a:rPr lang="en-US" sz="2400" dirty="0" smtClean="0"/>
              <a:t>):</a:t>
            </a:r>
            <a:endParaRPr lang="en-CA" sz="2400" dirty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theta </a:t>
            </a:r>
            <a:r>
              <a:rPr lang="en-US" sz="2400" b="1" dirty="0"/>
              <a:t>= </a:t>
            </a:r>
            <a:r>
              <a:rPr lang="en-US" sz="2400" b="1" dirty="0" err="1"/>
              <a:t>inv</a:t>
            </a:r>
            <a:r>
              <a:rPr lang="en-US" sz="2400" b="1" dirty="0"/>
              <a:t>(</a:t>
            </a:r>
            <a:r>
              <a:rPr lang="en-US" sz="2400" b="1" dirty="0" err="1"/>
              <a:t>Ph</a:t>
            </a:r>
            <a:r>
              <a:rPr lang="en-US" sz="2400" b="1" dirty="0"/>
              <a:t>'*</a:t>
            </a:r>
            <a:r>
              <a:rPr lang="en-US" sz="2400" b="1" dirty="0" err="1"/>
              <a:t>Ph</a:t>
            </a:r>
            <a:r>
              <a:rPr lang="en-US" sz="2400" b="1" dirty="0"/>
              <a:t>) * (</a:t>
            </a:r>
            <a:r>
              <a:rPr lang="en-US" sz="2400" b="1" dirty="0" err="1"/>
              <a:t>Ph</a:t>
            </a:r>
            <a:r>
              <a:rPr lang="en-US" sz="2400" b="1" dirty="0" smtClean="0"/>
              <a:t>'*Y)</a:t>
            </a:r>
            <a:endParaRPr lang="en-CA" sz="2400" dirty="0"/>
          </a:p>
          <a:p>
            <a:r>
              <a:rPr lang="en-US" sz="2400" dirty="0" smtClean="0"/>
              <a:t>But </a:t>
            </a:r>
            <a:r>
              <a:rPr lang="en-US" sz="2400" dirty="0"/>
              <a:t>since this requires the inversion of a square matrix, a better approach </a:t>
            </a:r>
            <a:r>
              <a:rPr lang="en-US" sz="2400" dirty="0" smtClean="0"/>
              <a:t>is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		theta </a:t>
            </a:r>
            <a:r>
              <a:rPr lang="en-US" sz="2400" b="1" dirty="0"/>
              <a:t>= </a:t>
            </a:r>
            <a:r>
              <a:rPr lang="en-US" sz="2400" b="1" dirty="0" err="1"/>
              <a:t>pinv</a:t>
            </a:r>
            <a:r>
              <a:rPr lang="en-US" sz="2400" b="1" dirty="0"/>
              <a:t>(</a:t>
            </a:r>
            <a:r>
              <a:rPr lang="en-US" sz="2400" b="1" dirty="0" err="1"/>
              <a:t>Ph</a:t>
            </a:r>
            <a:r>
              <a:rPr lang="en-US" sz="2400" b="1" dirty="0" smtClean="0"/>
              <a:t>)*Y</a:t>
            </a:r>
            <a:endParaRPr lang="en-CA" sz="2400" dirty="0"/>
          </a:p>
          <a:p>
            <a:r>
              <a:rPr lang="en-US" sz="2400" dirty="0" smtClean="0"/>
              <a:t>MATLAB </a:t>
            </a:r>
            <a:r>
              <a:rPr lang="en-US" sz="2400" dirty="0"/>
              <a:t>implements </a:t>
            </a:r>
            <a:r>
              <a:rPr lang="en-US" sz="2400" dirty="0" smtClean="0"/>
              <a:t>this technique </a:t>
            </a:r>
            <a:r>
              <a:rPr lang="en-US" sz="2400" dirty="0"/>
              <a:t>using the shorthand </a:t>
            </a:r>
            <a:r>
              <a:rPr lang="en-US" sz="2400" dirty="0" smtClean="0"/>
              <a:t>notation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		theta </a:t>
            </a:r>
            <a:r>
              <a:rPr lang="en-US" sz="2400" b="1" dirty="0"/>
              <a:t>= </a:t>
            </a:r>
            <a:r>
              <a:rPr lang="en-US" sz="2400" b="1" dirty="0" err="1"/>
              <a:t>Ph</a:t>
            </a:r>
            <a:r>
              <a:rPr lang="en-US" sz="2400" b="1" dirty="0"/>
              <a:t> \ </a:t>
            </a:r>
            <a:r>
              <a:rPr lang="en-US" sz="2400" b="1" dirty="0" smtClean="0"/>
              <a:t>Y</a:t>
            </a:r>
            <a:endParaRPr lang="en-CA" sz="2400" dirty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1911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Notes on the least squares </a:t>
            </a:r>
            <a:r>
              <a:rPr lang="en-US" b="1" dirty="0" smtClean="0"/>
              <a:t>estimate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56084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minimum value </a:t>
            </a:r>
            <a:r>
              <a:rPr lang="en-US" sz="2400" dirty="0"/>
              <a:t>of </a:t>
            </a:r>
            <a:r>
              <a:rPr lang="en-US" sz="2400" dirty="0" smtClean="0"/>
              <a:t>SSE </a:t>
            </a:r>
            <a:r>
              <a:rPr lang="en-US" sz="2400" dirty="0"/>
              <a:t>cost function can be found as</a:t>
            </a:r>
            <a:endParaRPr lang="en-CA" sz="2400" dirty="0"/>
          </a:p>
          <a:p>
            <a:pPr marL="0" indent="0">
              <a:buNone/>
            </a:pPr>
            <a:endParaRPr lang="en-CA" sz="2400" dirty="0"/>
          </a:p>
          <a:p>
            <a:pPr lvl="0"/>
            <a:endParaRPr lang="en-US" sz="2400" dirty="0" smtClean="0"/>
          </a:p>
          <a:p>
            <a:pPr lvl="0"/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least squares </a:t>
            </a:r>
            <a:r>
              <a:rPr lang="en-US" sz="2400" dirty="0" smtClean="0"/>
              <a:t>estimate can </a:t>
            </a:r>
            <a:r>
              <a:rPr lang="en-US" sz="2400" dirty="0"/>
              <a:t>be calculated </a:t>
            </a:r>
            <a:r>
              <a:rPr lang="en-US" sz="2400" dirty="0" smtClean="0"/>
              <a:t>if </a:t>
            </a:r>
            <a:r>
              <a:rPr lang="az-Cyrl-AZ" sz="2400" i="1" dirty="0" smtClean="0"/>
              <a:t>Ф</a:t>
            </a:r>
            <a:r>
              <a:rPr lang="en-CA" sz="2400" i="1" baseline="30000" dirty="0" smtClean="0"/>
              <a:t>T</a:t>
            </a:r>
            <a:r>
              <a:rPr lang="az-Cyrl-AZ" sz="2400" i="1" dirty="0" smtClean="0"/>
              <a:t>Ф</a:t>
            </a:r>
            <a:r>
              <a:rPr lang="en-CA" sz="2400" i="1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invertible. This requires </a:t>
            </a:r>
            <a:r>
              <a:rPr lang="en-US" sz="2400" dirty="0" smtClean="0"/>
              <a:t>that the </a:t>
            </a:r>
            <a:r>
              <a:rPr lang="en-US" sz="2400" dirty="0"/>
              <a:t>data </a:t>
            </a:r>
            <a:r>
              <a:rPr lang="en-US" sz="2400" dirty="0" smtClean="0"/>
              <a:t>matrix </a:t>
            </a:r>
            <a:r>
              <a:rPr lang="az-Cyrl-AZ" sz="2400" i="1" dirty="0" smtClean="0"/>
              <a:t>Ф</a:t>
            </a:r>
            <a:r>
              <a:rPr lang="en-CA" sz="2400" i="1" dirty="0" smtClean="0"/>
              <a:t> </a:t>
            </a:r>
            <a:r>
              <a:rPr lang="en-US" sz="2400" dirty="0" smtClean="0"/>
              <a:t>has </a:t>
            </a:r>
            <a:r>
              <a:rPr lang="en-US" sz="2400" dirty="0"/>
              <a:t>a number of independent columns equals the number of unknown coefficients. This boils down to a good choice of the model (order n, </a:t>
            </a:r>
            <a:r>
              <a:rPr lang="en-US" sz="2400" dirty="0" err="1"/>
              <a:t>regressors</a:t>
            </a:r>
            <a:r>
              <a:rPr lang="en-US" sz="2400" dirty="0"/>
              <a:t> </a:t>
            </a:r>
            <a:r>
              <a:rPr lang="en-US" sz="2400" i="1" dirty="0"/>
              <a:t>ϕ</a:t>
            </a:r>
            <a:r>
              <a:rPr lang="en-US" sz="2400" dirty="0"/>
              <a:t>) and having informative data. This condition is known as </a:t>
            </a:r>
            <a:r>
              <a:rPr lang="en-US" sz="2400" i="1" dirty="0"/>
              <a:t>persistent </a:t>
            </a:r>
            <a:r>
              <a:rPr lang="en-US" sz="2400" i="1" dirty="0" smtClean="0"/>
              <a:t>excitation</a:t>
            </a:r>
            <a:r>
              <a:rPr lang="en-US" sz="2400" dirty="0" smtClean="0"/>
              <a:t>.</a:t>
            </a:r>
            <a:endParaRPr lang="en-CA" sz="2400" dirty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24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054993"/>
              </p:ext>
            </p:extLst>
          </p:nvPr>
        </p:nvGraphicFramePr>
        <p:xfrm>
          <a:off x="2247900" y="2474913"/>
          <a:ext cx="487680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9" name="Equation" r:id="rId3" imgW="1981080" imgH="241200" progId="Equation.3">
                  <p:embed/>
                </p:oleObj>
              </mc:Choice>
              <mc:Fallback>
                <p:oleObj name="Equation" r:id="rId3" imgW="19810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2474913"/>
                        <a:ext cx="487680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72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587821"/>
            <a:ext cx="7920880" cy="6009531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least-squares estimate can be given geometric interpretation. Recall that the least-squares estimate was found by equating the gradient to zero: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Let the column vectors of </a:t>
            </a:r>
            <a:r>
              <a:rPr lang="az-Cyrl-AZ" sz="2400" i="1" dirty="0"/>
              <a:t>Ф</a:t>
            </a:r>
            <a:r>
              <a:rPr lang="en-CA" sz="2400" i="1" dirty="0"/>
              <a:t> </a:t>
            </a:r>
            <a:r>
              <a:rPr lang="en-US" sz="2400" dirty="0"/>
              <a:t>be {</a:t>
            </a:r>
            <a:r>
              <a:rPr lang="az-Cyrl-AZ" sz="2400" i="1" dirty="0"/>
              <a:t>Ф</a:t>
            </a:r>
            <a:r>
              <a:rPr lang="en-CA" sz="2400" baseline="-25000" dirty="0"/>
              <a:t>1</a:t>
            </a:r>
            <a:r>
              <a:rPr lang="en-US" sz="2400" dirty="0"/>
              <a:t>, </a:t>
            </a:r>
            <a:r>
              <a:rPr lang="az-Cyrl-AZ" sz="2400" i="1" dirty="0"/>
              <a:t>Ф</a:t>
            </a:r>
            <a:r>
              <a:rPr lang="en-CA" sz="2400" baseline="-25000" dirty="0"/>
              <a:t>2 </a:t>
            </a:r>
            <a:r>
              <a:rPr lang="en-CA" sz="2400" dirty="0"/>
              <a:t>, …, </a:t>
            </a:r>
            <a:r>
              <a:rPr lang="az-Cyrl-AZ" sz="2400" i="1" dirty="0"/>
              <a:t>Ф</a:t>
            </a:r>
            <a:r>
              <a:rPr lang="en-CA" sz="2400" i="1" baseline="-25000" dirty="0"/>
              <a:t>n</a:t>
            </a:r>
            <a:r>
              <a:rPr lang="en-US" sz="2400" dirty="0"/>
              <a:t>}. </a:t>
            </a:r>
            <a:r>
              <a:rPr lang="en-US" sz="2400" dirty="0" smtClean="0"/>
              <a:t>These </a:t>
            </a:r>
            <a:r>
              <a:rPr lang="en-US" sz="2400" dirty="0"/>
              <a:t>vectors form a subspace </a:t>
            </a:r>
            <a:r>
              <a:rPr lang="en-US" sz="2400" i="1" dirty="0" err="1"/>
              <a:t>R</a:t>
            </a:r>
            <a:r>
              <a:rPr lang="en-US" sz="2400" i="1" baseline="30000" dirty="0" err="1"/>
              <a:t>n</a:t>
            </a:r>
            <a:r>
              <a:rPr lang="en-US" sz="2400" i="1" baseline="30000" dirty="0"/>
              <a:t>  </a:t>
            </a:r>
            <a:r>
              <a:rPr lang="en-US" sz="2400" dirty="0"/>
              <a:t>in the space </a:t>
            </a:r>
            <a:r>
              <a:rPr lang="en-US" sz="2400" i="1" dirty="0"/>
              <a:t>R</a:t>
            </a:r>
            <a:r>
              <a:rPr lang="en-US" sz="2400" i="1" baseline="30000" dirty="0"/>
              <a:t>N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condition </a:t>
            </a:r>
            <a:r>
              <a:rPr lang="az-Cyrl-AZ" sz="2400" i="1" dirty="0"/>
              <a:t>Ф</a:t>
            </a:r>
            <a:r>
              <a:rPr lang="en-CA" sz="2400" i="1" baseline="30000" dirty="0"/>
              <a:t>T</a:t>
            </a:r>
            <a:r>
              <a:rPr lang="en-US" sz="2400" dirty="0"/>
              <a:t> </a:t>
            </a:r>
            <a:r>
              <a:rPr lang="el-GR" sz="2400" dirty="0" smtClean="0"/>
              <a:t>ε</a:t>
            </a:r>
            <a:r>
              <a:rPr lang="en-US" sz="2400" dirty="0" smtClean="0"/>
              <a:t> </a:t>
            </a:r>
            <a:r>
              <a:rPr lang="en-US" sz="2400" dirty="0"/>
              <a:t>= 0 means that the error vector is perpendicular to each column of </a:t>
            </a:r>
            <a:r>
              <a:rPr lang="az-Cyrl-AZ" sz="2400" i="1" dirty="0"/>
              <a:t>Ф</a:t>
            </a:r>
            <a:r>
              <a:rPr lang="en-US" sz="2400" dirty="0"/>
              <a:t>.</a:t>
            </a:r>
            <a:endParaRPr lang="en-US" sz="2400" dirty="0" smtClean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 smtClean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 smtClean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dirty="0" smtClean="0"/>
              <a:t>  </a:t>
            </a:r>
            <a:endParaRPr lang="en-CA" sz="2400" dirty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168811"/>
              </p:ext>
            </p:extLst>
          </p:nvPr>
        </p:nvGraphicFramePr>
        <p:xfrm>
          <a:off x="738188" y="1892300"/>
          <a:ext cx="7693025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6" name="Equation" r:id="rId3" imgW="3479760" imgH="1168200" progId="Equation.3">
                  <p:embed/>
                </p:oleObj>
              </mc:Choice>
              <mc:Fallback>
                <p:oleObj name="Equation" r:id="rId3" imgW="347976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1892300"/>
                        <a:ext cx="7693025" cy="230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428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04664"/>
            <a:ext cx="7848872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We seek </a:t>
            </a:r>
            <a:r>
              <a:rPr lang="el-GR" sz="2400" dirty="0" smtClean="0"/>
              <a:t>θ</a:t>
            </a:r>
            <a:r>
              <a:rPr lang="en-CA" sz="2400" dirty="0" smtClean="0"/>
              <a:t> </a:t>
            </a:r>
            <a:r>
              <a:rPr lang="en-US" sz="2400" dirty="0" smtClean="0"/>
              <a:t>that achieves a linear combination of {</a:t>
            </a:r>
            <a:r>
              <a:rPr lang="az-Cyrl-AZ" sz="2400" i="1" dirty="0" smtClean="0"/>
              <a:t>Ф</a:t>
            </a:r>
            <a:r>
              <a:rPr lang="en-CA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az-Cyrl-AZ" sz="2400" i="1" dirty="0" smtClean="0"/>
              <a:t>Ф</a:t>
            </a:r>
            <a:r>
              <a:rPr lang="en-CA" sz="2400" baseline="-25000" dirty="0" smtClean="0"/>
              <a:t>2 </a:t>
            </a:r>
            <a:r>
              <a:rPr lang="en-CA" sz="2400" dirty="0" smtClean="0"/>
              <a:t>, …, </a:t>
            </a:r>
            <a:r>
              <a:rPr lang="az-Cyrl-AZ" sz="2400" i="1" dirty="0" smtClean="0"/>
              <a:t>Ф</a:t>
            </a:r>
            <a:r>
              <a:rPr lang="en-CA" sz="2400" i="1" baseline="-25000" dirty="0" smtClean="0"/>
              <a:t>n</a:t>
            </a:r>
            <a:r>
              <a:rPr lang="en-US" sz="2400" dirty="0" smtClean="0"/>
              <a:t>} such that </a:t>
            </a:r>
            <a:r>
              <a:rPr lang="en-US" sz="2400" b="1" i="1" dirty="0" smtClean="0"/>
              <a:t>Y</a:t>
            </a:r>
            <a:r>
              <a:rPr lang="en-CA" sz="2400" b="1" dirty="0" smtClean="0"/>
              <a:t>ˆ</a:t>
            </a:r>
            <a:r>
              <a:rPr lang="en-US" sz="2400" baseline="30000" dirty="0" smtClean="0"/>
              <a:t>  </a:t>
            </a:r>
            <a:r>
              <a:rPr lang="en-US" sz="2400" dirty="0" smtClean="0"/>
              <a:t>approximates </a:t>
            </a:r>
            <a:r>
              <a:rPr lang="en-US" sz="2400" b="1" i="1" dirty="0" smtClean="0"/>
              <a:t>Y</a:t>
            </a:r>
            <a:r>
              <a:rPr lang="en-US" sz="2400" dirty="0" smtClean="0"/>
              <a:t> as closely as possible. The best approximation </a:t>
            </a:r>
            <a:r>
              <a:rPr lang="en-US" sz="2400" b="1" i="1" dirty="0" smtClean="0"/>
              <a:t>Y</a:t>
            </a:r>
            <a:r>
              <a:rPr lang="en-CA" sz="2400" b="1" dirty="0" smtClean="0"/>
              <a:t>ˆ</a:t>
            </a:r>
            <a:r>
              <a:rPr lang="en-US" sz="2400" dirty="0" smtClean="0"/>
              <a:t> in the least-squares sense is given by the orthogonal projection of </a:t>
            </a:r>
            <a:r>
              <a:rPr lang="en-US" sz="2400" b="1" i="1" dirty="0" smtClean="0"/>
              <a:t>Y</a:t>
            </a:r>
            <a:r>
              <a:rPr lang="en-US" sz="2400" dirty="0" smtClean="0"/>
              <a:t> onto the subspace spanned by {</a:t>
            </a:r>
            <a:r>
              <a:rPr lang="az-Cyrl-AZ" sz="2400" i="1" dirty="0" smtClean="0"/>
              <a:t>Ф</a:t>
            </a:r>
            <a:r>
              <a:rPr lang="en-CA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az-Cyrl-AZ" sz="2400" i="1" dirty="0" smtClean="0"/>
              <a:t>Ф</a:t>
            </a:r>
            <a:r>
              <a:rPr lang="en-CA" sz="2400" baseline="-25000" dirty="0" smtClean="0"/>
              <a:t>2 </a:t>
            </a:r>
            <a:r>
              <a:rPr lang="en-CA" sz="2400" dirty="0" smtClean="0"/>
              <a:t>,…, </a:t>
            </a:r>
            <a:r>
              <a:rPr lang="az-Cyrl-AZ" sz="2400" i="1" dirty="0" smtClean="0"/>
              <a:t>Ф</a:t>
            </a:r>
            <a:r>
              <a:rPr lang="en-CA" sz="2400" i="1" baseline="-25000" dirty="0" smtClean="0"/>
              <a:t>n</a:t>
            </a:r>
            <a:r>
              <a:rPr lang="en-US" sz="2400" dirty="0" smtClean="0"/>
              <a:t>}. 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26</a:t>
            </a:fld>
            <a:endParaRPr lang="ar-EG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1560" y="5157192"/>
            <a:ext cx="7848872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CA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Geometrical illustration of the least squares solution for the case </a:t>
            </a:r>
            <a:r>
              <a:rPr lang="en-CA" sz="2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en-CA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3, </a:t>
            </a:r>
            <a:r>
              <a:rPr lang="en-CA" sz="2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CA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2 (</a:t>
            </a:r>
            <a:r>
              <a:rPr lang="en-CA" sz="2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CA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the number of data points and </a:t>
            </a:r>
            <a:r>
              <a:rPr lang="en-CA" sz="2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CA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the number of parameters).</a:t>
            </a:r>
            <a:endParaRPr lang="en-CA" sz="2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442" y="1988840"/>
            <a:ext cx="238125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03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5534075"/>
          </a:xfrm>
        </p:spPr>
        <p:txBody>
          <a:bodyPr>
            <a:noAutofit/>
          </a:bodyPr>
          <a:lstStyle/>
          <a:p>
            <a:r>
              <a:rPr lang="en-US" sz="2000" dirty="0" smtClean="0"/>
              <a:t>An </a:t>
            </a:r>
            <a:r>
              <a:rPr lang="en-US" sz="2000" dirty="0"/>
              <a:t>alternative expression for the calculation of the least squares estimate can be found by noting that</a:t>
            </a:r>
            <a:endParaRPr lang="en-CA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/>
              <a:t>advantage is that the matrix </a:t>
            </a:r>
            <a:r>
              <a:rPr lang="en-US" sz="2000" i="1" dirty="0"/>
              <a:t>Φ</a:t>
            </a:r>
            <a:r>
              <a:rPr lang="en-US" sz="2000" dirty="0"/>
              <a:t> of </a:t>
            </a:r>
            <a:r>
              <a:rPr lang="en-US" sz="2000" dirty="0" smtClean="0"/>
              <a:t>large size </a:t>
            </a:r>
            <a:r>
              <a:rPr lang="en-US" sz="2000" dirty="0"/>
              <a:t>N × n no longer has to be </a:t>
            </a:r>
            <a:r>
              <a:rPr lang="en-US" sz="2000" dirty="0" smtClean="0"/>
              <a:t>formed, </a:t>
            </a:r>
            <a:r>
              <a:rPr lang="en-US" sz="2000" dirty="0"/>
              <a:t>only smaller </a:t>
            </a:r>
            <a:r>
              <a:rPr lang="en-US" sz="2000" dirty="0" smtClean="0"/>
              <a:t>matrices </a:t>
            </a:r>
            <a:r>
              <a:rPr lang="en-US" sz="2000" dirty="0"/>
              <a:t>n × </a:t>
            </a:r>
            <a:r>
              <a:rPr lang="en-US" sz="2000" dirty="0" smtClean="0"/>
              <a:t>n </a:t>
            </a:r>
            <a:r>
              <a:rPr lang="en-US" sz="2000" dirty="0"/>
              <a:t>and vectors of size </a:t>
            </a:r>
            <a:r>
              <a:rPr lang="en-US" sz="2000" dirty="0" smtClean="0"/>
              <a:t>n x 1 </a:t>
            </a:r>
            <a:r>
              <a:rPr lang="en-US" sz="2000" dirty="0"/>
              <a:t>are </a:t>
            </a:r>
            <a:r>
              <a:rPr lang="en-US" sz="2000" dirty="0" smtClean="0"/>
              <a:t>directly processed</a:t>
            </a:r>
            <a:r>
              <a:rPr lang="en-US" sz="2000" dirty="0" smtClean="0"/>
              <a:t>.</a:t>
            </a:r>
          </a:p>
          <a:p>
            <a:r>
              <a:rPr lang="en-CA" sz="2000" b="1" dirty="0"/>
              <a:t>Remaining issue: </a:t>
            </a:r>
            <a:r>
              <a:rPr lang="en-CA" sz="2000" dirty="0"/>
              <a:t>the sum of N terms can grow very large, leading </a:t>
            </a:r>
            <a:r>
              <a:rPr lang="en-CA" sz="2000" dirty="0" smtClean="0"/>
              <a:t>to numerical </a:t>
            </a:r>
            <a:r>
              <a:rPr lang="en-CA" sz="2000" dirty="0"/>
              <a:t>problems: (matrix of very large numbers)−1· vector of </a:t>
            </a:r>
            <a:r>
              <a:rPr lang="en-CA" sz="2000" dirty="0" smtClean="0"/>
              <a:t>very large </a:t>
            </a:r>
            <a:r>
              <a:rPr lang="en-CA" sz="2000" dirty="0"/>
              <a:t>numbers.</a:t>
            </a:r>
          </a:p>
          <a:p>
            <a:r>
              <a:rPr lang="en-CA" sz="2000" b="1" dirty="0"/>
              <a:t>Solution:</a:t>
            </a:r>
            <a:r>
              <a:rPr lang="en-CA" sz="2000" dirty="0"/>
              <a:t> Normalize element values by diving them by N. </a:t>
            </a:r>
            <a:r>
              <a:rPr lang="en-CA" sz="2000" dirty="0" smtClean="0"/>
              <a:t>In equations</a:t>
            </a:r>
            <a:r>
              <a:rPr lang="en-CA" sz="2000" dirty="0"/>
              <a:t>, N simplifies so it has no effect on the </a:t>
            </a:r>
            <a:r>
              <a:rPr lang="en-CA" sz="2000" dirty="0" smtClean="0"/>
              <a:t>analytical development</a:t>
            </a:r>
            <a:r>
              <a:rPr lang="en-CA" sz="2000" dirty="0"/>
              <a:t>, but in practice it keeps the numbers reasonable.</a:t>
            </a:r>
            <a:endParaRPr lang="en-CA" sz="2000" dirty="0"/>
          </a:p>
          <a:p>
            <a:endParaRPr lang="en-C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602557"/>
              </p:ext>
            </p:extLst>
          </p:nvPr>
        </p:nvGraphicFramePr>
        <p:xfrm>
          <a:off x="1606550" y="1052736"/>
          <a:ext cx="6010275" cy="185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94" name="Equation" r:id="rId3" imgW="2717640" imgH="939600" progId="Equation.3">
                  <p:embed/>
                </p:oleObj>
              </mc:Choice>
              <mc:Fallback>
                <p:oleObj name="Equation" r:id="rId3" imgW="271764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1052736"/>
                        <a:ext cx="6010275" cy="185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78978"/>
              </p:ext>
            </p:extLst>
          </p:nvPr>
        </p:nvGraphicFramePr>
        <p:xfrm>
          <a:off x="1763688" y="5646440"/>
          <a:ext cx="581342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95" name="Equation" r:id="rId5" imgW="2628720" imgH="482400" progId="Equation.3">
                  <p:embed/>
                </p:oleObj>
              </mc:Choice>
              <mc:Fallback>
                <p:oleObj name="Equation" r:id="rId5" imgW="262872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646440"/>
                        <a:ext cx="5813425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02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Appendix: </a:t>
            </a:r>
            <a:r>
              <a:rPr lang="en-US" b="1" dirty="0"/>
              <a:t>Positive deﬁnite </a:t>
            </a:r>
            <a:r>
              <a:rPr lang="en-US" b="1" dirty="0" smtClean="0"/>
              <a:t>matrices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07901"/>
            <a:ext cx="7848872" cy="492941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Consider </a:t>
            </a:r>
            <a:r>
              <a:rPr lang="en-US" sz="2400" dirty="0"/>
              <a:t>the following </a:t>
            </a:r>
            <a:r>
              <a:rPr lang="en-US" sz="2400" dirty="0" smtClean="0"/>
              <a:t>scalar quadratic function </a:t>
            </a:r>
            <a:r>
              <a:rPr lang="en-US" sz="2400" i="1" dirty="0"/>
              <a:t>f</a:t>
            </a:r>
            <a:r>
              <a:rPr lang="en-US" sz="2400" dirty="0"/>
              <a:t> </a:t>
            </a:r>
            <a:endParaRPr lang="en-US" sz="2400" i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Where </a:t>
            </a:r>
            <a:r>
              <a:rPr lang="en-US" sz="2400" b="1" i="1" dirty="0" smtClean="0"/>
              <a:t>M</a:t>
            </a:r>
            <a:r>
              <a:rPr lang="en-US" sz="2400" i="1" dirty="0" smtClean="0"/>
              <a:t> is matrix of size </a:t>
            </a:r>
            <a:r>
              <a:rPr lang="en-US" sz="2400" dirty="0"/>
              <a:t>n × </a:t>
            </a:r>
            <a:r>
              <a:rPr lang="en-US" sz="2400" dirty="0" smtClean="0"/>
              <a:t>n and </a:t>
            </a:r>
            <a:r>
              <a:rPr lang="en-US" sz="2400" b="1" i="1" dirty="0" smtClean="0"/>
              <a:t>x</a:t>
            </a:r>
            <a:r>
              <a:rPr lang="en-US" sz="2400" dirty="0" smtClean="0"/>
              <a:t> is vector of size </a:t>
            </a:r>
            <a:r>
              <a:rPr lang="en-US" sz="2400" dirty="0"/>
              <a:t>n × </a:t>
            </a:r>
            <a:r>
              <a:rPr lang="en-US" sz="2400" dirty="0" smtClean="0"/>
              <a:t>1.</a:t>
            </a:r>
            <a:r>
              <a:rPr lang="en-US" sz="2400" b="1" i="1" dirty="0" smtClean="0"/>
              <a:t> </a:t>
            </a:r>
            <a:r>
              <a:rPr lang="en-US" sz="2400" dirty="0" smtClean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If for all </a:t>
            </a:r>
            <a:r>
              <a:rPr lang="en-US" sz="2400" b="1" i="1" dirty="0"/>
              <a:t>x</a:t>
            </a:r>
            <a:r>
              <a:rPr lang="en-US" sz="2400" dirty="0"/>
              <a:t> </a:t>
            </a:r>
            <a:r>
              <a:rPr lang="en-US" sz="2400" dirty="0" smtClean="0"/>
              <a:t>(except  when </a:t>
            </a:r>
            <a:r>
              <a:rPr lang="en-US" sz="2400" b="1" i="1" dirty="0" smtClean="0"/>
              <a:t>x </a:t>
            </a:r>
            <a:r>
              <a:rPr lang="en-US" sz="2400" dirty="0" smtClean="0"/>
              <a:t>is </a:t>
            </a:r>
            <a:r>
              <a:rPr lang="en-US" sz="2400" dirty="0"/>
              <a:t>the zero </a:t>
            </a:r>
            <a:r>
              <a:rPr lang="en-US" sz="2400" dirty="0" smtClean="0"/>
              <a:t>vector), </a:t>
            </a:r>
            <a:r>
              <a:rPr lang="en-US" sz="2400" i="1" dirty="0"/>
              <a:t>f</a:t>
            </a:r>
            <a:r>
              <a:rPr lang="en-US" sz="2400" dirty="0"/>
              <a:t> is </a:t>
            </a:r>
            <a:r>
              <a:rPr lang="en-US" sz="2400" dirty="0" smtClean="0"/>
              <a:t>positive, then </a:t>
            </a:r>
            <a:r>
              <a:rPr lang="en-US" sz="2400" b="1" i="1" dirty="0"/>
              <a:t>M</a:t>
            </a:r>
            <a:r>
              <a:rPr lang="en-US" sz="2400" dirty="0"/>
              <a:t> is called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i="1" dirty="0" smtClean="0"/>
              <a:t>positive definite matrix</a:t>
            </a:r>
            <a:r>
              <a:rPr lang="en-US" sz="2400" dirty="0" smtClean="0"/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For example, let </a:t>
            </a:r>
            <a:r>
              <a:rPr lang="en-US" sz="2400" b="1" i="1" dirty="0"/>
              <a:t>x</a:t>
            </a:r>
            <a:r>
              <a:rPr lang="en-US" sz="2400" dirty="0"/>
              <a:t> be a two valued vector </a:t>
            </a:r>
            <a:r>
              <a:rPr lang="en-US" sz="2400" b="1" i="1" dirty="0"/>
              <a:t>x</a:t>
            </a:r>
            <a:r>
              <a:rPr lang="en-US" sz="2400" dirty="0"/>
              <a:t> = [x</a:t>
            </a:r>
            <a:r>
              <a:rPr lang="en-US" sz="2400" baseline="-25000" dirty="0"/>
              <a:t>1</a:t>
            </a:r>
            <a:r>
              <a:rPr lang="en-US" sz="2400" dirty="0"/>
              <a:t>, x</a:t>
            </a:r>
            <a:r>
              <a:rPr lang="en-US" sz="2400" baseline="-25000" dirty="0"/>
              <a:t>2</a:t>
            </a:r>
            <a:r>
              <a:rPr lang="en-US" sz="2400" dirty="0"/>
              <a:t>]</a:t>
            </a:r>
            <a:r>
              <a:rPr lang="en-US" sz="2400" i="1" baseline="30000" dirty="0"/>
              <a:t>T</a:t>
            </a:r>
            <a:r>
              <a:rPr lang="en-US" sz="2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For a positive deﬁnite </a:t>
            </a:r>
            <a:r>
              <a:rPr lang="en-US" sz="2400" b="1" i="1" dirty="0"/>
              <a:t>M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/>
              <a:t>looks like a bowl resting on the origin</a:t>
            </a:r>
            <a:r>
              <a:rPr lang="en-US" sz="2400" dirty="0" smtClean="0"/>
              <a:t>. For </a:t>
            </a:r>
            <a:r>
              <a:rPr lang="en-US" sz="2400" dirty="0"/>
              <a:t>a negative deﬁnite </a:t>
            </a:r>
            <a:r>
              <a:rPr lang="en-US" sz="2400" b="1" i="1" dirty="0"/>
              <a:t>M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looks like a bowl resting upside down</a:t>
            </a:r>
            <a:r>
              <a:rPr lang="en-US" sz="2400" dirty="0" smtClean="0"/>
              <a:t>. For </a:t>
            </a:r>
            <a:r>
              <a:rPr lang="en-US" sz="2400" b="1" i="1" dirty="0" smtClean="0"/>
              <a:t>M </a:t>
            </a:r>
            <a:r>
              <a:rPr lang="en-US" sz="2400" dirty="0"/>
              <a:t>indefinite (</a:t>
            </a:r>
            <a:r>
              <a:rPr lang="en-US" sz="2400" b="1" dirty="0" smtClean="0"/>
              <a:t>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is positive in some regions and negative on others) </a:t>
            </a:r>
            <a:r>
              <a:rPr lang="en-US" sz="2400" dirty="0" smtClean="0"/>
              <a:t>,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/>
              <a:t>) takes the form of a </a:t>
            </a:r>
            <a:r>
              <a:rPr lang="en-US" sz="2400" i="1" dirty="0"/>
              <a:t>saddle</a:t>
            </a:r>
            <a:r>
              <a:rPr lang="en-US" sz="2400" dirty="0"/>
              <a:t>. In all cases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is zero when x = [0, 0]</a:t>
            </a:r>
            <a:r>
              <a:rPr lang="en-US" sz="2400" i="1" baseline="30000" dirty="0"/>
              <a:t>T</a:t>
            </a:r>
            <a:r>
              <a:rPr lang="en-US" sz="2400" dirty="0"/>
              <a:t>.</a:t>
            </a: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96307"/>
              </p:ext>
            </p:extLst>
          </p:nvPr>
        </p:nvGraphicFramePr>
        <p:xfrm>
          <a:off x="3491880" y="1844824"/>
          <a:ext cx="18542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4" name="Equation" r:id="rId3" imgW="838080" imgH="228600" progId="Equation.3">
                  <p:embed/>
                </p:oleObj>
              </mc:Choice>
              <mc:Fallback>
                <p:oleObj name="Equation" r:id="rId3" imgW="83808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844824"/>
                        <a:ext cx="18542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839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140604"/>
            <a:ext cx="8352928" cy="1008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000" dirty="0" smtClean="0"/>
              <a:t>Figure: plot of quadratic function </a:t>
            </a:r>
            <a:r>
              <a:rPr lang="en-US" sz="2000" dirty="0"/>
              <a:t>f(x) = </a:t>
            </a:r>
            <a:r>
              <a:rPr lang="en-US" sz="2000" dirty="0" err="1" smtClean="0"/>
              <a:t>x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Mx</a:t>
            </a:r>
            <a:r>
              <a:rPr lang="en-US" sz="2000" dirty="0" smtClean="0"/>
              <a:t> for three cases: (a) M positive definite (</a:t>
            </a:r>
            <a:r>
              <a:rPr lang="en-CA" sz="2000" dirty="0" smtClean="0"/>
              <a:t>origin </a:t>
            </a:r>
            <a:r>
              <a:rPr lang="en-CA" sz="2000" dirty="0"/>
              <a:t>is </a:t>
            </a:r>
            <a:r>
              <a:rPr lang="en-CA" sz="2000" dirty="0" smtClean="0"/>
              <a:t>the minimum point), (b) M</a:t>
            </a:r>
            <a:r>
              <a:rPr lang="en-US" sz="2000" dirty="0" smtClean="0"/>
              <a:t> </a:t>
            </a:r>
            <a:r>
              <a:rPr lang="en-US" sz="2000" dirty="0"/>
              <a:t>is </a:t>
            </a:r>
            <a:r>
              <a:rPr lang="en-US" sz="2000" dirty="0" smtClean="0"/>
              <a:t>negative definite (</a:t>
            </a:r>
            <a:r>
              <a:rPr lang="en-CA" sz="2000" dirty="0" smtClean="0"/>
              <a:t>origin </a:t>
            </a:r>
            <a:r>
              <a:rPr lang="en-CA" sz="2000" dirty="0"/>
              <a:t>is </a:t>
            </a:r>
            <a:r>
              <a:rPr lang="en-CA" sz="2000" dirty="0" smtClean="0"/>
              <a:t>the maximum point), and (c) M</a:t>
            </a:r>
            <a:r>
              <a:rPr lang="en-US" sz="2000" dirty="0" smtClean="0"/>
              <a:t> </a:t>
            </a:r>
            <a:r>
              <a:rPr lang="en-US" sz="2000" dirty="0"/>
              <a:t>is </a:t>
            </a:r>
            <a:r>
              <a:rPr lang="en-US" sz="2000" dirty="0" smtClean="0"/>
              <a:t>indefinite (</a:t>
            </a:r>
            <a:r>
              <a:rPr lang="en-CA" sz="2000" dirty="0" smtClean="0"/>
              <a:t>origin </a:t>
            </a:r>
            <a:r>
              <a:rPr lang="en-CA" sz="2000" dirty="0"/>
              <a:t>is </a:t>
            </a:r>
            <a:r>
              <a:rPr lang="en-CA" sz="2000" dirty="0" smtClean="0"/>
              <a:t>a saddle point)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29</a:t>
            </a:fld>
            <a:endParaRPr lang="ar-EG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4624"/>
            <a:ext cx="8352928" cy="44274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89698" y="4509120"/>
            <a:ext cx="5506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dirty="0" smtClean="0"/>
              <a:t>(a)		           (b)	     	                     (c)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79459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28484"/>
              </p:ext>
            </p:extLst>
          </p:nvPr>
        </p:nvGraphicFramePr>
        <p:xfrm>
          <a:off x="1288454" y="1484784"/>
          <a:ext cx="5011738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22" name="Equation" r:id="rId3" imgW="2361960" imgH="965160" progId="Equation.3">
                  <p:embed/>
                </p:oleObj>
              </mc:Choice>
              <mc:Fallback>
                <p:oleObj name="Equation" r:id="rId3" imgW="2361960" imgH="965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8454" y="1484784"/>
                        <a:ext cx="5011738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213660"/>
              </p:ext>
            </p:extLst>
          </p:nvPr>
        </p:nvGraphicFramePr>
        <p:xfrm>
          <a:off x="1316038" y="4244975"/>
          <a:ext cx="6197600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23" name="Equation" r:id="rId5" imgW="2920680" imgH="939600" progId="Equation.3">
                  <p:embed/>
                </p:oleObj>
              </mc:Choice>
              <mc:Fallback>
                <p:oleObj name="Equation" r:id="rId5" imgW="292068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4244975"/>
                        <a:ext cx="6197600" cy="17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184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Theorem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224" y="1268760"/>
            <a:ext cx="7859216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If </a:t>
            </a:r>
            <a:r>
              <a:rPr lang="en-US" sz="2400" dirty="0"/>
              <a:t>a matrix </a:t>
            </a:r>
            <a:r>
              <a:rPr lang="en-US" sz="2400" i="1" dirty="0"/>
              <a:t>M</a:t>
            </a:r>
            <a:r>
              <a:rPr lang="en-US" sz="2400" dirty="0"/>
              <a:t> = </a:t>
            </a:r>
            <a:r>
              <a:rPr lang="en-US" sz="2400" i="1" dirty="0"/>
              <a:t>Φ</a:t>
            </a:r>
            <a:r>
              <a:rPr lang="en-US" sz="2400" i="1" baseline="30000" dirty="0"/>
              <a:t>T</a:t>
            </a:r>
            <a:r>
              <a:rPr lang="en-US" sz="2400" i="1" dirty="0"/>
              <a:t>Φ</a:t>
            </a:r>
            <a:r>
              <a:rPr lang="en-US" sz="2400" dirty="0"/>
              <a:t>, then it is positive deﬁnite.</a:t>
            </a:r>
            <a:endParaRPr lang="en-CA" sz="2400" dirty="0"/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US" sz="2400" b="1" dirty="0"/>
              <a:t>Proof</a:t>
            </a:r>
            <a:r>
              <a:rPr lang="en-US" sz="2400" dirty="0"/>
              <a:t>: The quadratic form of </a:t>
            </a:r>
            <a:r>
              <a:rPr lang="en-US" sz="2400" b="1" i="1" dirty="0"/>
              <a:t>M</a:t>
            </a:r>
            <a:r>
              <a:rPr lang="en-US" sz="2400" dirty="0"/>
              <a:t> </a:t>
            </a:r>
            <a:r>
              <a:rPr lang="en-US" sz="2400" dirty="0" smtClean="0"/>
              <a:t>is</a:t>
            </a:r>
            <a:endParaRPr lang="en-US" sz="2400" dirty="0"/>
          </a:p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endParaRPr lang="en-CA" sz="2400" dirty="0"/>
          </a:p>
          <a:p>
            <a:r>
              <a:rPr lang="en-US" sz="2400" dirty="0" smtClean="0"/>
              <a:t>The function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 </a:t>
            </a:r>
            <a:r>
              <a:rPr lang="en-US" sz="2400" dirty="0"/>
              <a:t>is always positive (except when x </a:t>
            </a:r>
            <a:r>
              <a:rPr lang="en-US" sz="2400" dirty="0" smtClean="0"/>
              <a:t>= 0). Hence </a:t>
            </a:r>
            <a:r>
              <a:rPr lang="en-US" sz="2400" dirty="0"/>
              <a:t>a </a:t>
            </a:r>
            <a:r>
              <a:rPr lang="en-US" sz="2400" dirty="0" smtClean="0"/>
              <a:t>matrix </a:t>
            </a:r>
            <a:r>
              <a:rPr lang="en-US" sz="2400" dirty="0"/>
              <a:t>of the form </a:t>
            </a:r>
            <a:r>
              <a:rPr lang="en-US" sz="2400" i="1" dirty="0"/>
              <a:t>Φ</a:t>
            </a:r>
            <a:r>
              <a:rPr lang="en-US" sz="2400" i="1" baseline="30000" dirty="0"/>
              <a:t>T</a:t>
            </a:r>
            <a:r>
              <a:rPr lang="en-US" sz="2400" i="1" dirty="0"/>
              <a:t>Φ</a:t>
            </a:r>
            <a:r>
              <a:rPr lang="en-US" sz="2400" dirty="0"/>
              <a:t> is positive deﬁnite. </a:t>
            </a:r>
            <a:endParaRPr lang="en-CA" sz="2400" dirty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916292"/>
              </p:ext>
            </p:extLst>
          </p:nvPr>
        </p:nvGraphicFramePr>
        <p:xfrm>
          <a:off x="1658069" y="2780928"/>
          <a:ext cx="6010275" cy="230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9" name="Equation" r:id="rId3" imgW="2717640" imgH="1168200" progId="Equation.3">
                  <p:embed/>
                </p:oleObj>
              </mc:Choice>
              <mc:Fallback>
                <p:oleObj name="Equation" r:id="rId3" imgW="2717640" imgH="116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069" y="2780928"/>
                        <a:ext cx="6010275" cy="230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900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least squares </a:t>
            </a:r>
            <a:r>
              <a:rPr lang="en-US" b="1" dirty="0" smtClean="0"/>
              <a:t>method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Given </a:t>
            </a:r>
            <a:r>
              <a:rPr lang="en-US" sz="2400" dirty="0"/>
              <a:t>a </a:t>
            </a:r>
            <a:r>
              <a:rPr lang="en-US" sz="2400"/>
              <a:t>model </a:t>
            </a:r>
            <a:r>
              <a:rPr lang="en-US" sz="2400" smtClean="0"/>
              <a:t>structure, </a:t>
            </a:r>
            <a:r>
              <a:rPr lang="en-US" sz="2400" dirty="0" smtClean="0"/>
              <a:t>an </a:t>
            </a:r>
            <a:r>
              <a:rPr lang="en-US" sz="2400" dirty="0"/>
              <a:t>input data </a:t>
            </a:r>
            <a:r>
              <a:rPr lang="en-US" sz="2400" dirty="0" smtClean="0"/>
              <a:t>sequence {</a:t>
            </a:r>
            <a:r>
              <a:rPr lang="en-US" sz="2400" i="1" dirty="0" smtClean="0"/>
              <a:t>u</a:t>
            </a:r>
            <a:r>
              <a:rPr lang="en-US" sz="2400" dirty="0" smtClean="0"/>
              <a:t>(1), </a:t>
            </a:r>
            <a:r>
              <a:rPr lang="en-US" sz="2400" i="1" dirty="0" smtClean="0"/>
              <a:t>u</a:t>
            </a:r>
            <a:r>
              <a:rPr lang="en-US" sz="2400" dirty="0" smtClean="0"/>
              <a:t>(2), …, </a:t>
            </a:r>
            <a:r>
              <a:rPr lang="en-US" sz="2400" i="1" dirty="0" smtClean="0"/>
              <a:t>u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)} and </a:t>
            </a:r>
            <a:r>
              <a:rPr lang="en-US" sz="2400" dirty="0"/>
              <a:t>the corresponding output </a:t>
            </a:r>
            <a:r>
              <a:rPr lang="en-US" sz="2400" dirty="0" smtClean="0"/>
              <a:t>sequence {</a:t>
            </a:r>
            <a:r>
              <a:rPr lang="en-US" sz="2400" i="1" dirty="0" smtClean="0"/>
              <a:t>y</a:t>
            </a:r>
            <a:r>
              <a:rPr lang="en-US" sz="2400" dirty="0" smtClean="0"/>
              <a:t>(1</a:t>
            </a:r>
            <a:r>
              <a:rPr lang="en-US" sz="2400" dirty="0"/>
              <a:t>), </a:t>
            </a:r>
            <a:r>
              <a:rPr lang="en-US" sz="2400" i="1" dirty="0" smtClean="0"/>
              <a:t>y</a:t>
            </a:r>
            <a:r>
              <a:rPr lang="en-US" sz="2400" dirty="0" smtClean="0"/>
              <a:t>(2</a:t>
            </a:r>
            <a:r>
              <a:rPr lang="en-US" sz="2400" dirty="0"/>
              <a:t>), …, </a:t>
            </a:r>
            <a:r>
              <a:rPr lang="en-US" sz="2400" i="1" smtClean="0"/>
              <a:t>y</a:t>
            </a:r>
            <a:r>
              <a:rPr lang="en-US" sz="2400" smtClean="0"/>
              <a:t>(</a:t>
            </a:r>
            <a:r>
              <a:rPr lang="en-US" sz="2400" i="1" smtClean="0"/>
              <a:t>N</a:t>
            </a:r>
            <a:r>
              <a:rPr lang="en-US" sz="2400" smtClean="0"/>
              <a:t>)}, we </a:t>
            </a:r>
            <a:r>
              <a:rPr lang="en-US" sz="2400" dirty="0"/>
              <a:t>wish to calculate the parameter vector θ in the linear regression model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To illustrate the procedure, let us </a:t>
            </a:r>
            <a:r>
              <a:rPr lang="en-US" sz="2400" dirty="0" smtClean="0"/>
              <a:t>use I/O </a:t>
            </a:r>
            <a:r>
              <a:rPr lang="en-US" sz="2400" dirty="0"/>
              <a:t>data to find the best model </a:t>
            </a:r>
            <a:r>
              <a:rPr lang="en-US" sz="2400" dirty="0" smtClean="0"/>
              <a:t>of </a:t>
            </a:r>
            <a:r>
              <a:rPr lang="en-US" sz="2400" dirty="0"/>
              <a:t>the following </a:t>
            </a:r>
            <a:r>
              <a:rPr lang="en-US" sz="2400" dirty="0" smtClean="0"/>
              <a:t>form</a:t>
            </a:r>
            <a:r>
              <a:rPr lang="en-US" sz="2400" dirty="0" smtClean="0">
                <a:sym typeface="Wingdings" pitchFamily="2" charset="2"/>
              </a:rPr>
              <a:t>: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This is a first-order </a:t>
            </a:r>
            <a:r>
              <a:rPr lang="en-US" sz="2400" dirty="0"/>
              <a:t>difference equation with two unknown parameters </a:t>
            </a:r>
            <a:r>
              <a:rPr lang="en-US" sz="2400" b="1" i="1" dirty="0"/>
              <a:t>a</a:t>
            </a:r>
            <a:r>
              <a:rPr lang="en-US" sz="2400" dirty="0"/>
              <a:t> and </a:t>
            </a:r>
            <a:r>
              <a:rPr lang="en-US" sz="2400" b="1" i="1" dirty="0" smtClean="0"/>
              <a:t>b</a:t>
            </a:r>
            <a:r>
              <a:rPr lang="en-US" sz="2400" dirty="0" smtClean="0">
                <a:sym typeface="Wingdings" pitchFamily="2" charset="2"/>
              </a:rPr>
              <a:t>. </a:t>
            </a:r>
            <a:r>
              <a:rPr lang="en-US" sz="2400" dirty="0" smtClean="0"/>
              <a:t>Note </a:t>
            </a:r>
            <a:r>
              <a:rPr lang="en-US" sz="2400" dirty="0"/>
              <a:t>that a feed-forward term was not included in equation because it is virtually never seen in a physical system (unlike a controller).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    </a:t>
            </a: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223234"/>
              </p:ext>
            </p:extLst>
          </p:nvPr>
        </p:nvGraphicFramePr>
        <p:xfrm>
          <a:off x="2339752" y="3830605"/>
          <a:ext cx="4658547" cy="502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29" name="Equation" r:id="rId3" imgW="1650960" imgH="203040" progId="Equation.3">
                  <p:embed/>
                </p:oleObj>
              </mc:Choice>
              <mc:Fallback>
                <p:oleObj name="Equation" r:id="rId3" imgW="165096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830605"/>
                        <a:ext cx="4658547" cy="5025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542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32656"/>
            <a:ext cx="7560840" cy="5706760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With </a:t>
            </a:r>
            <a:r>
              <a:rPr lang="en-US" sz="2400" dirty="0"/>
              <a:t>the I/O data, we can write the following set of equations</a:t>
            </a:r>
            <a:endParaRPr lang="en-CA" sz="2400" dirty="0"/>
          </a:p>
          <a:p>
            <a:pPr marL="109728" indent="0" algn="l" rtl="0">
              <a:buNone/>
            </a:pPr>
            <a:r>
              <a:rPr lang="en-US" sz="2400" dirty="0" smtClean="0"/>
              <a:t>		</a:t>
            </a:r>
          </a:p>
          <a:p>
            <a:pPr marL="109728" indent="0" algn="l" rtl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</a:p>
          <a:p>
            <a:pPr marL="109728" indent="0" algn="l" rtl="0">
              <a:buNone/>
            </a:pPr>
            <a:endParaRPr lang="en-US" sz="2400" dirty="0" smtClean="0"/>
          </a:p>
          <a:p>
            <a:pPr marL="109728" indent="0" algn="l" rtl="0">
              <a:buNone/>
            </a:pPr>
            <a:endParaRPr lang="en-US" sz="2400" dirty="0"/>
          </a:p>
          <a:p>
            <a:pPr marL="109728" indent="0" algn="l" rtl="0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These are </a:t>
            </a:r>
            <a:r>
              <a:rPr lang="en-US" sz="2400" b="1" i="1" dirty="0" smtClean="0"/>
              <a:t>N</a:t>
            </a:r>
            <a:r>
              <a:rPr lang="en-US" sz="2400" dirty="0" smtClean="0"/>
              <a:t> equations in 2 unknowns </a:t>
            </a:r>
            <a:r>
              <a:rPr lang="en-US" sz="2400" b="1" i="1" dirty="0"/>
              <a:t>a</a:t>
            </a:r>
            <a:r>
              <a:rPr lang="en-US" sz="2400" dirty="0"/>
              <a:t> and </a:t>
            </a:r>
            <a:r>
              <a:rPr lang="en-US" sz="2400" b="1" i="1" dirty="0" smtClean="0"/>
              <a:t>b</a:t>
            </a:r>
            <a:r>
              <a:rPr lang="en-US" sz="2400" dirty="0" smtClean="0"/>
              <a:t>. As the number of equations &gt; number of unknowns, </a:t>
            </a:r>
            <a:r>
              <a:rPr lang="en-US" sz="2400" dirty="0"/>
              <a:t>there is no value for </a:t>
            </a:r>
            <a:r>
              <a:rPr lang="en-US" sz="2400" b="1" i="1" dirty="0"/>
              <a:t>a</a:t>
            </a:r>
            <a:r>
              <a:rPr lang="en-US" sz="2400" dirty="0"/>
              <a:t> and </a:t>
            </a:r>
            <a:r>
              <a:rPr lang="en-US" sz="2400" b="1" i="1" dirty="0"/>
              <a:t>b</a:t>
            </a:r>
            <a:r>
              <a:rPr lang="en-US" sz="2400" dirty="0"/>
              <a:t> </a:t>
            </a:r>
            <a:r>
              <a:rPr lang="en-US" sz="2400" dirty="0" smtClean="0"/>
              <a:t>to satisfy </a:t>
            </a:r>
            <a:r>
              <a:rPr lang="en-US" sz="2400" i="1" dirty="0"/>
              <a:t>exactly</a:t>
            </a:r>
            <a:r>
              <a:rPr lang="en-US" sz="2400" dirty="0" smtClean="0"/>
              <a:t> </a:t>
            </a:r>
            <a:r>
              <a:rPr lang="en-US" sz="2400" dirty="0"/>
              <a:t>all </a:t>
            </a:r>
            <a:r>
              <a:rPr lang="en-US" sz="2400" dirty="0" smtClean="0"/>
              <a:t>equations (over-determined system of equations).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en-CA" sz="2400" dirty="0"/>
          </a:p>
          <a:p>
            <a:pPr algn="just"/>
            <a:endParaRPr lang="en-US" sz="2400" dirty="0"/>
          </a:p>
          <a:p>
            <a:pPr algn="just" rtl="0"/>
            <a:endParaRPr lang="ar-EG" sz="2400" dirty="0"/>
          </a:p>
          <a:p>
            <a:pPr marL="109728" indent="0" algn="ctr" rtl="0">
              <a:buNone/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78796"/>
              </p:ext>
            </p:extLst>
          </p:nvPr>
        </p:nvGraphicFramePr>
        <p:xfrm>
          <a:off x="2862932" y="1494978"/>
          <a:ext cx="3797300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74" name="Equation" r:id="rId3" imgW="1790640" imgH="1117440" progId="Equation.3">
                  <p:embed/>
                </p:oleObj>
              </mc:Choice>
              <mc:Fallback>
                <p:oleObj name="Equation" r:id="rId3" imgW="179064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932" y="1494978"/>
                        <a:ext cx="3797300" cy="207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12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224" y="731837"/>
            <a:ext cx="7571184" cy="543346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/>
              <a:t>It is hardly the case that the regression model is able to exactly match the given input-output data. </a:t>
            </a:r>
            <a:endParaRPr lang="en-US" sz="2400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/>
              <a:t>This </a:t>
            </a:r>
            <a:r>
              <a:rPr lang="en-US" sz="2400" dirty="0"/>
              <a:t>may be because the true system is more complex and the linear regression model is just a rough approximation, the system may have other input variables which are not taken into account by the model, or the data has additive noise.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/>
              <a:t>Due to these reasons, in practice it is a good idea to use </a:t>
            </a:r>
            <a:r>
              <a:rPr lang="en-US" sz="2400" i="1" dirty="0"/>
              <a:t>N</a:t>
            </a:r>
            <a:r>
              <a:rPr lang="en-US" sz="2400" dirty="0"/>
              <a:t> &gt; </a:t>
            </a:r>
            <a:r>
              <a:rPr lang="en-US" sz="2400" i="1" dirty="0"/>
              <a:t>n</a:t>
            </a:r>
            <a:r>
              <a:rPr lang="en-US" sz="2400" dirty="0"/>
              <a:t>. In this case, the system can no longer be solved exactly, but only in an approximate sense.</a:t>
            </a:r>
            <a:endParaRPr lang="en-CA" sz="2400" dirty="0"/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75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6169872"/>
          </a:xfrm>
        </p:spPr>
        <p:txBody>
          <a:bodyPr>
            <a:normAutofit/>
          </a:bodyPr>
          <a:lstStyle/>
          <a:p>
            <a:pPr marL="11430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Let us assume additional term </a:t>
            </a:r>
            <a:r>
              <a:rPr lang="el-GR" sz="2400" b="1" i="1" dirty="0" smtClean="0"/>
              <a:t>ε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k</a:t>
            </a:r>
            <a:r>
              <a:rPr lang="en-US" sz="2400" b="1" dirty="0" smtClean="0"/>
              <a:t>)</a:t>
            </a:r>
            <a:r>
              <a:rPr lang="en-US" sz="2400" dirty="0" smtClean="0"/>
              <a:t> in each equation accounting for noise and modeling error at time instant </a:t>
            </a:r>
            <a:r>
              <a:rPr lang="en-US" sz="2400" b="1" i="1" dirty="0" smtClean="0"/>
              <a:t>k</a:t>
            </a:r>
            <a:r>
              <a:rPr lang="en-US" sz="2400" dirty="0" smtClean="0"/>
              <a:t>. </a:t>
            </a:r>
          </a:p>
          <a:p>
            <a:pPr marL="11430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/>
          </a:p>
          <a:p>
            <a:pPr marL="11430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/>
          </a:p>
          <a:p>
            <a:pPr>
              <a:spcBef>
                <a:spcPts val="3000"/>
              </a:spcBef>
              <a:spcAft>
                <a:spcPts val="12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error </a:t>
            </a:r>
            <a:r>
              <a:rPr lang="el-GR" sz="2400" b="1" i="1" dirty="0"/>
              <a:t>ε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/>
              <a:t>) </a:t>
            </a:r>
            <a:r>
              <a:rPr lang="en-US" sz="2400" dirty="0" smtClean="0"/>
              <a:t>is usually called the residual. The residual is </a:t>
            </a:r>
            <a:r>
              <a:rPr lang="en-US" sz="2400" dirty="0"/>
              <a:t>the difference between the measured output and the output predicted by the </a:t>
            </a:r>
            <a:r>
              <a:rPr lang="en-US" sz="2400" dirty="0" smtClean="0"/>
              <a:t>model: </a:t>
            </a:r>
          </a:p>
          <a:p>
            <a:pPr>
              <a:spcBef>
                <a:spcPts val="30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3000"/>
              </a:spcBef>
              <a:spcAft>
                <a:spcPts val="1200"/>
              </a:spcAft>
            </a:pPr>
            <a:r>
              <a:rPr lang="en-US" sz="2400" dirty="0" smtClean="0"/>
              <a:t>In other words, the residual refers to the part of the measured output which can not be explained by the model.</a:t>
            </a:r>
            <a:endParaRPr lang="en-CA" sz="2400" dirty="0"/>
          </a:p>
          <a:p>
            <a:pPr marL="11430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/>
          </a:p>
          <a:p>
            <a:pPr marL="11430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/>
          </a:p>
          <a:p>
            <a:pPr marL="109728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/>
          </a:p>
          <a:p>
            <a:pPr marL="109728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lang="ar-EG" sz="2400" dirty="0">
              <a:solidFill>
                <a:srgbClr val="FF0000"/>
              </a:solidFill>
            </a:endParaRPr>
          </a:p>
          <a:p>
            <a:pPr marL="109728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962127"/>
              </p:ext>
            </p:extLst>
          </p:nvPr>
        </p:nvGraphicFramePr>
        <p:xfrm>
          <a:off x="2428875" y="1265238"/>
          <a:ext cx="4541838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42" name="Equation" r:id="rId3" imgW="2234880" imgH="888840" progId="Equation.3">
                  <p:embed/>
                </p:oleObj>
              </mc:Choice>
              <mc:Fallback>
                <p:oleObj name="Equation" r:id="rId3" imgW="223488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1265238"/>
                        <a:ext cx="4541838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722672"/>
              </p:ext>
            </p:extLst>
          </p:nvPr>
        </p:nvGraphicFramePr>
        <p:xfrm>
          <a:off x="2614613" y="4165600"/>
          <a:ext cx="4364037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43" name="Equation" r:id="rId5" imgW="2057400" imgH="672840" progId="Equation.3">
                  <p:embed/>
                </p:oleObj>
              </mc:Choice>
              <mc:Fallback>
                <p:oleObj name="Equation" r:id="rId5" imgW="2057400" imgH="672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4165600"/>
                        <a:ext cx="4364037" cy="125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4380953" y="5015909"/>
            <a:ext cx="72008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374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6336704"/>
          </a:xfrm>
        </p:spPr>
        <p:txBody>
          <a:bodyPr>
            <a:noAutofit/>
          </a:bodyPr>
          <a:lstStyle/>
          <a:p>
            <a:pPr marL="45720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previous set of equations can be written in matrix form</a:t>
            </a:r>
            <a:r>
              <a:rPr lang="en-US" sz="2400" dirty="0" smtClean="0"/>
              <a:t>,</a:t>
            </a:r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We want to </a:t>
            </a:r>
            <a:r>
              <a:rPr lang="en-US" sz="2400" dirty="0"/>
              <a:t>find </a:t>
            </a:r>
            <a:r>
              <a:rPr lang="el-GR" sz="2400" dirty="0"/>
              <a:t>θ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and </a:t>
            </a:r>
            <a:r>
              <a:rPr lang="en-US" sz="2400" i="1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) that </a:t>
            </a:r>
            <a:r>
              <a:rPr lang="en-US" sz="2400" dirty="0"/>
              <a:t>best approximate all equations fairly </a:t>
            </a:r>
            <a:r>
              <a:rPr lang="en-US" sz="2400" dirty="0" smtClean="0"/>
              <a:t>well (minimize errors </a:t>
            </a:r>
            <a:r>
              <a:rPr lang="el-GR" sz="2400" b="1" i="1" dirty="0" smtClean="0"/>
              <a:t>ε</a:t>
            </a:r>
            <a:r>
              <a:rPr lang="en-US" sz="2400" b="1" dirty="0" smtClean="0"/>
              <a:t>(1</a:t>
            </a:r>
            <a:r>
              <a:rPr lang="en-US" sz="2400" b="1" dirty="0"/>
              <a:t>), </a:t>
            </a:r>
            <a:r>
              <a:rPr lang="el-GR" sz="2400" b="1" i="1" dirty="0"/>
              <a:t>ε</a:t>
            </a:r>
            <a:r>
              <a:rPr lang="en-US" sz="2400" b="1" dirty="0" smtClean="0"/>
              <a:t>(2),…,</a:t>
            </a:r>
            <a:r>
              <a:rPr lang="el-GR" sz="2400" b="1" i="1" dirty="0"/>
              <a:t> ε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)</a:t>
            </a:r>
            <a:r>
              <a:rPr lang="en-US" sz="2400" dirty="0" smtClean="0"/>
              <a:t>). One </a:t>
            </a:r>
            <a:r>
              <a:rPr lang="en-US" sz="2400" dirty="0"/>
              <a:t>possibility is to </a:t>
            </a:r>
            <a:r>
              <a:rPr lang="en-US" sz="2400" dirty="0" smtClean="0"/>
              <a:t>make </a:t>
            </a:r>
            <a:r>
              <a:rPr lang="en-US" sz="2400" dirty="0"/>
              <a:t>the sum of all </a:t>
            </a:r>
            <a:r>
              <a:rPr lang="en-US" sz="2400" dirty="0" smtClean="0"/>
              <a:t>errors, </a:t>
            </a:r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11430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Minimum. </a:t>
            </a:r>
            <a:r>
              <a:rPr lang="en-US" sz="2400" i="1" dirty="0" smtClean="0"/>
              <a:t>V</a:t>
            </a:r>
            <a:r>
              <a:rPr lang="en-US" sz="2400" dirty="0" smtClean="0"/>
              <a:t>(</a:t>
            </a:r>
            <a:r>
              <a:rPr lang="el-GR" sz="2400" dirty="0"/>
              <a:t>θ</a:t>
            </a:r>
            <a:r>
              <a:rPr lang="en-US" sz="2400" dirty="0" smtClean="0"/>
              <a:t>) is called cost or objective function. However</a:t>
            </a:r>
            <a:r>
              <a:rPr lang="en-US" sz="2400" dirty="0"/>
              <a:t>, </a:t>
            </a:r>
            <a:r>
              <a:rPr lang="en-US" sz="2400" dirty="0" smtClean="0"/>
              <a:t>sum of errors is </a:t>
            </a:r>
            <a:r>
              <a:rPr lang="en-US" sz="2400" dirty="0"/>
              <a:t>not </a:t>
            </a:r>
            <a:r>
              <a:rPr lang="en-US" sz="2400" dirty="0" smtClean="0"/>
              <a:t>good </a:t>
            </a:r>
            <a:r>
              <a:rPr lang="en-US" sz="2400" dirty="0"/>
              <a:t>choice. </a:t>
            </a:r>
            <a:r>
              <a:rPr lang="en-US" sz="2400" i="1" dirty="0"/>
              <a:t>Why</a:t>
            </a:r>
            <a:r>
              <a:rPr lang="en-US" sz="2400" i="1" dirty="0" smtClean="0"/>
              <a:t>?</a:t>
            </a:r>
            <a:endParaRPr lang="en-US" sz="2400" dirty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marL="452628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marL="452628" algn="ctr">
              <a:spcBef>
                <a:spcPts val="1200"/>
              </a:spcBef>
              <a:spcAft>
                <a:spcPts val="1200"/>
              </a:spcAft>
            </a:pPr>
            <a:endParaRPr lang="ar-EG" sz="2400" dirty="0">
              <a:solidFill>
                <a:srgbClr val="FF0000"/>
              </a:solidFill>
            </a:endParaRPr>
          </a:p>
          <a:p>
            <a:pPr marL="452628" algn="ctr">
              <a:spcBef>
                <a:spcPts val="1200"/>
              </a:spcBef>
              <a:spcAft>
                <a:spcPts val="1200"/>
              </a:spcAft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229084"/>
              </p:ext>
            </p:extLst>
          </p:nvPr>
        </p:nvGraphicFramePr>
        <p:xfrm>
          <a:off x="1973263" y="922338"/>
          <a:ext cx="5135562" cy="204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4" name="Equation" r:id="rId3" imgW="2768400" imgH="1104840" progId="Equation.3">
                  <p:embed/>
                </p:oleObj>
              </mc:Choice>
              <mc:Fallback>
                <p:oleObj name="Equation" r:id="rId3" imgW="2768400" imgH="1104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922338"/>
                        <a:ext cx="5135562" cy="204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525401"/>
              </p:ext>
            </p:extLst>
          </p:nvPr>
        </p:nvGraphicFramePr>
        <p:xfrm>
          <a:off x="3840163" y="3146425"/>
          <a:ext cx="13430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5" name="Equation" r:id="rId5" imgW="723600" imgH="177480" progId="Equation.3">
                  <p:embed/>
                </p:oleObj>
              </mc:Choice>
              <mc:Fallback>
                <p:oleObj name="Equation" r:id="rId5" imgW="72360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3146425"/>
                        <a:ext cx="1343025" cy="3302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1">
                            <a:shade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543821"/>
              </p:ext>
            </p:extLst>
          </p:nvPr>
        </p:nvGraphicFramePr>
        <p:xfrm>
          <a:off x="3305175" y="4725988"/>
          <a:ext cx="21669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6" name="Equation" r:id="rId7" imgW="685800" imgH="330120" progId="Equation.3">
                  <p:embed/>
                </p:oleObj>
              </mc:Choice>
              <mc:Fallback>
                <p:oleObj name="Equation" r:id="rId7" imgW="685800" imgH="330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175" y="4725988"/>
                        <a:ext cx="216693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34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612068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To </a:t>
            </a:r>
            <a:r>
              <a:rPr lang="en-US" sz="2600" dirty="0"/>
              <a:t>penalize both positive and negative </a:t>
            </a:r>
            <a:r>
              <a:rPr lang="en-US" sz="2600" dirty="0" smtClean="0"/>
              <a:t>equation errors </a:t>
            </a:r>
            <a:r>
              <a:rPr lang="el-GR" sz="2600" b="1" i="1" dirty="0" smtClean="0"/>
              <a:t>ε</a:t>
            </a:r>
            <a:r>
              <a:rPr lang="en-US" sz="2600" b="1" dirty="0" smtClean="0"/>
              <a:t>(</a:t>
            </a:r>
            <a:r>
              <a:rPr lang="en-US" sz="2600" b="1" i="1" dirty="0" smtClean="0"/>
              <a:t>k</a:t>
            </a:r>
            <a:r>
              <a:rPr lang="en-US" sz="2600" b="1" dirty="0" smtClean="0"/>
              <a:t>)</a:t>
            </a:r>
            <a:r>
              <a:rPr lang="en-US" sz="2600" i="1" dirty="0" smtClean="0"/>
              <a:t>, </a:t>
            </a:r>
            <a:r>
              <a:rPr lang="en-US" sz="2600" dirty="0" smtClean="0"/>
              <a:t>we can instead use the </a:t>
            </a:r>
            <a:r>
              <a:rPr lang="en-US" sz="2600" dirty="0"/>
              <a:t>sum of </a:t>
            </a:r>
            <a:r>
              <a:rPr lang="en-US" sz="2600" i="1" dirty="0">
                <a:solidFill>
                  <a:srgbClr val="FF0000"/>
                </a:solidFill>
              </a:rPr>
              <a:t>squares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/>
              <a:t>of </a:t>
            </a:r>
            <a:r>
              <a:rPr lang="en-US" sz="2600" dirty="0" smtClean="0"/>
              <a:t>equation </a:t>
            </a:r>
            <a:r>
              <a:rPr lang="en-US" sz="2600" dirty="0"/>
              <a:t>errors (SSE</a:t>
            </a:r>
            <a:r>
              <a:rPr lang="en-US" sz="2600" dirty="0" smtClean="0"/>
              <a:t>) as a cost function: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6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 and look for </a:t>
            </a:r>
            <a:r>
              <a:rPr lang="el-GR" sz="2600" dirty="0" smtClean="0"/>
              <a:t>θ </a:t>
            </a:r>
            <a:r>
              <a:rPr lang="en-US" sz="2600" dirty="0" smtClean="0"/>
              <a:t>that makes SSE minimum, that is: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This is the </a:t>
            </a:r>
            <a:r>
              <a:rPr lang="en-US" sz="2600" dirty="0"/>
              <a:t>well-known </a:t>
            </a:r>
            <a:r>
              <a:rPr lang="en-US" sz="2600" i="1" dirty="0">
                <a:solidFill>
                  <a:srgbClr val="FF0000"/>
                </a:solidFill>
              </a:rPr>
              <a:t>least-squares</a:t>
            </a:r>
            <a:r>
              <a:rPr lang="en-US" sz="2600" dirty="0"/>
              <a:t> </a:t>
            </a:r>
            <a:r>
              <a:rPr lang="en-US" sz="2600" dirty="0" smtClean="0"/>
              <a:t>problem. The sum of squares is the most commonly used cost function. It is differentiable and has a global minimum (for </a:t>
            </a:r>
            <a:r>
              <a:rPr lang="en-US" sz="2600" i="1" dirty="0" smtClean="0"/>
              <a:t>linear-in-the-parameters </a:t>
            </a:r>
            <a:r>
              <a:rPr lang="en-US" sz="2600" dirty="0" smtClean="0"/>
              <a:t>models).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905636"/>
              </p:ext>
            </p:extLst>
          </p:nvPr>
        </p:nvGraphicFramePr>
        <p:xfrm>
          <a:off x="2312988" y="3357563"/>
          <a:ext cx="465613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7" name="Equation" r:id="rId3" imgW="1473120" imgH="330120" progId="Equation.3">
                  <p:embed/>
                </p:oleObj>
              </mc:Choice>
              <mc:Fallback>
                <p:oleObj name="Equation" r:id="rId3" imgW="1473120" imgH="33012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88" y="3357563"/>
                        <a:ext cx="4656137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982368"/>
              </p:ext>
            </p:extLst>
          </p:nvPr>
        </p:nvGraphicFramePr>
        <p:xfrm>
          <a:off x="3190875" y="1576388"/>
          <a:ext cx="31305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8" name="Equation" r:id="rId5" imgW="990360" imgH="330120" progId="Equation.3">
                  <p:embed/>
                </p:oleObj>
              </mc:Choice>
              <mc:Fallback>
                <p:oleObj name="Equation" r:id="rId5" imgW="990360" imgH="33012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1576388"/>
                        <a:ext cx="31305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904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3782</TotalTime>
  <Words>1643</Words>
  <Application>Microsoft Office PowerPoint</Application>
  <PresentationFormat>On-screen Show (4:3)</PresentationFormat>
  <Paragraphs>279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Office Theme</vt:lpstr>
      <vt:lpstr>Equation</vt:lpstr>
      <vt:lpstr>Microsoft Equation 3.0</vt:lpstr>
      <vt:lpstr>PowerPoint Presentation</vt:lpstr>
      <vt:lpstr>Linear Regression</vt:lpstr>
      <vt:lpstr>Examples</vt:lpstr>
      <vt:lpstr>The least squares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gradient: rule 1</vt:lpstr>
      <vt:lpstr>The gradient: rule 2</vt:lpstr>
      <vt:lpstr>PowerPoint Presentation</vt:lpstr>
      <vt:lpstr>PowerPoint Presentation</vt:lpstr>
      <vt:lpstr>Example</vt:lpstr>
      <vt:lpstr>Answer</vt:lpstr>
      <vt:lpstr>PowerPoint Presentation</vt:lpstr>
      <vt:lpstr>PowerPoint Presentation</vt:lpstr>
      <vt:lpstr>Example: Estimating a scalar</vt:lpstr>
      <vt:lpstr>Note on model order selection</vt:lpstr>
      <vt:lpstr>Least squares estimate using MATLAB</vt:lpstr>
      <vt:lpstr>Notes on the least squares estimate</vt:lpstr>
      <vt:lpstr>PowerPoint Presentation</vt:lpstr>
      <vt:lpstr>PowerPoint Presentation</vt:lpstr>
      <vt:lpstr>PowerPoint Presentation</vt:lpstr>
      <vt:lpstr>Appendix: Positive deﬁnite matrices</vt:lpstr>
      <vt:lpstr>PowerPoint Presentation</vt:lpstr>
      <vt:lpstr>Theorem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425: Process Control</dc:title>
  <dc:creator>ahmed</dc:creator>
  <cp:lastModifiedBy>Ahmed</cp:lastModifiedBy>
  <cp:revision>888</cp:revision>
  <dcterms:created xsi:type="dcterms:W3CDTF">2013-02-10T06:54:24Z</dcterms:created>
  <dcterms:modified xsi:type="dcterms:W3CDTF">2018-03-12T12:51:55Z</dcterms:modified>
</cp:coreProperties>
</file>