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64" r:id="rId1"/>
  </p:sldMasterIdLst>
  <p:notesMasterIdLst>
    <p:notesMasterId r:id="rId29"/>
  </p:notesMasterIdLst>
  <p:handoutMasterIdLst>
    <p:handoutMasterId r:id="rId30"/>
  </p:handoutMasterIdLst>
  <p:sldIdLst>
    <p:sldId id="330" r:id="rId2"/>
    <p:sldId id="483" r:id="rId3"/>
    <p:sldId id="512" r:id="rId4"/>
    <p:sldId id="513" r:id="rId5"/>
    <p:sldId id="398" r:id="rId6"/>
    <p:sldId id="514" r:id="rId7"/>
    <p:sldId id="405" r:id="rId8"/>
    <p:sldId id="515" r:id="rId9"/>
    <p:sldId id="408" r:id="rId10"/>
    <p:sldId id="516" r:id="rId11"/>
    <p:sldId id="409" r:id="rId12"/>
    <p:sldId id="411" r:id="rId13"/>
    <p:sldId id="412" r:id="rId14"/>
    <p:sldId id="481" r:id="rId15"/>
    <p:sldId id="504" r:id="rId16"/>
    <p:sldId id="506" r:id="rId17"/>
    <p:sldId id="485" r:id="rId18"/>
    <p:sldId id="486" r:id="rId19"/>
    <p:sldId id="517" r:id="rId20"/>
    <p:sldId id="442" r:id="rId21"/>
    <p:sldId id="509" r:id="rId22"/>
    <p:sldId id="446" r:id="rId23"/>
    <p:sldId id="507" r:id="rId24"/>
    <p:sldId id="501" r:id="rId25"/>
    <p:sldId id="518" r:id="rId26"/>
    <p:sldId id="510" r:id="rId27"/>
    <p:sldId id="511" r:id="rId28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728197-CD8D-444B-9C55-9F977C85EA77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D1D108-33EE-4799-AA42-0DD0CA895B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48481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1831D4D-C000-419C-AB81-E25802EBE66C}" type="datetimeFigureOut">
              <a:rPr lang="ar-EG" smtClean="0"/>
              <a:t>24/12/1438</a:t>
            </a:fld>
            <a:endParaRPr lang="ar-E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E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0AB9A48-C7DA-4C72-BAB5-F5F084FE2274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10786042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3A22-0CBC-4FFC-A850-832379E1E372}" type="datetime1">
              <a:rPr lang="en-US" smtClean="0"/>
              <a:t>9/15/2017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264926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D189-F3D5-4D99-A219-8753B73DF599}" type="datetime1">
              <a:rPr lang="en-US" smtClean="0"/>
              <a:t>9/15/2017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751489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6797A-BD4A-46D8-B660-7906102AF9CB}" type="datetime1">
              <a:rPr lang="en-US" smtClean="0"/>
              <a:t>9/15/2017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121498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15825-450C-4752-A709-EF7DB7484BB2}" type="datetime1">
              <a:rPr lang="en-US" smtClean="0"/>
              <a:t>9/15/2017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247559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6AEBB-AD9F-4AC9-82B0-DB3BCD120D47}" type="datetime1">
              <a:rPr lang="en-US" smtClean="0"/>
              <a:t>9/15/2017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956981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62AC1-5119-420C-B9C2-249BA9CE64D1}" type="datetime1">
              <a:rPr lang="en-US" smtClean="0"/>
              <a:t>9/15/2017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728510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942EE-D276-4EA2-A7EF-A42972F60FD1}" type="datetime1">
              <a:rPr lang="en-US" smtClean="0"/>
              <a:t>9/15/2017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40221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EE428-C5C8-47BF-94AA-43279AAF31AD}" type="datetime1">
              <a:rPr lang="en-US" smtClean="0"/>
              <a:t>9/15/2017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979766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83BFF-DCA7-43D4-93CC-AF986AD1DAEA}" type="datetime1">
              <a:rPr lang="en-US" smtClean="0"/>
              <a:t>9/15/2017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372569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3D9DC-4331-459D-BDCC-35A698B1FC87}" type="datetime1">
              <a:rPr lang="en-US" smtClean="0"/>
              <a:t>9/15/2017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118328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8F4CF-9BDC-4E07-B7CA-378959D74D95}" type="datetime1">
              <a:rPr lang="en-US" smtClean="0"/>
              <a:t>9/15/2017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965302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D2CE8A-6A7B-418B-8DF6-B31D6A4BAD27}" type="datetime1">
              <a:rPr lang="en-US" smtClean="0"/>
              <a:t>9/15/2017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696099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65" r:id="rId1"/>
    <p:sldLayoutId id="2147484166" r:id="rId2"/>
    <p:sldLayoutId id="2147484167" r:id="rId3"/>
    <p:sldLayoutId id="2147484168" r:id="rId4"/>
    <p:sldLayoutId id="2147484169" r:id="rId5"/>
    <p:sldLayoutId id="2147484170" r:id="rId6"/>
    <p:sldLayoutId id="2147484171" r:id="rId7"/>
    <p:sldLayoutId id="2147484172" r:id="rId8"/>
    <p:sldLayoutId id="2147484173" r:id="rId9"/>
    <p:sldLayoutId id="2147484174" r:id="rId10"/>
    <p:sldLayoutId id="214748417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200232"/>
            <a:ext cx="8229600" cy="3821056"/>
          </a:xfrm>
        </p:spPr>
        <p:txBody>
          <a:bodyPr>
            <a:normAutofit/>
          </a:bodyPr>
          <a:lstStyle/>
          <a:p>
            <a:pPr marL="114300" indent="0" algn="ctr" rtl="0">
              <a:buNone/>
            </a:pPr>
            <a:r>
              <a:rPr lang="en-US" sz="4000" smtClean="0"/>
              <a:t>(5) </a:t>
            </a:r>
            <a:endParaRPr lang="en-US" sz="4000" dirty="0" smtClean="0"/>
          </a:p>
          <a:p>
            <a:pPr marL="114300" indent="0" algn="ctr" rtl="0">
              <a:buNone/>
            </a:pPr>
            <a:endParaRPr lang="en-US" sz="4600" dirty="0" smtClean="0"/>
          </a:p>
          <a:p>
            <a:pPr marL="114300" indent="0" algn="ctr" rtl="0">
              <a:buNone/>
            </a:pPr>
            <a:r>
              <a:rPr lang="en-US" sz="4800" dirty="0" smtClean="0"/>
              <a:t>DMM &amp; Oscilloscope </a:t>
            </a:r>
            <a:r>
              <a:rPr lang="en-US" sz="4800" dirty="0"/>
              <a:t/>
            </a:r>
            <a:br>
              <a:rPr lang="en-US" sz="4800" dirty="0"/>
            </a:br>
            <a:endParaRPr lang="en-US" sz="4800" dirty="0" smtClean="0"/>
          </a:p>
          <a:p>
            <a:pPr algn="ctr" rtl="0"/>
            <a:endParaRPr lang="en-US" sz="4400" dirty="0"/>
          </a:p>
          <a:p>
            <a:pPr algn="ctr" rtl="0"/>
            <a:endParaRPr lang="ar-EG" sz="4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001056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268760"/>
            <a:ext cx="7776864" cy="5305776"/>
          </a:xfrm>
        </p:spPr>
        <p:txBody>
          <a:bodyPr>
            <a:noAutofit/>
          </a:bodyPr>
          <a:lstStyle/>
          <a:p>
            <a:pPr marL="0" indent="0" algn="just" rtl="0">
              <a:buNone/>
            </a:pPr>
            <a:r>
              <a:rPr lang="en-US" sz="2400" dirty="0" smtClean="0"/>
              <a:t>The clamp-on </a:t>
            </a:r>
            <a:r>
              <a:rPr lang="en-US" sz="2400" dirty="0"/>
              <a:t>jaws of the instrument act as a transformer core and the current-carrying </a:t>
            </a:r>
            <a:r>
              <a:rPr lang="en-US" sz="2400" dirty="0" smtClean="0"/>
              <a:t>conductor acts </a:t>
            </a:r>
            <a:r>
              <a:rPr lang="en-US" sz="2400" dirty="0"/>
              <a:t>as a primary winding. Current induced in the secondary winding is rectiﬁed </a:t>
            </a:r>
            <a:r>
              <a:rPr lang="en-US" sz="2400" dirty="0" smtClean="0"/>
              <a:t>and applied </a:t>
            </a:r>
            <a:r>
              <a:rPr lang="en-US" sz="2400" dirty="0"/>
              <a:t>to a </a:t>
            </a:r>
            <a:r>
              <a:rPr lang="en-US" sz="2400" dirty="0" smtClean="0"/>
              <a:t>meter</a:t>
            </a:r>
            <a:r>
              <a:rPr lang="en-US" sz="2400" dirty="0"/>
              <a:t>. </a:t>
            </a:r>
            <a:endParaRPr lang="en-US" sz="2400" dirty="0" smtClean="0"/>
          </a:p>
          <a:p>
            <a:pPr algn="just" rtl="0"/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10</a:t>
            </a:fld>
            <a:endParaRPr lang="ar-EG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3" y="3068960"/>
            <a:ext cx="3168351" cy="3389263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483768" y="260648"/>
            <a:ext cx="4522856" cy="864096"/>
          </a:xfrm>
          <a:solidFill>
            <a:schemeClr val="bg1"/>
          </a:solidFill>
        </p:spPr>
        <p:txBody>
          <a:bodyPr>
            <a:normAutofit/>
          </a:bodyPr>
          <a:lstStyle/>
          <a:p>
            <a:pPr rtl="0"/>
            <a:r>
              <a:rPr lang="en-US" sz="3600" dirty="0" smtClean="0"/>
              <a:t>Clamp-on </a:t>
            </a:r>
            <a:r>
              <a:rPr lang="en-US" sz="3600" dirty="0"/>
              <a:t>meters</a:t>
            </a:r>
          </a:p>
        </p:txBody>
      </p:sp>
    </p:spTree>
    <p:extLst>
      <p:ext uri="{BB962C8B-B14F-4D97-AF65-F5344CB8AC3E}">
        <p14:creationId xmlns:p14="http://schemas.microsoft.com/office/powerpoint/2010/main" val="130028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760" y="346646"/>
            <a:ext cx="7753672" cy="706090"/>
          </a:xfrm>
          <a:solidFill>
            <a:schemeClr val="bg1"/>
          </a:solidFill>
        </p:spPr>
        <p:txBody>
          <a:bodyPr/>
          <a:lstStyle/>
          <a:p>
            <a:r>
              <a:rPr lang="en-US" sz="3600" b="1" dirty="0" smtClean="0"/>
              <a:t>Resistance measurements </a:t>
            </a:r>
            <a:endParaRPr lang="ar-EG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340768"/>
            <a:ext cx="7056784" cy="4945736"/>
          </a:xfrm>
        </p:spPr>
        <p:txBody>
          <a:bodyPr>
            <a:noAutofit/>
          </a:bodyPr>
          <a:lstStyle/>
          <a:p>
            <a:pPr marL="114300" indent="0" algn="just">
              <a:spcBef>
                <a:spcPts val="900"/>
              </a:spcBef>
              <a:spcAft>
                <a:spcPts val="900"/>
              </a:spcAft>
              <a:buNone/>
            </a:pPr>
            <a:r>
              <a:rPr lang="en-US" sz="2400" dirty="0"/>
              <a:t>To measure </a:t>
            </a:r>
            <a:r>
              <a:rPr lang="en-US" sz="2400" dirty="0" smtClean="0"/>
              <a:t>resistance: </a:t>
            </a:r>
            <a:endParaRPr lang="en-US" sz="2400" dirty="0"/>
          </a:p>
          <a:p>
            <a:pPr marL="571500" indent="-457200" algn="just" rtl="0">
              <a:spcBef>
                <a:spcPts val="900"/>
              </a:spcBef>
              <a:spcAft>
                <a:spcPts val="900"/>
              </a:spcAft>
              <a:buFont typeface="+mj-lt"/>
              <a:buAutoNum type="arabicPeriod"/>
            </a:pPr>
            <a:r>
              <a:rPr lang="en-US" sz="2400" b="1" dirty="0" smtClean="0"/>
              <a:t>Turn </a:t>
            </a:r>
            <a:r>
              <a:rPr lang="en-US" sz="2400" b="1" dirty="0"/>
              <a:t>power to circuit </a:t>
            </a:r>
            <a:r>
              <a:rPr lang="en-US" sz="2400" b="1" dirty="0" smtClean="0"/>
              <a:t>OFF </a:t>
            </a:r>
            <a:r>
              <a:rPr lang="en-US" sz="2400" dirty="0"/>
              <a:t>t</a:t>
            </a:r>
            <a:r>
              <a:rPr lang="en-US" sz="2400" dirty="0" smtClean="0"/>
              <a:t>o obtain accurate resistance readings and to protect the meter. </a:t>
            </a:r>
          </a:p>
          <a:p>
            <a:pPr marL="571500" indent="-457200" algn="just" rtl="0">
              <a:spcBef>
                <a:spcPts val="900"/>
              </a:spcBef>
              <a:spcAft>
                <a:spcPts val="900"/>
              </a:spcAft>
              <a:buFont typeface="+mj-lt"/>
              <a:buAutoNum type="arabicPeriod"/>
            </a:pPr>
            <a:r>
              <a:rPr lang="en-US" sz="2400" b="1" dirty="0" smtClean="0"/>
              <a:t>Disconnect one lead of the resistor from the circuit </a:t>
            </a:r>
            <a:r>
              <a:rPr lang="en-US" sz="2400" dirty="0"/>
              <a:t>t</a:t>
            </a:r>
            <a:r>
              <a:rPr lang="en-US" sz="2400" dirty="0" smtClean="0"/>
              <a:t>o eliminate the effect of components </a:t>
            </a:r>
            <a:r>
              <a:rPr lang="en-US" sz="2400" dirty="0"/>
              <a:t>in parallel with the resistor being </a:t>
            </a:r>
            <a:r>
              <a:rPr lang="en-US" sz="2400" dirty="0" smtClean="0"/>
              <a:t>measured.</a:t>
            </a:r>
          </a:p>
          <a:p>
            <a:pPr marL="571500" indent="-457200" algn="just" rtl="0">
              <a:spcBef>
                <a:spcPts val="900"/>
              </a:spcBef>
              <a:spcAft>
                <a:spcPts val="900"/>
              </a:spcAft>
              <a:buFont typeface="+mj-lt"/>
              <a:buAutoNum type="arabicPeriod"/>
            </a:pPr>
            <a:r>
              <a:rPr lang="en-US" sz="2400" b="1" dirty="0" smtClean="0"/>
              <a:t>Place </a:t>
            </a:r>
            <a:r>
              <a:rPr lang="en-US" sz="2400" b="1" dirty="0"/>
              <a:t>the meter in the (</a:t>
            </a:r>
            <a:r>
              <a:rPr lang="el-GR" sz="2400" b="1" dirty="0"/>
              <a:t>Ω</a:t>
            </a:r>
            <a:r>
              <a:rPr lang="en-US" sz="2400" b="1" dirty="0"/>
              <a:t>) </a:t>
            </a:r>
            <a:r>
              <a:rPr lang="en-US" sz="2400" b="1" dirty="0" smtClean="0"/>
              <a:t>function</a:t>
            </a:r>
            <a:r>
              <a:rPr lang="en-US" sz="2400" dirty="0" smtClean="0"/>
              <a:t>. The </a:t>
            </a:r>
            <a:r>
              <a:rPr lang="en-US" sz="2400" dirty="0"/>
              <a:t>meter will </a:t>
            </a:r>
            <a:r>
              <a:rPr lang="en-US" sz="2400" dirty="0" smtClean="0"/>
              <a:t>display “</a:t>
            </a:r>
            <a:r>
              <a:rPr lang="en-US" sz="2400" dirty="0"/>
              <a:t>OL” indicating an infinite reading.</a:t>
            </a:r>
          </a:p>
          <a:p>
            <a:pPr marL="571500" indent="-457200" algn="just" rtl="0">
              <a:spcBef>
                <a:spcPts val="900"/>
              </a:spcBef>
              <a:spcAft>
                <a:spcPts val="900"/>
              </a:spcAft>
              <a:buFont typeface="+mj-lt"/>
              <a:buAutoNum type="arabicPeriod"/>
            </a:pPr>
            <a:r>
              <a:rPr lang="en-US" sz="2400" b="1" dirty="0" smtClean="0"/>
              <a:t>Place </a:t>
            </a:r>
            <a:r>
              <a:rPr lang="en-US" sz="2400" b="1" dirty="0"/>
              <a:t>the test leads on each side of the </a:t>
            </a:r>
            <a:r>
              <a:rPr lang="en-US" sz="2400" b="1" dirty="0" smtClean="0"/>
              <a:t>resistor</a:t>
            </a:r>
            <a:r>
              <a:rPr lang="en-US" sz="2400" dirty="0"/>
              <a:t> </a:t>
            </a:r>
            <a:r>
              <a:rPr lang="en-US" sz="2400" dirty="0" smtClean="0"/>
              <a:t>and choose a suitable range with the dial.</a:t>
            </a:r>
          </a:p>
          <a:p>
            <a:pPr algn="just" rtl="0">
              <a:spcBef>
                <a:spcPts val="900"/>
              </a:spcBef>
              <a:spcAft>
                <a:spcPts val="900"/>
              </a:spcAft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11</a:t>
            </a:fld>
            <a:endParaRPr lang="ar-EG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8408" y="4218984"/>
            <a:ext cx="1360096" cy="828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9513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424" y="453144"/>
            <a:ext cx="7620000" cy="634082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>Continuity measurement</a:t>
            </a:r>
            <a:endParaRPr lang="ar-EG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484785"/>
            <a:ext cx="7920880" cy="2808312"/>
          </a:xfrm>
        </p:spPr>
        <p:txBody>
          <a:bodyPr>
            <a:normAutofit/>
          </a:bodyPr>
          <a:lstStyle/>
          <a:p>
            <a:pPr algn="l" rtl="0">
              <a:spcBef>
                <a:spcPts val="900"/>
              </a:spcBef>
              <a:spcAft>
                <a:spcPts val="900"/>
              </a:spcAft>
            </a:pPr>
            <a:r>
              <a:rPr lang="en-US" sz="2400" dirty="0" smtClean="0"/>
              <a:t>Continuity </a:t>
            </a:r>
            <a:r>
              <a:rPr lang="en-US" sz="2400" dirty="0"/>
              <a:t>is a great </a:t>
            </a:r>
            <a:r>
              <a:rPr lang="en-US" sz="2400" dirty="0" smtClean="0"/>
              <a:t>test circuit connections, switches </a:t>
            </a:r>
            <a:r>
              <a:rPr lang="en-US" sz="2400" dirty="0"/>
              <a:t>and </a:t>
            </a:r>
            <a:r>
              <a:rPr lang="en-US" sz="2400" dirty="0" smtClean="0"/>
              <a:t>fuses. </a:t>
            </a:r>
          </a:p>
          <a:p>
            <a:pPr algn="l" rtl="0">
              <a:spcBef>
                <a:spcPts val="900"/>
              </a:spcBef>
              <a:spcAft>
                <a:spcPts val="900"/>
              </a:spcAft>
            </a:pPr>
            <a:r>
              <a:rPr lang="en-US" sz="2400" dirty="0" smtClean="0"/>
              <a:t>The meter gives an </a:t>
            </a:r>
            <a:r>
              <a:rPr lang="en-US" sz="2400" dirty="0"/>
              <a:t>audible alarm </a:t>
            </a:r>
            <a:r>
              <a:rPr lang="en-US" sz="2400" dirty="0" smtClean="0"/>
              <a:t>signal if the two points in the circuit are connected. </a:t>
            </a:r>
            <a:endParaRPr lang="ar-EG" sz="2400" dirty="0"/>
          </a:p>
          <a:p>
            <a:pPr algn="l" rtl="0">
              <a:spcBef>
                <a:spcPts val="900"/>
              </a:spcBef>
              <a:spcAft>
                <a:spcPts val="900"/>
              </a:spcAft>
            </a:pPr>
            <a:r>
              <a:rPr lang="en-US" sz="2400" dirty="0" smtClean="0"/>
              <a:t>Most meters will </a:t>
            </a:r>
            <a:r>
              <a:rPr lang="en-US" sz="2400" dirty="0"/>
              <a:t>indicate continuity from 0 to </a:t>
            </a:r>
            <a:r>
              <a:rPr lang="en-US" sz="2400" dirty="0" smtClean="0"/>
              <a:t>50</a:t>
            </a:r>
            <a:r>
              <a:rPr lang="el-GR" sz="2400" dirty="0" smtClean="0"/>
              <a:t>Ω</a:t>
            </a:r>
            <a:r>
              <a:rPr lang="en-US" sz="2400" dirty="0" smtClean="0"/>
              <a:t>. </a:t>
            </a:r>
          </a:p>
          <a:p>
            <a:pPr algn="l" rtl="0">
              <a:spcBef>
                <a:spcPts val="900"/>
              </a:spcBef>
              <a:spcAft>
                <a:spcPts val="900"/>
              </a:spcAft>
            </a:pP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12</a:t>
            </a:fld>
            <a:endParaRPr lang="ar-EG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4252" y="4077071"/>
            <a:ext cx="3283932" cy="2459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2335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7620000" cy="648072"/>
          </a:xfrm>
          <a:solidFill>
            <a:schemeClr val="bg1"/>
          </a:solidFill>
        </p:spPr>
        <p:txBody>
          <a:bodyPr/>
          <a:lstStyle/>
          <a:p>
            <a:pPr rtl="0"/>
            <a:r>
              <a:rPr lang="en-US" sz="3600" b="1" dirty="0" smtClean="0"/>
              <a:t> Diode test</a:t>
            </a:r>
            <a:endParaRPr lang="ar-EG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196752"/>
            <a:ext cx="7776864" cy="5328592"/>
          </a:xfrm>
        </p:spPr>
        <p:txBody>
          <a:bodyPr>
            <a:noAutofit/>
          </a:bodyPr>
          <a:lstStyle/>
          <a:p>
            <a:pPr algn="just" rtl="0"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To test a diode with a DMM, the </a:t>
            </a:r>
            <a:r>
              <a:rPr lang="en-US" sz="2400" dirty="0"/>
              <a:t>diode function applies an appropriate </a:t>
            </a:r>
            <a:r>
              <a:rPr lang="en-US" sz="2400" dirty="0" smtClean="0"/>
              <a:t>voltage </a:t>
            </a:r>
            <a:r>
              <a:rPr lang="en-US" sz="2400" dirty="0"/>
              <a:t>and </a:t>
            </a:r>
            <a:r>
              <a:rPr lang="en-US" sz="2400" dirty="0" smtClean="0"/>
              <a:t>then measures </a:t>
            </a:r>
            <a:r>
              <a:rPr lang="en-US" sz="2400" dirty="0"/>
              <a:t>the voltage drop across </a:t>
            </a:r>
            <a:r>
              <a:rPr lang="en-US" sz="2400" dirty="0" smtClean="0"/>
              <a:t>the diode. </a:t>
            </a:r>
          </a:p>
          <a:p>
            <a:pPr algn="just" rtl="0"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In the </a:t>
            </a:r>
            <a:r>
              <a:rPr lang="en-US" sz="2400" b="1" dirty="0" smtClean="0"/>
              <a:t>forward direction</a:t>
            </a:r>
            <a:r>
              <a:rPr lang="en-US" sz="2400" dirty="0" smtClean="0"/>
              <a:t>, the </a:t>
            </a:r>
            <a:r>
              <a:rPr lang="en-US" sz="2400" dirty="0"/>
              <a:t>voltage drop should </a:t>
            </a:r>
            <a:r>
              <a:rPr lang="en-US" sz="2400" dirty="0" smtClean="0"/>
              <a:t>be around </a:t>
            </a:r>
            <a:r>
              <a:rPr lang="en-US" sz="2400" b="1" dirty="0" smtClean="0"/>
              <a:t>0.5±0.2V</a:t>
            </a:r>
            <a:r>
              <a:rPr lang="en-US" sz="2400" dirty="0" smtClean="0"/>
              <a:t> while </a:t>
            </a:r>
            <a:r>
              <a:rPr lang="en-US" sz="2400" dirty="0"/>
              <a:t>i</a:t>
            </a:r>
            <a:r>
              <a:rPr lang="en-US" sz="2400" dirty="0" smtClean="0"/>
              <a:t>n </a:t>
            </a:r>
            <a:r>
              <a:rPr lang="en-US" sz="2400" dirty="0"/>
              <a:t>the </a:t>
            </a:r>
            <a:r>
              <a:rPr lang="en-US" sz="2400" b="1" dirty="0"/>
              <a:t>reverse direction</a:t>
            </a:r>
            <a:r>
              <a:rPr lang="en-US" sz="2400" dirty="0"/>
              <a:t>, you should see an </a:t>
            </a:r>
            <a:r>
              <a:rPr lang="en-US" sz="2400" b="1" dirty="0" smtClean="0"/>
              <a:t>“OL” </a:t>
            </a:r>
            <a:r>
              <a:rPr lang="en-US" sz="2400" dirty="0" smtClean="0"/>
              <a:t>on </a:t>
            </a:r>
            <a:r>
              <a:rPr lang="en-US" sz="2400" dirty="0"/>
              <a:t>the display. 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13</a:t>
            </a:fld>
            <a:endParaRPr lang="ar-EG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3966494"/>
            <a:ext cx="3685034" cy="2630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045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416" y="418654"/>
            <a:ext cx="7620000" cy="850106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n-US" sz="5200" b="1" dirty="0" smtClean="0"/>
              <a:t>The Oscilloscope</a:t>
            </a:r>
            <a:endParaRPr lang="ar-EG" sz="5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556792"/>
            <a:ext cx="7848872" cy="4800600"/>
          </a:xfrm>
        </p:spPr>
        <p:txBody>
          <a:bodyPr>
            <a:noAutofit/>
          </a:bodyPr>
          <a:lstStyle/>
          <a:p>
            <a:pPr algn="just" rtl="0"/>
            <a:r>
              <a:rPr lang="en-US" sz="2400" dirty="0" smtClean="0"/>
              <a:t>The </a:t>
            </a:r>
            <a:r>
              <a:rPr lang="en-US" sz="2400" dirty="0"/>
              <a:t>scope </a:t>
            </a:r>
            <a:r>
              <a:rPr lang="en-US" sz="2400" dirty="0" smtClean="0"/>
              <a:t>is used to displays </a:t>
            </a:r>
            <a:r>
              <a:rPr lang="en-US" sz="2400" dirty="0"/>
              <a:t>a time varying </a:t>
            </a:r>
            <a:r>
              <a:rPr lang="en-US" sz="2400" dirty="0" smtClean="0"/>
              <a:t>voltage waveform. The </a:t>
            </a:r>
            <a:r>
              <a:rPr lang="en-US" sz="2400" dirty="0"/>
              <a:t>vertical (Y) axis represents voltage and the horizontal (X) axis represents time. </a:t>
            </a:r>
            <a:endParaRPr lang="en-US" sz="2400" dirty="0" smtClean="0"/>
          </a:p>
          <a:p>
            <a:pPr algn="just" rtl="0"/>
            <a:endParaRPr lang="en-US" sz="2400" dirty="0" smtClean="0"/>
          </a:p>
          <a:p>
            <a:pPr algn="just" rtl="0"/>
            <a:r>
              <a:rPr lang="en-US" sz="2400" dirty="0" smtClean="0"/>
              <a:t>From the graph many information about the signal </a:t>
            </a:r>
            <a:r>
              <a:rPr lang="en-US" sz="2400" dirty="0"/>
              <a:t>can be obtained such </a:t>
            </a:r>
            <a:r>
              <a:rPr lang="en-US" sz="2400" dirty="0" smtClean="0"/>
              <a:t>as: </a:t>
            </a:r>
            <a:r>
              <a:rPr lang="en-US" sz="2400" b="1" dirty="0" smtClean="0"/>
              <a:t>shape</a:t>
            </a:r>
            <a:r>
              <a:rPr lang="en-US" sz="2400" dirty="0" smtClean="0"/>
              <a:t>,</a:t>
            </a:r>
            <a:r>
              <a:rPr lang="en-US" sz="2400" b="1" dirty="0" smtClean="0"/>
              <a:t> </a:t>
            </a:r>
            <a:r>
              <a:rPr lang="en-US" sz="2400" b="1" dirty="0"/>
              <a:t>amplitude</a:t>
            </a:r>
            <a:r>
              <a:rPr lang="en-US" sz="2400" dirty="0"/>
              <a:t>, </a:t>
            </a:r>
            <a:r>
              <a:rPr lang="en-US" sz="2400" b="1" dirty="0" smtClean="0"/>
              <a:t>period</a:t>
            </a:r>
            <a:r>
              <a:rPr lang="en-US" sz="2400" dirty="0" smtClean="0"/>
              <a:t>, </a:t>
            </a:r>
            <a:r>
              <a:rPr lang="en-US" sz="2400" b="1" dirty="0" smtClean="0"/>
              <a:t>frequency</a:t>
            </a:r>
            <a:r>
              <a:rPr lang="en-US" sz="2400" dirty="0" smtClean="0"/>
              <a:t>, </a:t>
            </a:r>
            <a:r>
              <a:rPr lang="en-US" sz="2400" b="1" dirty="0"/>
              <a:t>phase</a:t>
            </a:r>
            <a:r>
              <a:rPr lang="en-US" sz="2400" dirty="0"/>
              <a:t>, </a:t>
            </a:r>
            <a:r>
              <a:rPr lang="en-US" sz="2400" b="1" dirty="0"/>
              <a:t>DC and AC components</a:t>
            </a:r>
            <a:r>
              <a:rPr lang="en-US" sz="2400" dirty="0"/>
              <a:t>, </a:t>
            </a:r>
            <a:r>
              <a:rPr lang="en-US" sz="2400" b="1" dirty="0" smtClean="0"/>
              <a:t>noise</a:t>
            </a:r>
            <a:r>
              <a:rPr lang="en-US" sz="2400" dirty="0" smtClean="0"/>
              <a:t>, etc.</a:t>
            </a:r>
          </a:p>
          <a:p>
            <a:pPr algn="just" rtl="0"/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14</a:t>
            </a:fld>
            <a:endParaRPr lang="ar-EG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235" y="4671020"/>
            <a:ext cx="3209925" cy="163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8106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6849" y="332656"/>
            <a:ext cx="7821575" cy="720080"/>
          </a:xfrm>
          <a:solidFill>
            <a:schemeClr val="bg1"/>
          </a:solidFill>
        </p:spPr>
        <p:txBody>
          <a:bodyPr>
            <a:normAutofit/>
          </a:bodyPr>
          <a:lstStyle/>
          <a:p>
            <a:pPr rtl="0"/>
            <a:r>
              <a:rPr lang="en-US" sz="3600" dirty="0"/>
              <a:t>D</a:t>
            </a:r>
            <a:r>
              <a:rPr lang="en-US" sz="3600" dirty="0" smtClean="0"/>
              <a:t>igital storage oscilloscope (DSO)</a:t>
            </a:r>
            <a:endParaRPr lang="ar-EG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7920880" cy="1656184"/>
          </a:xfrm>
        </p:spPr>
        <p:txBody>
          <a:bodyPr>
            <a:noAutofit/>
          </a:bodyPr>
          <a:lstStyle/>
          <a:p>
            <a:pPr marL="114300" indent="0" algn="just" rtl="0">
              <a:buNone/>
            </a:pPr>
            <a:r>
              <a:rPr lang="en-US" sz="2400" dirty="0" smtClean="0"/>
              <a:t>DSO acquires </a:t>
            </a:r>
            <a:r>
              <a:rPr lang="en-US" sz="2400" dirty="0"/>
              <a:t>the waveform as a series of </a:t>
            </a:r>
            <a:r>
              <a:rPr lang="en-US" sz="2400" dirty="0" smtClean="0"/>
              <a:t>samples, converts them </a:t>
            </a:r>
            <a:r>
              <a:rPr lang="en-US" sz="2400" dirty="0"/>
              <a:t>into digital </a:t>
            </a:r>
            <a:r>
              <a:rPr lang="en-US" sz="2400" dirty="0" smtClean="0"/>
              <a:t>words, and </a:t>
            </a:r>
            <a:r>
              <a:rPr lang="en-US" sz="2400" b="1" i="1" dirty="0" smtClean="0">
                <a:solidFill>
                  <a:srgbClr val="FF0000"/>
                </a:solidFill>
              </a:rPr>
              <a:t>stores </a:t>
            </a:r>
            <a:r>
              <a:rPr lang="en-US" sz="2400" dirty="0" smtClean="0"/>
              <a:t>them in memory. The stored values can be displayed </a:t>
            </a:r>
            <a:r>
              <a:rPr lang="en-US" sz="2400" dirty="0"/>
              <a:t>on the screen, using interpolation to smooth the waveform shape between data points</a:t>
            </a:r>
            <a:r>
              <a:rPr lang="en-US" sz="2400" dirty="0" smtClean="0"/>
              <a:t>.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15</a:t>
            </a:fld>
            <a:endParaRPr lang="ar-EG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302" y="3429000"/>
            <a:ext cx="3746730" cy="3172465"/>
          </a:xfrm>
          <a:prstGeom prst="rect">
            <a:avLst/>
          </a:prstGeom>
        </p:spPr>
      </p:pic>
      <p:pic>
        <p:nvPicPr>
          <p:cNvPr id="7" name="Picture 9" descr="sampl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92080" y="4077072"/>
            <a:ext cx="2870998" cy="187220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91344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7848872" cy="648072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3600" dirty="0" smtClean="0"/>
              <a:t>DSO capabilities</a:t>
            </a:r>
            <a:endParaRPr lang="ar-EG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412776"/>
            <a:ext cx="7848872" cy="4988024"/>
          </a:xfrm>
        </p:spPr>
        <p:txBody>
          <a:bodyPr>
            <a:noAutofit/>
          </a:bodyPr>
          <a:lstStyle/>
          <a:p>
            <a:pPr>
              <a:spcBef>
                <a:spcPts val="800"/>
              </a:spcBef>
              <a:spcAft>
                <a:spcPts val="900"/>
              </a:spcAft>
            </a:pPr>
            <a:r>
              <a:rPr lang="en-US" sz="2400" dirty="0" smtClean="0"/>
              <a:t>Capture </a:t>
            </a:r>
            <a:r>
              <a:rPr lang="en-US" sz="2400" dirty="0"/>
              <a:t>and </a:t>
            </a:r>
            <a:r>
              <a:rPr lang="en-US" sz="2400" dirty="0" smtClean="0"/>
              <a:t>view transient events </a:t>
            </a:r>
            <a:r>
              <a:rPr lang="en-US" sz="2400" dirty="0"/>
              <a:t>that may happen only </a:t>
            </a:r>
            <a:r>
              <a:rPr lang="en-US" sz="2400" dirty="0" smtClean="0"/>
              <a:t>once.   </a:t>
            </a:r>
            <a:endParaRPr lang="en-US" sz="2400" dirty="0"/>
          </a:p>
          <a:p>
            <a:pPr algn="l" rtl="0">
              <a:spcBef>
                <a:spcPts val="800"/>
              </a:spcBef>
              <a:spcAft>
                <a:spcPts val="900"/>
              </a:spcAft>
            </a:pPr>
            <a:r>
              <a:rPr lang="en-US" sz="2400" dirty="0" smtClean="0"/>
              <a:t>Offer many math </a:t>
            </a:r>
            <a:r>
              <a:rPr lang="en-US" sz="2400" dirty="0"/>
              <a:t>operations </a:t>
            </a:r>
            <a:r>
              <a:rPr lang="en-US" sz="2400" dirty="0" smtClean="0"/>
              <a:t>done on </a:t>
            </a:r>
            <a:r>
              <a:rPr lang="en-US" sz="2400" dirty="0"/>
              <a:t>displayed waveforms such </a:t>
            </a:r>
            <a:r>
              <a:rPr lang="en-US" sz="2400" dirty="0" smtClean="0"/>
              <a:t>as addition, multiplication, integration, Fast </a:t>
            </a:r>
            <a:r>
              <a:rPr lang="en-US" sz="2400" dirty="0"/>
              <a:t>Fourier </a:t>
            </a:r>
            <a:r>
              <a:rPr lang="en-US" sz="2400" dirty="0" smtClean="0"/>
              <a:t>Transform.</a:t>
            </a:r>
          </a:p>
          <a:p>
            <a:pPr algn="l" rtl="0">
              <a:spcBef>
                <a:spcPts val="800"/>
              </a:spcBef>
              <a:spcAft>
                <a:spcPts val="900"/>
              </a:spcAft>
            </a:pPr>
            <a:endParaRPr lang="en-US" sz="2400" dirty="0"/>
          </a:p>
          <a:p>
            <a:pPr algn="l" rtl="0">
              <a:spcBef>
                <a:spcPts val="800"/>
              </a:spcBef>
              <a:spcAft>
                <a:spcPts val="900"/>
              </a:spcAft>
            </a:pPr>
            <a:endParaRPr lang="en-US" sz="2400" dirty="0" smtClean="0"/>
          </a:p>
          <a:p>
            <a:pPr algn="l" rtl="0">
              <a:spcBef>
                <a:spcPts val="800"/>
              </a:spcBef>
              <a:spcAft>
                <a:spcPts val="900"/>
              </a:spcAft>
            </a:pPr>
            <a:endParaRPr lang="en-US" sz="2400" dirty="0" smtClean="0"/>
          </a:p>
          <a:p>
            <a:pPr algn="l" rtl="0">
              <a:spcBef>
                <a:spcPts val="800"/>
              </a:spcBef>
              <a:spcAft>
                <a:spcPts val="900"/>
              </a:spcAft>
            </a:pPr>
            <a:r>
              <a:rPr lang="en-US" sz="2400" dirty="0" smtClean="0"/>
              <a:t>Measurement cursors to take accurate readings.</a:t>
            </a:r>
          </a:p>
          <a:p>
            <a:pPr algn="l" rtl="0">
              <a:spcBef>
                <a:spcPts val="800"/>
              </a:spcBef>
              <a:spcAft>
                <a:spcPts val="900"/>
              </a:spcAft>
            </a:pPr>
            <a:r>
              <a:rPr lang="en-US" sz="2400" dirty="0" smtClean="0"/>
              <a:t>Interface to the computer. </a:t>
            </a:r>
            <a:endParaRPr lang="en-US" sz="2400" dirty="0"/>
          </a:p>
          <a:p>
            <a:pPr marL="109728" indent="0" algn="l" rtl="0">
              <a:spcBef>
                <a:spcPts val="800"/>
              </a:spcBef>
              <a:spcAft>
                <a:spcPts val="900"/>
              </a:spcAft>
              <a:buNone/>
            </a:pPr>
            <a:endParaRPr lang="en-US" sz="2400" dirty="0" smtClean="0"/>
          </a:p>
          <a:p>
            <a:pPr algn="l" rtl="0">
              <a:spcBef>
                <a:spcPts val="800"/>
              </a:spcBef>
              <a:spcAft>
                <a:spcPts val="900"/>
              </a:spcAft>
            </a:pPr>
            <a:endParaRPr lang="ar-EG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16</a:t>
            </a:fld>
            <a:endParaRPr lang="ar-EG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3500367"/>
            <a:ext cx="4248472" cy="1872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7765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18654"/>
            <a:ext cx="7620000" cy="778098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3600" dirty="0" smtClean="0"/>
              <a:t>Oscilloscope front panel</a:t>
            </a:r>
            <a:endParaRPr lang="ar-EG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525728"/>
            <a:ext cx="7704856" cy="5040560"/>
          </a:xfrm>
        </p:spPr>
        <p:txBody>
          <a:bodyPr>
            <a:normAutofit/>
          </a:bodyPr>
          <a:lstStyle/>
          <a:p>
            <a:pPr algn="just" rtl="0"/>
            <a:r>
              <a:rPr lang="en-US" sz="2400" dirty="0" smtClean="0"/>
              <a:t>The front </a:t>
            </a:r>
            <a:r>
              <a:rPr lang="en-US" sz="2400" dirty="0"/>
              <a:t>panel includes a display </a:t>
            </a:r>
            <a:r>
              <a:rPr lang="en-US" sz="2400" dirty="0" smtClean="0"/>
              <a:t>screen, knobs, </a:t>
            </a:r>
            <a:r>
              <a:rPr lang="en-US" sz="2400" dirty="0"/>
              <a:t>and buttons </a:t>
            </a:r>
            <a:r>
              <a:rPr lang="en-US" sz="2400" dirty="0" smtClean="0"/>
              <a:t>used </a:t>
            </a:r>
            <a:r>
              <a:rPr lang="en-US" sz="2400" dirty="0"/>
              <a:t>to control signal acquisition and display. </a:t>
            </a:r>
            <a:endParaRPr lang="en-US" sz="2400" dirty="0" smtClean="0"/>
          </a:p>
          <a:p>
            <a:pPr algn="just" rtl="0"/>
            <a:r>
              <a:rPr lang="en-US" sz="2400" dirty="0" smtClean="0"/>
              <a:t>The </a:t>
            </a:r>
            <a:r>
              <a:rPr lang="en-US" sz="2400" dirty="0"/>
              <a:t>front panel also includes input </a:t>
            </a:r>
            <a:r>
              <a:rPr lang="en-US" sz="2400" dirty="0" smtClean="0"/>
              <a:t>connectors for the probes. </a:t>
            </a:r>
          </a:p>
          <a:p>
            <a:pPr algn="just" rtl="0"/>
            <a:r>
              <a:rPr lang="en-US" sz="2400" dirty="0" smtClean="0"/>
              <a:t>Oscilloscopes have high </a:t>
            </a:r>
            <a:r>
              <a:rPr lang="en-US" sz="2400" dirty="0"/>
              <a:t>input impedance, typically </a:t>
            </a:r>
            <a:r>
              <a:rPr lang="en-US" sz="2400" dirty="0" smtClean="0"/>
              <a:t>1M</a:t>
            </a:r>
            <a:r>
              <a:rPr lang="el-GR" sz="2400" dirty="0" smtClean="0"/>
              <a:t>Ω</a:t>
            </a:r>
            <a:r>
              <a:rPr lang="en-US" sz="2400" dirty="0" smtClean="0"/>
              <a:t>. Therefore, they have </a:t>
            </a:r>
            <a:r>
              <a:rPr lang="en-US" sz="2400" dirty="0"/>
              <a:t>negligible loading effect in most measurement situations.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17</a:t>
            </a:fld>
            <a:endParaRPr lang="ar-EG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4669" y="4725144"/>
            <a:ext cx="2733675" cy="16764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4763244"/>
            <a:ext cx="3209925" cy="163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8200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92464" y="346646"/>
            <a:ext cx="8568952" cy="778098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3600" dirty="0" smtClean="0"/>
              <a:t>Oscilloscope front panel</a:t>
            </a:r>
            <a:endParaRPr lang="ar-EG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340768"/>
            <a:ext cx="7848872" cy="2088232"/>
          </a:xfrm>
        </p:spPr>
        <p:txBody>
          <a:bodyPr>
            <a:noAutofit/>
          </a:bodyPr>
          <a:lstStyle/>
          <a:p>
            <a:pPr algn="l" rtl="0"/>
            <a:r>
              <a:rPr lang="en-US" sz="2400" dirty="0" smtClean="0"/>
              <a:t>The grid markings on oscilloscope screen consists </a:t>
            </a:r>
            <a:r>
              <a:rPr lang="en-US" sz="2400" dirty="0"/>
              <a:t>of  8-by-10 major </a:t>
            </a:r>
            <a:r>
              <a:rPr lang="en-US" sz="2400" dirty="0" smtClean="0"/>
              <a:t>divisions. </a:t>
            </a:r>
          </a:p>
          <a:p>
            <a:pPr algn="l" rtl="0"/>
            <a:r>
              <a:rPr lang="en-US" sz="2400" dirty="0" smtClean="0"/>
              <a:t>There are also tick </a:t>
            </a:r>
            <a:r>
              <a:rPr lang="en-US" sz="2400" dirty="0"/>
              <a:t>marks called minor divisions</a:t>
            </a:r>
            <a:r>
              <a:rPr lang="en-US" sz="2400" dirty="0" smtClean="0"/>
              <a:t>.</a:t>
            </a:r>
          </a:p>
          <a:p>
            <a:pPr algn="l" rtl="0"/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18</a:t>
            </a:fld>
            <a:endParaRPr lang="ar-EG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16024" y="3356992"/>
            <a:ext cx="3851920" cy="28083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22860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r" defTabSz="914400" rtl="1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r" defTabSz="914400" rtl="1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r" defTabSz="914400" rtl="1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r" defTabSz="914400" rtl="1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r" defTabSz="914400" rtl="1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ct val="90000"/>
              </a:lnSpc>
            </a:pPr>
            <a:endParaRPr lang="en-US" sz="2000" b="1" dirty="0">
              <a:latin typeface="Cambria" pitchFamily="18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8400" y="2737689"/>
            <a:ext cx="5722655" cy="3918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7954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92464" y="188640"/>
            <a:ext cx="8568952" cy="778098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3600" dirty="0" smtClean="0"/>
              <a:t>Oscilloscope front panel</a:t>
            </a:r>
            <a:endParaRPr lang="ar-EG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980728"/>
            <a:ext cx="7848872" cy="2088232"/>
          </a:xfrm>
        </p:spPr>
        <p:txBody>
          <a:bodyPr>
            <a:noAutofit/>
          </a:bodyPr>
          <a:lstStyle/>
          <a:p>
            <a:pPr algn="l" rtl="0"/>
            <a:r>
              <a:rPr lang="en-US" sz="2400" dirty="0" smtClean="0"/>
              <a:t>To </a:t>
            </a:r>
            <a:r>
              <a:rPr lang="en-US" sz="2400" dirty="0"/>
              <a:t>measure a waveform you need to adjust </a:t>
            </a:r>
            <a:r>
              <a:rPr lang="en-US" sz="2400" b="1" dirty="0"/>
              <a:t>(volt/division)</a:t>
            </a:r>
            <a:r>
              <a:rPr lang="en-US" sz="2400" dirty="0"/>
              <a:t> and the “sweep rate” </a:t>
            </a:r>
            <a:r>
              <a:rPr lang="en-US" sz="2400" b="1" dirty="0"/>
              <a:t>(</a:t>
            </a:r>
            <a:r>
              <a:rPr lang="en-US" sz="2400" b="1" dirty="0" smtClean="0"/>
              <a:t>time/division)</a:t>
            </a:r>
            <a:r>
              <a:rPr lang="en-US" sz="2400" dirty="0" smtClean="0"/>
              <a:t>. </a:t>
            </a:r>
          </a:p>
          <a:p>
            <a:pPr algn="l" rtl="0"/>
            <a:r>
              <a:rPr lang="en-US" sz="2400" dirty="0" smtClean="0"/>
              <a:t>To get accurate measurements, make the waveform occupies </a:t>
            </a:r>
            <a:r>
              <a:rPr lang="en-US" sz="2400" dirty="0"/>
              <a:t>most of </a:t>
            </a:r>
            <a:r>
              <a:rPr lang="en-US" sz="2400" dirty="0" smtClean="0"/>
              <a:t>the display </a:t>
            </a:r>
            <a:r>
              <a:rPr lang="en-US" sz="2400" dirty="0"/>
              <a:t>vertically</a:t>
            </a:r>
            <a:r>
              <a:rPr lang="en-US" sz="2400" dirty="0" smtClean="0"/>
              <a:t> </a:t>
            </a:r>
            <a:r>
              <a:rPr lang="en-US" sz="2400" dirty="0"/>
              <a:t>and at least two cycles </a:t>
            </a:r>
            <a:r>
              <a:rPr lang="en-US" sz="2400" dirty="0" smtClean="0"/>
              <a:t>horizontally.</a:t>
            </a:r>
            <a:endParaRPr lang="en-US" sz="2400" b="1" dirty="0">
              <a:latin typeface="Cambria" pitchFamily="18" charset="0"/>
            </a:endParaRPr>
          </a:p>
          <a:p>
            <a:pPr algn="l" rtl="0"/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19</a:t>
            </a:fld>
            <a:endParaRPr lang="ar-EG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16024" y="3356992"/>
            <a:ext cx="3851920" cy="28083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22860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r" defTabSz="914400" rtl="1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r" defTabSz="914400" rtl="1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r" defTabSz="914400" rtl="1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r" defTabSz="914400" rtl="1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r" defTabSz="914400" rtl="1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ct val="90000"/>
              </a:lnSpc>
            </a:pPr>
            <a:endParaRPr lang="en-US" sz="2000" b="1" dirty="0">
              <a:latin typeface="Cambria" pitchFamily="18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3244040"/>
            <a:ext cx="4824536" cy="3303125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>
            <a:off x="1763688" y="3717032"/>
            <a:ext cx="864096" cy="5760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1718976" y="5445224"/>
            <a:ext cx="864096" cy="5760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408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68424" y="476672"/>
            <a:ext cx="7620000" cy="720080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rtl="0"/>
            <a:r>
              <a:rPr lang="en-US" dirty="0"/>
              <a:t>Digital </a:t>
            </a:r>
            <a:r>
              <a:rPr lang="en-US" dirty="0" smtClean="0"/>
              <a:t>Multi-meter (DMM)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424936" cy="5040560"/>
          </a:xfrm>
        </p:spPr>
        <p:txBody>
          <a:bodyPr>
            <a:noAutofit/>
          </a:bodyPr>
          <a:lstStyle/>
          <a:p>
            <a:pPr marL="0" indent="0" algn="l" rtl="0">
              <a:buNone/>
            </a:pPr>
            <a:r>
              <a:rPr lang="en-US" sz="2400" dirty="0" smtClean="0"/>
              <a:t>DMM can be used to measure:</a:t>
            </a:r>
          </a:p>
          <a:p>
            <a:pPr marL="0" indent="0" algn="l" rtl="0">
              <a:buNone/>
            </a:pPr>
            <a:r>
              <a:rPr lang="en-US" sz="2400" dirty="0" smtClean="0"/>
              <a:t> 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DC voltage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AC voltage 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current 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resistance  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BJT (</a:t>
            </a:r>
            <a:r>
              <a:rPr lang="el-GR" sz="2400" dirty="0" smtClean="0"/>
              <a:t>β</a:t>
            </a:r>
            <a:r>
              <a:rPr lang="en-US" sz="2400" dirty="0" smtClean="0"/>
              <a:t> test</a:t>
            </a:r>
            <a:r>
              <a:rPr lang="en-US" sz="2400" dirty="0"/>
              <a:t>) </a:t>
            </a:r>
            <a:r>
              <a:rPr lang="en-US" sz="2400" dirty="0" smtClean="0"/>
              <a:t> 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diode </a:t>
            </a:r>
            <a:r>
              <a:rPr lang="en-US" sz="2400" dirty="0"/>
              <a:t>test </a:t>
            </a:r>
            <a:r>
              <a:rPr lang="en-US" sz="2400" dirty="0" smtClean="0"/>
              <a:t> 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short </a:t>
            </a:r>
            <a:r>
              <a:rPr lang="en-US" sz="2400" dirty="0"/>
              <a:t>circuit </a:t>
            </a:r>
            <a:r>
              <a:rPr lang="en-US" sz="2400" dirty="0" smtClean="0"/>
              <a:t>test, etc.</a:t>
            </a:r>
            <a:endParaRPr lang="en-US" sz="2400" dirty="0"/>
          </a:p>
          <a:p>
            <a:pPr algn="l" rtl="0"/>
            <a:endParaRPr lang="en-US" sz="2400" dirty="0" smtClean="0"/>
          </a:p>
          <a:p>
            <a:pPr algn="l" rtl="0"/>
            <a:endParaRPr lang="en-US" sz="2400" dirty="0"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2</a:t>
            </a:fld>
            <a:endParaRPr lang="ar-EG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1484784"/>
            <a:ext cx="2952328" cy="5097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3820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7856537" cy="850106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sz="3600" dirty="0" smtClean="0"/>
              <a:t>Trigger </a:t>
            </a:r>
            <a:r>
              <a:rPr lang="en-US" sz="3600" dirty="0"/>
              <a:t>System </a:t>
            </a:r>
            <a:endParaRPr lang="ar-EG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12776"/>
            <a:ext cx="5040560" cy="5256584"/>
          </a:xfrm>
        </p:spPr>
        <p:txBody>
          <a:bodyPr>
            <a:noAutofit/>
          </a:bodyPr>
          <a:lstStyle/>
          <a:p>
            <a:pPr marL="452628" indent="-342900" algn="l" rtl="0">
              <a:spcBef>
                <a:spcPts val="900"/>
              </a:spcBef>
              <a:spcAft>
                <a:spcPts val="900"/>
              </a:spcAft>
            </a:pPr>
            <a:r>
              <a:rPr lang="en-US" sz="2400" dirty="0"/>
              <a:t>Imagine the jumble on the screen that would result if each sweep started at a different place on the signal. </a:t>
            </a:r>
            <a:endParaRPr lang="en-US" sz="2400" dirty="0" smtClean="0"/>
          </a:p>
          <a:p>
            <a:pPr marL="452628" indent="-342900" algn="l" rtl="0">
              <a:spcBef>
                <a:spcPts val="900"/>
              </a:spcBef>
              <a:spcAft>
                <a:spcPts val="900"/>
              </a:spcAft>
            </a:pPr>
            <a:r>
              <a:rPr lang="en-US" sz="2400" b="1" dirty="0" smtClean="0">
                <a:solidFill>
                  <a:srgbClr val="FF0000"/>
                </a:solidFill>
              </a:rPr>
              <a:t>Trigger</a:t>
            </a:r>
            <a:r>
              <a:rPr lang="en-US" sz="2400" dirty="0" smtClean="0"/>
              <a:t> </a:t>
            </a:r>
            <a:r>
              <a:rPr lang="en-US" sz="2400" dirty="0"/>
              <a:t>stabilizes the waveform by controlling where, on a waveform’s voltage and slope, the display </a:t>
            </a:r>
            <a:r>
              <a:rPr lang="en-US" sz="2400" dirty="0" smtClean="0"/>
              <a:t>trace or sweep </a:t>
            </a:r>
            <a:r>
              <a:rPr lang="en-US" sz="2400" dirty="0"/>
              <a:t>begins each time</a:t>
            </a:r>
            <a:r>
              <a:rPr lang="en-US" sz="2400" dirty="0" smtClean="0"/>
              <a:t>.</a:t>
            </a:r>
          </a:p>
          <a:p>
            <a:pPr marL="452628" indent="-342900" algn="l" rtl="0">
              <a:spcBef>
                <a:spcPts val="900"/>
              </a:spcBef>
              <a:spcAft>
                <a:spcPts val="900"/>
              </a:spcAft>
            </a:pPr>
            <a:r>
              <a:rPr lang="en-US" sz="2400" dirty="0" smtClean="0"/>
              <a:t>By this way, periodic </a:t>
            </a:r>
            <a:r>
              <a:rPr lang="en-US" sz="2400" dirty="0"/>
              <a:t>signals such as sine waves </a:t>
            </a:r>
            <a:r>
              <a:rPr lang="en-US" sz="2400" dirty="0" smtClean="0"/>
              <a:t>appear </a:t>
            </a:r>
            <a:r>
              <a:rPr lang="en-US" sz="2400" dirty="0"/>
              <a:t>static on the oscilloscope </a:t>
            </a:r>
            <a:r>
              <a:rPr lang="en-US" sz="2400" dirty="0" smtClean="0"/>
              <a:t>display.   </a:t>
            </a:r>
            <a:endParaRPr lang="en-US" sz="2400" dirty="0"/>
          </a:p>
          <a:p>
            <a:pPr marL="452628" indent="-342900" algn="l" rtl="0">
              <a:spcBef>
                <a:spcPts val="900"/>
              </a:spcBef>
              <a:spcAft>
                <a:spcPts val="900"/>
              </a:spcAft>
            </a:pPr>
            <a:endParaRPr lang="ar-EG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20</a:t>
            </a:fld>
            <a:endParaRPr lang="ar-EG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2447" y="2087851"/>
            <a:ext cx="3536057" cy="33573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2910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0248" y="418654"/>
            <a:ext cx="8280920" cy="562074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n-US" sz="3600" dirty="0"/>
              <a:t>Trigger Level and Slope</a:t>
            </a:r>
            <a:endParaRPr lang="ar-EG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196752"/>
            <a:ext cx="8064896" cy="4800600"/>
          </a:xfrm>
        </p:spPr>
        <p:txBody>
          <a:bodyPr>
            <a:normAutofit/>
          </a:bodyPr>
          <a:lstStyle/>
          <a:p>
            <a:pPr algn="l" rtl="0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Oscilloscope pauses each time the sweep reaches the  extreme right side of the screen.  The scope then waits until the </a:t>
            </a:r>
            <a:r>
              <a:rPr lang="en-US" sz="2400" dirty="0"/>
              <a:t>input waveform reaching a user-specified threshold  </a:t>
            </a:r>
            <a:r>
              <a:rPr lang="en-US" sz="2400" dirty="0" smtClean="0"/>
              <a:t>voltage before drawing the next trace.</a:t>
            </a:r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The </a:t>
            </a:r>
            <a:r>
              <a:rPr lang="en-US" sz="2400" dirty="0"/>
              <a:t>trigger point is determined by the </a:t>
            </a:r>
            <a:r>
              <a:rPr lang="en-US" sz="2400" b="1" i="1" dirty="0"/>
              <a:t>level</a:t>
            </a:r>
            <a:r>
              <a:rPr lang="en-US" sz="2400" dirty="0"/>
              <a:t> </a:t>
            </a:r>
            <a:r>
              <a:rPr lang="en-US" sz="2400" dirty="0" smtClean="0"/>
              <a:t>(voltage) and </a:t>
            </a:r>
            <a:r>
              <a:rPr lang="en-US" sz="2400" b="1" i="1" dirty="0" smtClean="0"/>
              <a:t>slope </a:t>
            </a:r>
            <a:r>
              <a:rPr lang="en-US" sz="2400" dirty="0" smtClean="0"/>
              <a:t>(+</a:t>
            </a:r>
            <a:r>
              <a:rPr lang="en-US" sz="2400" dirty="0" err="1" smtClean="0"/>
              <a:t>ve</a:t>
            </a:r>
            <a:r>
              <a:rPr lang="en-US" sz="2400" dirty="0" smtClean="0"/>
              <a:t> or –</a:t>
            </a:r>
            <a:r>
              <a:rPr lang="en-US" sz="2400" dirty="0" err="1" smtClean="0"/>
              <a:t>ve</a:t>
            </a:r>
            <a:r>
              <a:rPr lang="en-US" sz="2400" dirty="0" smtClean="0"/>
              <a:t> edge).  </a:t>
            </a:r>
            <a:endParaRPr lang="en-US" sz="2400" dirty="0"/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endParaRPr lang="en-US" sz="2400" dirty="0"/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21</a:t>
            </a:fld>
            <a:endParaRPr lang="ar-EG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861048"/>
            <a:ext cx="7696200" cy="2505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0508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520" y="490662"/>
            <a:ext cx="7427168" cy="706090"/>
          </a:xfrm>
          <a:solidFill>
            <a:schemeClr val="bg1"/>
          </a:solidFill>
        </p:spPr>
        <p:txBody>
          <a:bodyPr/>
          <a:lstStyle/>
          <a:p>
            <a:pPr rtl="0"/>
            <a:r>
              <a:rPr lang="en-US" sz="3600" dirty="0"/>
              <a:t>Trigger </a:t>
            </a:r>
            <a:r>
              <a:rPr lang="en-US" sz="3600" dirty="0" smtClean="0"/>
              <a:t>Modes: </a:t>
            </a:r>
            <a:r>
              <a:rPr lang="en-US" sz="3600" dirty="0" smtClean="0">
                <a:solidFill>
                  <a:srgbClr val="FF0000"/>
                </a:solidFill>
              </a:rPr>
              <a:t>Auto</a:t>
            </a:r>
            <a:r>
              <a:rPr lang="en-US" sz="3600" dirty="0" smtClean="0"/>
              <a:t> vs. </a:t>
            </a:r>
            <a:r>
              <a:rPr lang="en-US" sz="3600" dirty="0" smtClean="0">
                <a:solidFill>
                  <a:srgbClr val="FF0000"/>
                </a:solidFill>
              </a:rPr>
              <a:t>Normal</a:t>
            </a:r>
            <a:endParaRPr lang="ar-EG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556792"/>
            <a:ext cx="7920880" cy="4800600"/>
          </a:xfrm>
        </p:spPr>
        <p:txBody>
          <a:bodyPr>
            <a:noAutofit/>
          </a:bodyPr>
          <a:lstStyle/>
          <a:p>
            <a:pPr algn="just" rtl="0"/>
            <a:r>
              <a:rPr lang="en-US" sz="2400" dirty="0"/>
              <a:t>In</a:t>
            </a:r>
            <a:r>
              <a:rPr lang="en-US" sz="2400" b="1" dirty="0">
                <a:solidFill>
                  <a:srgbClr val="FF0000"/>
                </a:solidFill>
              </a:rPr>
              <a:t> Auto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mode the oscilloscope sweeps, even without a trigger. This ensures that the display will not be frozen if the signal does not cause a trigger. </a:t>
            </a:r>
          </a:p>
          <a:p>
            <a:pPr algn="just" rtl="0"/>
            <a:endParaRPr lang="en-US" sz="2400" dirty="0" smtClean="0"/>
          </a:p>
          <a:p>
            <a:pPr algn="just" rtl="0"/>
            <a:r>
              <a:rPr lang="en-US" sz="2400" dirty="0" smtClean="0"/>
              <a:t>In </a:t>
            </a:r>
            <a:r>
              <a:rPr lang="en-US" sz="2400" b="1" dirty="0">
                <a:solidFill>
                  <a:srgbClr val="FF0000"/>
                </a:solidFill>
              </a:rPr>
              <a:t>normal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mode the oscilloscope only sweeps if the input signal reaches the </a:t>
            </a:r>
            <a:r>
              <a:rPr lang="en-US" sz="2400" dirty="0" smtClean="0"/>
              <a:t>trigger </a:t>
            </a:r>
            <a:r>
              <a:rPr lang="en-US" sz="2400" dirty="0"/>
              <a:t>point</a:t>
            </a:r>
            <a:r>
              <a:rPr lang="en-US" sz="2400" dirty="0" smtClean="0"/>
              <a:t>; otherwise the display will be frozen on </a:t>
            </a:r>
            <a:r>
              <a:rPr lang="en-US" sz="2400" dirty="0"/>
              <a:t>the last acquired waveform. </a:t>
            </a:r>
            <a:endParaRPr lang="en-US" sz="2400" dirty="0" smtClean="0"/>
          </a:p>
          <a:p>
            <a:pPr algn="just" rtl="0"/>
            <a:endParaRPr lang="en-US" sz="2400" dirty="0" smtClean="0"/>
          </a:p>
          <a:p>
            <a:pPr algn="just" rtl="0"/>
            <a:r>
              <a:rPr lang="en-US" sz="2400" dirty="0" smtClean="0"/>
              <a:t>In </a:t>
            </a:r>
            <a:r>
              <a:rPr lang="en-US" sz="2400" dirty="0"/>
              <a:t>practice, you will probably </a:t>
            </a:r>
            <a:r>
              <a:rPr lang="en-US" sz="2400" dirty="0" smtClean="0"/>
              <a:t>start with </a:t>
            </a:r>
            <a:r>
              <a:rPr lang="en-US" sz="2400" dirty="0" smtClean="0">
                <a:solidFill>
                  <a:srgbClr val="FF0000"/>
                </a:solidFill>
              </a:rPr>
              <a:t>auto</a:t>
            </a:r>
            <a:r>
              <a:rPr lang="en-US" sz="2400" dirty="0" smtClean="0"/>
              <a:t> mode </a:t>
            </a:r>
            <a:r>
              <a:rPr lang="en-US" sz="2400" dirty="0"/>
              <a:t>because it requires less </a:t>
            </a:r>
            <a:r>
              <a:rPr lang="en-US" sz="2400" dirty="0" smtClean="0"/>
              <a:t>adjustment and then use </a:t>
            </a:r>
            <a:r>
              <a:rPr lang="en-US" sz="2400" dirty="0">
                <a:solidFill>
                  <a:srgbClr val="FF0000"/>
                </a:solidFill>
              </a:rPr>
              <a:t>normal</a:t>
            </a:r>
            <a:r>
              <a:rPr lang="en-US" sz="2400" dirty="0"/>
              <a:t> mode because it lets you see just the signal of </a:t>
            </a:r>
            <a:r>
              <a:rPr lang="en-US" sz="2400" dirty="0" smtClean="0"/>
              <a:t>interest.</a:t>
            </a:r>
            <a:endParaRPr lang="en-US" sz="2400" dirty="0"/>
          </a:p>
          <a:p>
            <a:pPr algn="just" rtl="0"/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22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86591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408" y="332656"/>
            <a:ext cx="7620000" cy="576064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rtl="0"/>
            <a:r>
              <a:rPr lang="en-US" sz="3600" dirty="0"/>
              <a:t>Input Coupling (</a:t>
            </a:r>
            <a:r>
              <a:rPr lang="en-US" sz="3600" dirty="0" smtClean="0"/>
              <a:t>DC</a:t>
            </a:r>
            <a:r>
              <a:rPr lang="en-US" sz="3600" dirty="0"/>
              <a:t> </a:t>
            </a:r>
            <a:r>
              <a:rPr lang="en-US" sz="3600" dirty="0" smtClean="0"/>
              <a:t>– AC</a:t>
            </a:r>
            <a:r>
              <a:rPr lang="en-US" sz="3600" dirty="0"/>
              <a:t> </a:t>
            </a:r>
            <a:r>
              <a:rPr lang="en-US" sz="3600" dirty="0" smtClean="0"/>
              <a:t>– GND) </a:t>
            </a:r>
            <a:endParaRPr lang="ar-EG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148680"/>
            <a:ext cx="7920880" cy="4800600"/>
          </a:xfrm>
        </p:spPr>
        <p:txBody>
          <a:bodyPr>
            <a:normAutofit/>
          </a:bodyPr>
          <a:lstStyle/>
          <a:p>
            <a:pPr algn="l" rtl="0">
              <a:spcBef>
                <a:spcPts val="600"/>
              </a:spcBef>
              <a:spcAft>
                <a:spcPts val="600"/>
              </a:spcAft>
            </a:pPr>
            <a:r>
              <a:rPr lang="en-US" sz="2400" b="1" dirty="0"/>
              <a:t>DC coupling </a:t>
            </a:r>
            <a:r>
              <a:rPr lang="en-US" sz="2400" dirty="0"/>
              <a:t>shows </a:t>
            </a:r>
            <a:r>
              <a:rPr lang="en-US" sz="2400" dirty="0" smtClean="0"/>
              <a:t>the whole signal </a:t>
            </a:r>
            <a:r>
              <a:rPr lang="en-US" sz="2400" dirty="0"/>
              <a:t>(</a:t>
            </a:r>
            <a:r>
              <a:rPr lang="en-US" sz="2400" dirty="0" smtClean="0"/>
              <a:t>AC+DC components) </a:t>
            </a:r>
            <a:r>
              <a:rPr lang="en-US" sz="2400" dirty="0"/>
              <a:t>. </a:t>
            </a:r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r>
              <a:rPr lang="en-US" sz="2400" b="1" dirty="0" smtClean="0"/>
              <a:t>AC </a:t>
            </a:r>
            <a:r>
              <a:rPr lang="en-US" sz="2400" b="1" dirty="0"/>
              <a:t>coupling</a:t>
            </a:r>
            <a:r>
              <a:rPr lang="en-US" sz="2400" dirty="0"/>
              <a:t> blocks the DC component of a signal </a:t>
            </a:r>
            <a:r>
              <a:rPr lang="en-US" sz="2400" dirty="0" smtClean="0"/>
              <a:t>(you </a:t>
            </a:r>
            <a:r>
              <a:rPr lang="en-US" sz="2400" dirty="0"/>
              <a:t>see the waveform centered around </a:t>
            </a:r>
            <a:r>
              <a:rPr lang="en-US" sz="2400" dirty="0" smtClean="0"/>
              <a:t>0 V). </a:t>
            </a:r>
            <a:r>
              <a:rPr lang="en-US" sz="2400" dirty="0"/>
              <a:t>T</a:t>
            </a:r>
            <a:r>
              <a:rPr lang="en-US" sz="2400" dirty="0" smtClean="0"/>
              <a:t>his is useful </a:t>
            </a:r>
            <a:r>
              <a:rPr lang="en-US" sz="2400" dirty="0"/>
              <a:t>when the entire signal (AC+DC) is too large for the volts/div setting. </a:t>
            </a:r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r>
              <a:rPr lang="en-US" sz="2400" b="1" dirty="0" smtClean="0"/>
              <a:t>Ground  coupling (GND) </a:t>
            </a:r>
            <a:r>
              <a:rPr lang="en-US" sz="2400" dirty="0" smtClean="0"/>
              <a:t>disconnects </a:t>
            </a:r>
            <a:r>
              <a:rPr lang="en-US" sz="2400" dirty="0"/>
              <a:t>the input signal from the vertical system, which lets you see a horizontal line on the screen that represents </a:t>
            </a:r>
            <a:r>
              <a:rPr lang="en-US" sz="2400" dirty="0" smtClean="0"/>
              <a:t>0 V.</a:t>
            </a:r>
            <a:endParaRPr lang="en-US" sz="24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ar-EG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23</a:t>
            </a:fld>
            <a:endParaRPr lang="ar-EG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4328228"/>
            <a:ext cx="6192688" cy="2305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4228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2400" y="404664"/>
            <a:ext cx="8340080" cy="792088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3600" b="1" dirty="0"/>
              <a:t>Pulse </a:t>
            </a:r>
            <a:r>
              <a:rPr lang="en-US" sz="3600" b="1" dirty="0" smtClean="0"/>
              <a:t>Measurements</a:t>
            </a:r>
            <a:endParaRPr lang="ar-EG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7920880" cy="1656184"/>
          </a:xfrm>
        </p:spPr>
        <p:txBody>
          <a:bodyPr>
            <a:noAutofit/>
          </a:bodyPr>
          <a:lstStyle/>
          <a:p>
            <a:pPr marL="109728" indent="0" algn="just" rtl="0">
              <a:buNone/>
            </a:pPr>
            <a:r>
              <a:rPr lang="en-US" sz="2400" dirty="0" smtClean="0"/>
              <a:t>In many applications, the shape of pulses is important</a:t>
            </a:r>
            <a:r>
              <a:rPr lang="en-US" sz="2400" dirty="0"/>
              <a:t>. </a:t>
            </a:r>
            <a:r>
              <a:rPr lang="en-US" sz="2400" dirty="0" smtClean="0"/>
              <a:t>Pulses </a:t>
            </a:r>
            <a:r>
              <a:rPr lang="en-US" sz="2400" dirty="0"/>
              <a:t>can become </a:t>
            </a:r>
            <a:r>
              <a:rPr lang="en-US" sz="2400" dirty="0" smtClean="0"/>
              <a:t>distorted and </a:t>
            </a:r>
            <a:r>
              <a:rPr lang="en-US" sz="2400" dirty="0"/>
              <a:t>cause a digital circuit to </a:t>
            </a:r>
            <a:r>
              <a:rPr lang="en-US" sz="2400" dirty="0" smtClean="0"/>
              <a:t>malfunction. Standard </a:t>
            </a:r>
            <a:r>
              <a:rPr lang="en-US" sz="2400" dirty="0"/>
              <a:t>pulse measurements are </a:t>
            </a:r>
            <a:r>
              <a:rPr lang="en-US" sz="2400" i="1" dirty="0">
                <a:solidFill>
                  <a:srgbClr val="FF0000"/>
                </a:solidFill>
              </a:rPr>
              <a:t>pulse width </a:t>
            </a:r>
            <a:r>
              <a:rPr lang="en-US" sz="2400" dirty="0"/>
              <a:t>and pulse </a:t>
            </a:r>
            <a:r>
              <a:rPr lang="en-US" sz="2400" i="1" dirty="0">
                <a:solidFill>
                  <a:srgbClr val="FF0000"/>
                </a:solidFill>
              </a:rPr>
              <a:t>rise time</a:t>
            </a:r>
            <a:r>
              <a:rPr lang="en-US" sz="2400" dirty="0" smtClean="0"/>
              <a:t>.</a:t>
            </a:r>
          </a:p>
          <a:p>
            <a:pPr marL="109728" indent="0" algn="just" rtl="0">
              <a:buNone/>
            </a:pPr>
            <a:endParaRPr lang="en-US" sz="2400" dirty="0" smtClean="0"/>
          </a:p>
          <a:p>
            <a:pPr marL="452628" indent="-342900" algn="just" rtl="0"/>
            <a:endParaRPr lang="en-US" sz="2400" dirty="0" smtClean="0"/>
          </a:p>
          <a:p>
            <a:pPr marL="452628" indent="-342900" algn="just" rtl="0"/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24</a:t>
            </a:fld>
            <a:endParaRPr lang="ar-EG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054988"/>
            <a:ext cx="6192688" cy="3378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41481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2400" y="404664"/>
            <a:ext cx="8340080" cy="792088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3600" b="1" dirty="0"/>
              <a:t>Pulse </a:t>
            </a:r>
            <a:r>
              <a:rPr lang="en-US" sz="3600" b="1" dirty="0" smtClean="0"/>
              <a:t>Measurements</a:t>
            </a:r>
            <a:endParaRPr lang="ar-EG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340768"/>
            <a:ext cx="7704856" cy="4680520"/>
          </a:xfrm>
        </p:spPr>
        <p:txBody>
          <a:bodyPr>
            <a:noAutofit/>
          </a:bodyPr>
          <a:lstStyle/>
          <a:p>
            <a:pPr marL="109728" indent="0" algn="just" rtl="0">
              <a:spcBef>
                <a:spcPts val="1200"/>
              </a:spcBef>
              <a:spcAft>
                <a:spcPts val="1200"/>
              </a:spcAft>
              <a:buNone/>
            </a:pPr>
            <a:endParaRPr lang="en-US" sz="2400" b="1" dirty="0" smtClean="0">
              <a:solidFill>
                <a:srgbClr val="FF0000"/>
              </a:solidFill>
            </a:endParaRPr>
          </a:p>
          <a:p>
            <a:pPr marL="109728" indent="0" algn="just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Rise </a:t>
            </a:r>
            <a:r>
              <a:rPr lang="en-US" sz="2400" b="1" dirty="0">
                <a:solidFill>
                  <a:srgbClr val="FF0000"/>
                </a:solidFill>
              </a:rPr>
              <a:t>time </a:t>
            </a:r>
            <a:r>
              <a:rPr lang="en-US" sz="2400" dirty="0"/>
              <a:t>is the time a pulse takes to go from low to high voltage. By convention, the rise time is measured from 10% to 90% of the full voltage of the pulse. This eliminates any irregularities at the pulse’s transition corners. </a:t>
            </a:r>
            <a:endParaRPr lang="en-US" sz="2400" dirty="0" smtClean="0"/>
          </a:p>
          <a:p>
            <a:pPr marL="109728" indent="0" algn="just">
              <a:spcBef>
                <a:spcPts val="1200"/>
              </a:spcBef>
              <a:spcAft>
                <a:spcPts val="1200"/>
              </a:spcAft>
              <a:buNone/>
            </a:pPr>
            <a:endParaRPr lang="en-US" sz="2400" b="1" dirty="0" smtClean="0">
              <a:solidFill>
                <a:srgbClr val="FF0000"/>
              </a:solidFill>
            </a:endParaRPr>
          </a:p>
          <a:p>
            <a:pPr marL="109728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Pulse </a:t>
            </a:r>
            <a:r>
              <a:rPr lang="en-US" sz="2400" b="1" dirty="0">
                <a:solidFill>
                  <a:srgbClr val="FF0000"/>
                </a:solidFill>
              </a:rPr>
              <a:t>width </a:t>
            </a:r>
            <a:r>
              <a:rPr lang="en-US" sz="2400" dirty="0"/>
              <a:t>is the time the pulse takes to go from low to high and back to low again. By convention, the pulse width is measured at 50% of full voltage.  </a:t>
            </a:r>
          </a:p>
          <a:p>
            <a:pPr marL="109728" indent="0" algn="just" rtl="0">
              <a:spcBef>
                <a:spcPts val="1200"/>
              </a:spcBef>
              <a:spcAft>
                <a:spcPts val="1200"/>
              </a:spcAft>
              <a:buNone/>
            </a:pPr>
            <a:endParaRPr lang="en-US" sz="2400" dirty="0"/>
          </a:p>
          <a:p>
            <a:pPr marL="109728" indent="0" algn="just" rtl="0">
              <a:spcBef>
                <a:spcPts val="1200"/>
              </a:spcBef>
              <a:spcAft>
                <a:spcPts val="1200"/>
              </a:spcAft>
              <a:buNone/>
            </a:pPr>
            <a:endParaRPr lang="en-US" sz="2400" dirty="0" smtClean="0"/>
          </a:p>
          <a:p>
            <a:pPr marL="452628" indent="-342900" algn="just" rtl="0">
              <a:spcBef>
                <a:spcPts val="1200"/>
              </a:spcBef>
              <a:spcAft>
                <a:spcPts val="1200"/>
              </a:spcAft>
            </a:pPr>
            <a:endParaRPr lang="en-US" sz="2400" dirty="0" smtClean="0"/>
          </a:p>
          <a:p>
            <a:pPr marL="452628" indent="-342900" algn="just" rtl="0">
              <a:spcBef>
                <a:spcPts val="1200"/>
              </a:spcBef>
              <a:spcAft>
                <a:spcPts val="1200"/>
              </a:spcAft>
            </a:pP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25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710177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84264" y="287944"/>
            <a:ext cx="8020184" cy="720080"/>
          </a:xfrm>
          <a:solidFill>
            <a:schemeClr val="bg1"/>
          </a:solidFill>
        </p:spPr>
        <p:txBody>
          <a:bodyPr/>
          <a:lstStyle/>
          <a:p>
            <a:pPr rtl="0"/>
            <a:r>
              <a:rPr lang="en-US" sz="3600" dirty="0" smtClean="0"/>
              <a:t>Oscilloscope Bandwidth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3896" y="1196752"/>
            <a:ext cx="4248472" cy="5184576"/>
          </a:xfrm>
        </p:spPr>
        <p:txBody>
          <a:bodyPr>
            <a:normAutofit/>
          </a:bodyPr>
          <a:lstStyle/>
          <a:p>
            <a:pPr algn="just" rtl="0"/>
            <a:r>
              <a:rPr lang="en-US" sz="2400" dirty="0" smtClean="0"/>
              <a:t>Most important speciﬁcations of an oscilloscope are the bandwidth and rise time. </a:t>
            </a:r>
          </a:p>
          <a:p>
            <a:pPr algn="just" rtl="0"/>
            <a:r>
              <a:rPr lang="en-US" sz="2400" b="1" dirty="0" smtClean="0"/>
              <a:t>Bandwidth</a:t>
            </a:r>
            <a:r>
              <a:rPr lang="en-US" sz="2400" dirty="0" smtClean="0"/>
              <a:t> is the maximum </a:t>
            </a:r>
            <a:r>
              <a:rPr lang="en-US" sz="2400" dirty="0"/>
              <a:t>frequency over which the oscilloscope ampliﬁer gain is within </a:t>
            </a:r>
            <a:r>
              <a:rPr lang="en-US" sz="2400" dirty="0" smtClean="0"/>
              <a:t>-3dB </a:t>
            </a:r>
            <a:r>
              <a:rPr lang="en-US" sz="2400" dirty="0"/>
              <a:t>of its peak </a:t>
            </a:r>
            <a:r>
              <a:rPr lang="en-US" sz="2400" dirty="0" smtClean="0"/>
              <a:t>value (~ 70.7% of maximum value).</a:t>
            </a:r>
          </a:p>
          <a:p>
            <a:pPr algn="l" rtl="0"/>
            <a:r>
              <a:rPr lang="en-US" sz="2400" dirty="0" smtClean="0"/>
              <a:t>When </a:t>
            </a:r>
            <a:r>
              <a:rPr lang="en-US" sz="2400" dirty="0"/>
              <a:t>applied to signal-amplitude measurement, the oscilloscope is only usable at frequencies up to about 0.3 times its speciﬁed bandwidth</a:t>
            </a:r>
            <a:r>
              <a:rPr lang="en-US" sz="2400" dirty="0" smtClean="0"/>
              <a:t>. 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26</a:t>
            </a:fld>
            <a:endParaRPr lang="ar-EG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2984" y="2420888"/>
            <a:ext cx="4104456" cy="255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4623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768424" y="371598"/>
            <a:ext cx="7620000" cy="681138"/>
          </a:xfrm>
          <a:solidFill>
            <a:schemeClr val="bg1"/>
          </a:solidFill>
        </p:spPr>
        <p:txBody>
          <a:bodyPr/>
          <a:lstStyle/>
          <a:p>
            <a:pPr rtl="0"/>
            <a:r>
              <a:rPr lang="en-US" sz="3600" dirty="0" smtClean="0"/>
              <a:t>The rise time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340768"/>
            <a:ext cx="7488832" cy="5184576"/>
          </a:xfrm>
        </p:spPr>
        <p:txBody>
          <a:bodyPr>
            <a:noAutofit/>
          </a:bodyPr>
          <a:lstStyle/>
          <a:p>
            <a:pPr algn="l" rtl="0"/>
            <a:r>
              <a:rPr lang="en-US" sz="2500" dirty="0" smtClean="0"/>
              <a:t>Oscilloscopes </a:t>
            </a:r>
            <a:r>
              <a:rPr lang="en-US" sz="2500" dirty="0"/>
              <a:t>are normally designed such that:</a:t>
            </a:r>
          </a:p>
          <a:p>
            <a:pPr marL="114300" indent="0" algn="l" rtl="0">
              <a:buNone/>
            </a:pPr>
            <a:endParaRPr lang="en-US" sz="2500" dirty="0" smtClean="0"/>
          </a:p>
          <a:p>
            <a:pPr marL="114300" indent="0" algn="l" rtl="0">
              <a:buNone/>
            </a:pPr>
            <a:r>
              <a:rPr lang="en-US" sz="2500" dirty="0" smtClean="0"/>
              <a:t>		</a:t>
            </a:r>
            <a:r>
              <a:rPr lang="en-US" sz="2500" b="1" dirty="0" smtClean="0"/>
              <a:t>Bandwidth</a:t>
            </a:r>
            <a:r>
              <a:rPr lang="en-US" sz="2500" dirty="0" smtClean="0"/>
              <a:t> x </a:t>
            </a:r>
            <a:r>
              <a:rPr lang="en-US" sz="2500" b="1" dirty="0"/>
              <a:t>Rise time </a:t>
            </a:r>
            <a:r>
              <a:rPr lang="en-US" sz="2500" dirty="0" smtClean="0"/>
              <a:t>= </a:t>
            </a:r>
            <a:r>
              <a:rPr lang="en-US" sz="2500" dirty="0"/>
              <a:t>0.35</a:t>
            </a:r>
          </a:p>
          <a:p>
            <a:pPr algn="l" rtl="0"/>
            <a:endParaRPr lang="en-US" sz="2500" dirty="0" smtClean="0"/>
          </a:p>
          <a:p>
            <a:pPr algn="l" rtl="0"/>
            <a:r>
              <a:rPr lang="en-US" sz="2500" dirty="0" smtClean="0"/>
              <a:t>Thus</a:t>
            </a:r>
            <a:r>
              <a:rPr lang="en-US" sz="2500" dirty="0"/>
              <a:t>, for a bandwidth of 100 MHz, </a:t>
            </a:r>
            <a:r>
              <a:rPr lang="en-US" sz="2500" dirty="0" smtClean="0"/>
              <a:t>	</a:t>
            </a:r>
          </a:p>
          <a:p>
            <a:pPr marL="114300" indent="0" algn="l" rtl="0">
              <a:buNone/>
            </a:pPr>
            <a:endParaRPr lang="en-US" sz="2500" dirty="0" smtClean="0"/>
          </a:p>
          <a:p>
            <a:pPr marL="114300" indent="0" algn="l" rtl="0">
              <a:buNone/>
            </a:pPr>
            <a:r>
              <a:rPr lang="en-US" sz="2500" dirty="0"/>
              <a:t>	</a:t>
            </a:r>
            <a:r>
              <a:rPr lang="en-US" sz="2500" dirty="0" smtClean="0"/>
              <a:t>	</a:t>
            </a:r>
            <a:r>
              <a:rPr lang="en-US" sz="2500" b="1" dirty="0" smtClean="0"/>
              <a:t>Rise </a:t>
            </a:r>
            <a:r>
              <a:rPr lang="en-US" sz="2500" b="1" dirty="0"/>
              <a:t>time </a:t>
            </a:r>
            <a:r>
              <a:rPr lang="en-US" sz="2500" dirty="0" smtClean="0"/>
              <a:t>= 0.35/10</a:t>
            </a:r>
            <a:r>
              <a:rPr lang="en-US" sz="2500" baseline="30000" dirty="0" smtClean="0"/>
              <a:t>8</a:t>
            </a:r>
            <a:r>
              <a:rPr lang="en-US" sz="2500" dirty="0" smtClean="0"/>
              <a:t> = </a:t>
            </a:r>
            <a:r>
              <a:rPr lang="en-US" sz="2500" dirty="0"/>
              <a:t>3.5 ns</a:t>
            </a:r>
            <a:r>
              <a:rPr lang="en-US" sz="2500" dirty="0" smtClean="0"/>
              <a:t>.</a:t>
            </a:r>
          </a:p>
          <a:p>
            <a:pPr marL="114300" indent="0" algn="l" rtl="0">
              <a:buNone/>
            </a:pPr>
            <a:endParaRPr lang="en-US" sz="2500" dirty="0" smtClean="0"/>
          </a:p>
          <a:p>
            <a:pPr algn="l" rtl="0"/>
            <a:r>
              <a:rPr lang="en-US" sz="2500" dirty="0" smtClean="0"/>
              <a:t>Therefore, this oscilloscope is able to display pulses with rise time no less than 3.5 ns. Faster pulses can not be well displayed with this oscilloscope.</a:t>
            </a:r>
            <a:endParaRPr lang="en-US" sz="25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27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301666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24408" y="476672"/>
            <a:ext cx="7620000" cy="720080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rtl="0"/>
            <a:r>
              <a:rPr lang="en-US" dirty="0"/>
              <a:t>Digital </a:t>
            </a:r>
            <a:r>
              <a:rPr lang="en-US" dirty="0" smtClean="0"/>
              <a:t>Multi-meter (DMM)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508720"/>
            <a:ext cx="7776864" cy="4800600"/>
          </a:xfrm>
        </p:spPr>
        <p:txBody>
          <a:bodyPr>
            <a:noAutofit/>
          </a:bodyPr>
          <a:lstStyle/>
          <a:p>
            <a:pPr>
              <a:spcBef>
                <a:spcPts val="2400"/>
              </a:spcBef>
              <a:spcAft>
                <a:spcPts val="2400"/>
              </a:spcAft>
            </a:pPr>
            <a:endParaRPr lang="en-US" sz="2400" dirty="0" smtClean="0"/>
          </a:p>
          <a:p>
            <a:pPr>
              <a:spcBef>
                <a:spcPts val="2400"/>
              </a:spcBef>
              <a:spcAft>
                <a:spcPts val="2400"/>
              </a:spcAft>
            </a:pPr>
            <a:r>
              <a:rPr lang="en-US" sz="2400" dirty="0" smtClean="0"/>
              <a:t>Basically</a:t>
            </a:r>
            <a:r>
              <a:rPr lang="en-US" sz="2400" dirty="0"/>
              <a:t>, DMM can only measure DC </a:t>
            </a:r>
            <a:r>
              <a:rPr lang="en-US" sz="2400" dirty="0" smtClean="0"/>
              <a:t>voltage. Current</a:t>
            </a:r>
            <a:r>
              <a:rPr lang="en-US" sz="2400" dirty="0"/>
              <a:t>, resistance, or AC </a:t>
            </a:r>
            <a:r>
              <a:rPr lang="en-US" sz="2400" dirty="0" smtClean="0"/>
              <a:t>voltage are converted </a:t>
            </a:r>
            <a:r>
              <a:rPr lang="en-US" sz="2400" dirty="0"/>
              <a:t>into DC voltage. </a:t>
            </a:r>
          </a:p>
          <a:p>
            <a:pPr>
              <a:spcBef>
                <a:spcPts val="2400"/>
              </a:spcBef>
              <a:spcAft>
                <a:spcPts val="2400"/>
              </a:spcAft>
            </a:pPr>
            <a:r>
              <a:rPr lang="en-US" sz="2400" dirty="0" smtClean="0"/>
              <a:t>A </a:t>
            </a:r>
            <a:r>
              <a:rPr lang="en-US" sz="2400" dirty="0"/>
              <a:t>main component of DMM is the Analog-to-Digital converter (ADC) which converts the measured analog DC voltage </a:t>
            </a:r>
            <a:r>
              <a:rPr lang="en-US" sz="2400" dirty="0" smtClean="0"/>
              <a:t>into </a:t>
            </a:r>
            <a:r>
              <a:rPr lang="en-US" sz="2400" dirty="0"/>
              <a:t>a digital </a:t>
            </a:r>
            <a:r>
              <a:rPr lang="en-US" sz="2400" dirty="0" smtClean="0"/>
              <a:t>quantity to be displayed on the LCD.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3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06576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24408" y="476672"/>
            <a:ext cx="7620000" cy="720080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rtl="0"/>
            <a:r>
              <a:rPr lang="en-US" dirty="0"/>
              <a:t>Digital </a:t>
            </a:r>
            <a:r>
              <a:rPr lang="en-US" dirty="0" smtClean="0"/>
              <a:t>Multi-meter (DMM)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508720"/>
            <a:ext cx="7776864" cy="4800600"/>
          </a:xfrm>
        </p:spPr>
        <p:txBody>
          <a:bodyPr>
            <a:noAutofit/>
          </a:bodyPr>
          <a:lstStyle/>
          <a:p>
            <a:pPr algn="l" rtl="0">
              <a:spcBef>
                <a:spcPts val="1800"/>
              </a:spcBef>
              <a:spcAft>
                <a:spcPts val="1800"/>
              </a:spcAft>
            </a:pPr>
            <a:r>
              <a:rPr lang="en-US" sz="2400" dirty="0" smtClean="0"/>
              <a:t>The </a:t>
            </a:r>
            <a:r>
              <a:rPr lang="en-US" sz="2400" b="1" dirty="0"/>
              <a:t>range</a:t>
            </a:r>
            <a:r>
              <a:rPr lang="en-US" sz="2400" dirty="0"/>
              <a:t> determines </a:t>
            </a:r>
            <a:r>
              <a:rPr lang="en-US" sz="2400" dirty="0" smtClean="0"/>
              <a:t>the maximum voltage to be measured. In the same time, it changes the </a:t>
            </a:r>
            <a:r>
              <a:rPr lang="en-US" sz="2400" dirty="0"/>
              <a:t>position of the decimal point on LCD. This determines how refined or precise is the reading. This is </a:t>
            </a:r>
            <a:r>
              <a:rPr lang="en-US" sz="2400" dirty="0" smtClean="0"/>
              <a:t>called the </a:t>
            </a:r>
            <a:r>
              <a:rPr lang="en-US" sz="2400" b="1" dirty="0"/>
              <a:t>resolution</a:t>
            </a:r>
            <a:r>
              <a:rPr lang="en-US" sz="2400" dirty="0" smtClean="0"/>
              <a:t>.</a:t>
            </a:r>
          </a:p>
          <a:p>
            <a:pPr algn="l" rtl="0">
              <a:spcBef>
                <a:spcPts val="1800"/>
              </a:spcBef>
              <a:spcAft>
                <a:spcPts val="1800"/>
              </a:spcAft>
            </a:pPr>
            <a:endParaRPr lang="en-US" sz="2400" dirty="0"/>
          </a:p>
          <a:p>
            <a:pPr algn="l" rtl="0">
              <a:spcBef>
                <a:spcPts val="1800"/>
              </a:spcBef>
              <a:spcAft>
                <a:spcPts val="1800"/>
              </a:spcAft>
            </a:pPr>
            <a:r>
              <a:rPr lang="en-US" sz="2400" dirty="0" smtClean="0"/>
              <a:t>DMMs </a:t>
            </a:r>
            <a:r>
              <a:rPr lang="en-US" sz="2400" dirty="0"/>
              <a:t>have high input impedance (~10M</a:t>
            </a:r>
            <a:r>
              <a:rPr lang="el-GR" sz="2400" dirty="0"/>
              <a:t>Ω</a:t>
            </a:r>
            <a:r>
              <a:rPr lang="en-US" sz="2400" dirty="0"/>
              <a:t>), which will not load down sensitive circuits.</a:t>
            </a:r>
          </a:p>
          <a:p>
            <a:pPr algn="l" rtl="0">
              <a:spcBef>
                <a:spcPts val="1800"/>
              </a:spcBef>
              <a:spcAft>
                <a:spcPts val="1800"/>
              </a:spcAft>
            </a:pPr>
            <a:r>
              <a:rPr lang="en-US" sz="2400" dirty="0" smtClean="0"/>
              <a:t>Next are some notes about measurements using DMM.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4</a:t>
            </a:fld>
            <a:endParaRPr lang="ar-EG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6150" y="3189448"/>
            <a:ext cx="2171700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3896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611560" y="1412776"/>
            <a:ext cx="7992888" cy="49685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2400" dirty="0" smtClean="0">
                <a:latin typeface="Times New Roman" pitchFamily="18" charset="0"/>
              </a:rPr>
              <a:t>Let us first remember what is meant by average and RMS values of an AC signal.</a:t>
            </a:r>
          </a:p>
          <a:p>
            <a:pPr algn="just"/>
            <a:endParaRPr lang="en-US" sz="2400" dirty="0">
              <a:latin typeface="Times New Roman" pitchFamily="18" charset="0"/>
            </a:endParaRPr>
          </a:p>
          <a:p>
            <a:pPr algn="just"/>
            <a:endParaRPr lang="en-US" sz="2400" dirty="0" smtClean="0">
              <a:latin typeface="Times New Roman" pitchFamily="18" charset="0"/>
            </a:endParaRPr>
          </a:p>
          <a:p>
            <a:pPr algn="just"/>
            <a:endParaRPr lang="en-US" sz="2400" dirty="0">
              <a:latin typeface="Times New Roman" pitchFamily="18" charset="0"/>
            </a:endParaRPr>
          </a:p>
          <a:p>
            <a:pPr algn="just"/>
            <a:endParaRPr lang="en-US" sz="2400" dirty="0" smtClean="0">
              <a:latin typeface="Times New Roman" pitchFamily="18" charset="0"/>
            </a:endParaRPr>
          </a:p>
          <a:p>
            <a:pPr algn="just"/>
            <a:endParaRPr lang="en-US" sz="2400" dirty="0">
              <a:latin typeface="Times New Roman" pitchFamily="18" charset="0"/>
            </a:endParaRPr>
          </a:p>
          <a:p>
            <a:pPr algn="just"/>
            <a:endParaRPr lang="en-US" sz="2400" dirty="0" smtClean="0">
              <a:latin typeface="Times New Roman" pitchFamily="18" charset="0"/>
            </a:endParaRPr>
          </a:p>
          <a:p>
            <a:pPr algn="just"/>
            <a:endParaRPr lang="en-US" sz="2400" dirty="0">
              <a:latin typeface="Times New Roman" pitchFamily="18" charset="0"/>
            </a:endParaRPr>
          </a:p>
          <a:p>
            <a:pPr algn="just"/>
            <a:r>
              <a:rPr lang="en-US" sz="2400" dirty="0" smtClean="0">
                <a:latin typeface="Times New Roman" pitchFamily="18" charset="0"/>
              </a:rPr>
              <a:t>For </a:t>
            </a:r>
            <a:r>
              <a:rPr lang="en-US" sz="2400" dirty="0">
                <a:latin typeface="Times New Roman" pitchFamily="18" charset="0"/>
              </a:rPr>
              <a:t>pure sine </a:t>
            </a:r>
            <a:r>
              <a:rPr lang="en-US" sz="2400" dirty="0" smtClean="0">
                <a:latin typeface="Times New Roman" pitchFamily="18" charset="0"/>
              </a:rPr>
              <a:t>wave:</a:t>
            </a:r>
            <a:r>
              <a:rPr lang="en-US" sz="2400" b="1" dirty="0" smtClean="0">
                <a:latin typeface="Times New Roman" pitchFamily="18" charset="0"/>
              </a:rPr>
              <a:t>  </a:t>
            </a:r>
            <a:r>
              <a:rPr lang="en-US" sz="2400" dirty="0" smtClean="0">
                <a:latin typeface="Times New Roman" pitchFamily="18" charset="0"/>
              </a:rPr>
              <a:t> </a:t>
            </a:r>
          </a:p>
          <a:p>
            <a:pPr algn="just"/>
            <a:endParaRPr lang="en-US" sz="2400" dirty="0" smtClean="0">
              <a:latin typeface="Times New Roman" pitchFamily="18" charset="0"/>
            </a:endParaRPr>
          </a:p>
          <a:p>
            <a:pPr algn="just"/>
            <a:endParaRPr lang="en-US" sz="2400" dirty="0" smtClean="0">
              <a:latin typeface="Times New Roman" pitchFamily="18" charset="0"/>
            </a:endParaRPr>
          </a:p>
          <a:p>
            <a:pPr algn="just"/>
            <a:endParaRPr lang="en-US" sz="2400" dirty="0" smtClean="0">
              <a:latin typeface="Times New Roman" pitchFamily="18" charset="0"/>
            </a:endParaRPr>
          </a:p>
          <a:p>
            <a:pPr algn="just"/>
            <a:endParaRPr lang="en-US" sz="2400" dirty="0" smtClean="0">
              <a:latin typeface="Times New Roman" pitchFamily="18" charset="0"/>
            </a:endParaRPr>
          </a:p>
          <a:p>
            <a:pPr algn="just"/>
            <a:endParaRPr lang="en-US" sz="2400" dirty="0" smtClean="0">
              <a:latin typeface="Times New Roman" pitchFamily="18" charset="0"/>
            </a:endParaRPr>
          </a:p>
          <a:p>
            <a:pPr algn="just"/>
            <a:endParaRPr lang="en-US" sz="2400" dirty="0" smtClean="0">
              <a:latin typeface="Times New Roman" pitchFamily="18" charset="0"/>
            </a:endParaRPr>
          </a:p>
          <a:p>
            <a:pPr algn="just"/>
            <a:endParaRPr lang="en-US" sz="2400" dirty="0" smtClean="0">
              <a:latin typeface="Times New Roman" pitchFamily="18" charset="0"/>
            </a:endParaRPr>
          </a:p>
          <a:p>
            <a:pPr algn="just"/>
            <a:endParaRPr lang="en-US" sz="2400" dirty="0" smtClean="0">
              <a:latin typeface="Times New Roman" pitchFamily="18" charset="0"/>
            </a:endParaRPr>
          </a:p>
          <a:p>
            <a:pPr algn="just"/>
            <a:endParaRPr lang="en-US" sz="2400" dirty="0" smtClean="0">
              <a:latin typeface="Times New Roman" pitchFamily="18" charset="0"/>
            </a:endParaRPr>
          </a:p>
          <a:p>
            <a:pPr algn="just"/>
            <a:endParaRPr lang="en-US" sz="2400" dirty="0" smtClean="0">
              <a:cs typeface="+mj-cs"/>
            </a:endParaRPr>
          </a:p>
          <a:p>
            <a:pPr algn="just"/>
            <a:endParaRPr lang="ar-EG" sz="2400" dirty="0">
              <a:cs typeface="+mj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7848872" cy="576064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n-US" sz="3600" b="1" dirty="0"/>
              <a:t>AC Voltage Measurement</a:t>
            </a:r>
            <a:endParaRPr lang="ar-EG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5</a:t>
            </a:fld>
            <a:endParaRPr lang="ar-EG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92" y="2636912"/>
            <a:ext cx="3385080" cy="2273192"/>
          </a:xfrm>
          <a:prstGeom prst="rect">
            <a:avLst/>
          </a:prstGeom>
        </p:spPr>
      </p:pic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6665640"/>
              </p:ext>
            </p:extLst>
          </p:nvPr>
        </p:nvGraphicFramePr>
        <p:xfrm>
          <a:off x="4499992" y="2541502"/>
          <a:ext cx="4212468" cy="23996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9" name="Equation" r:id="rId4" imgW="2552400" imgH="1485720" progId="Equation.3">
                  <p:embed/>
                </p:oleObj>
              </mc:Choice>
              <mc:Fallback>
                <p:oleObj name="Equation" r:id="rId4" imgW="2552400" imgH="148572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9992" y="2541502"/>
                        <a:ext cx="4212468" cy="239966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25400"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6485270"/>
              </p:ext>
            </p:extLst>
          </p:nvPr>
        </p:nvGraphicFramePr>
        <p:xfrm>
          <a:off x="3522662" y="5928280"/>
          <a:ext cx="1985441" cy="4518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0" name="Equation" r:id="rId6" imgW="1041120" imgH="241200" progId="Equation.3">
                  <p:embed/>
                </p:oleObj>
              </mc:Choice>
              <mc:Fallback>
                <p:oleObj name="Equation" r:id="rId6" imgW="1041120" imgH="2412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2662" y="5928280"/>
                        <a:ext cx="1985441" cy="45188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254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04551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7848872" cy="576064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n-US" sz="3600" b="1" dirty="0"/>
              <a:t>AC Voltage Measurement</a:t>
            </a:r>
            <a:endParaRPr lang="ar-EG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412776"/>
            <a:ext cx="7632848" cy="5040560"/>
          </a:xfrm>
        </p:spPr>
        <p:txBody>
          <a:bodyPr>
            <a:noAutofit/>
          </a:bodyPr>
          <a:lstStyle/>
          <a:p>
            <a:pPr algn="just" rtl="0"/>
            <a:r>
              <a:rPr lang="en-US" sz="2400" dirty="0">
                <a:latin typeface="Times New Roman" pitchFamily="18" charset="0"/>
              </a:rPr>
              <a:t>T</a:t>
            </a:r>
            <a:r>
              <a:rPr lang="en-US" sz="2400" dirty="0" smtClean="0">
                <a:latin typeface="Times New Roman" pitchFamily="18" charset="0"/>
              </a:rPr>
              <a:t>he </a:t>
            </a:r>
            <a:r>
              <a:rPr lang="en-US" sz="2400" dirty="0">
                <a:latin typeface="Times New Roman" pitchFamily="18" charset="0"/>
              </a:rPr>
              <a:t>RMS </a:t>
            </a:r>
            <a:r>
              <a:rPr lang="en-US" sz="2400" dirty="0" smtClean="0">
                <a:latin typeface="Times New Roman" pitchFamily="18" charset="0"/>
              </a:rPr>
              <a:t>value of </a:t>
            </a:r>
            <a:r>
              <a:rPr lang="en-US" sz="2400" dirty="0">
                <a:latin typeface="Times New Roman" pitchFamily="18" charset="0"/>
              </a:rPr>
              <a:t>an AC signal is the </a:t>
            </a:r>
            <a:r>
              <a:rPr lang="en-US" sz="2400" i="1" dirty="0" smtClean="0">
                <a:latin typeface="Times New Roman" pitchFamily="18" charset="0"/>
              </a:rPr>
              <a:t>equivalent </a:t>
            </a:r>
            <a:r>
              <a:rPr lang="en-US" sz="2400" dirty="0" smtClean="0">
                <a:latin typeface="Times New Roman" pitchFamily="18" charset="0"/>
              </a:rPr>
              <a:t>DC </a:t>
            </a:r>
            <a:r>
              <a:rPr lang="en-US" sz="2400" dirty="0">
                <a:latin typeface="Times New Roman" pitchFamily="18" charset="0"/>
              </a:rPr>
              <a:t>voltage that dissipates the same heat (energy) as the AC signal.  </a:t>
            </a:r>
            <a:endParaRPr lang="en-US" sz="2400" dirty="0" smtClean="0">
              <a:latin typeface="Times New Roman" pitchFamily="18" charset="0"/>
            </a:endParaRPr>
          </a:p>
          <a:p>
            <a:pPr algn="just" rtl="0"/>
            <a:endParaRPr lang="en-US" sz="2400" dirty="0">
              <a:latin typeface="Times New Roman" pitchFamily="18" charset="0"/>
            </a:endParaRPr>
          </a:p>
          <a:p>
            <a:pPr algn="just" rtl="0"/>
            <a:r>
              <a:rPr lang="en-US" sz="2400" dirty="0" smtClean="0">
                <a:latin typeface="Times New Roman" pitchFamily="18" charset="0"/>
              </a:rPr>
              <a:t>In AC volt measurement, most DMMs, in reality, measure </a:t>
            </a:r>
            <a:r>
              <a:rPr lang="en-US" sz="2400" dirty="0">
                <a:latin typeface="Times New Roman" pitchFamily="18" charset="0"/>
              </a:rPr>
              <a:t>the average </a:t>
            </a:r>
            <a:r>
              <a:rPr lang="en-US" sz="2400" dirty="0" smtClean="0">
                <a:latin typeface="Times New Roman" pitchFamily="18" charset="0"/>
              </a:rPr>
              <a:t>but </a:t>
            </a:r>
            <a:r>
              <a:rPr lang="en-US" sz="2400" dirty="0">
                <a:latin typeface="Times New Roman" pitchFamily="18" charset="0"/>
              </a:rPr>
              <a:t>displays the RMS </a:t>
            </a:r>
            <a:r>
              <a:rPr lang="en-US" sz="2400" dirty="0" smtClean="0">
                <a:latin typeface="Times New Roman" pitchFamily="18" charset="0"/>
              </a:rPr>
              <a:t>value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</a:rPr>
              <a:t>using the correction:</a:t>
            </a:r>
            <a:r>
              <a:rPr lang="en-US" sz="2400" b="1" dirty="0" smtClean="0">
                <a:latin typeface="Times New Roman" pitchFamily="18" charset="0"/>
              </a:rPr>
              <a:t>  </a:t>
            </a:r>
            <a:endParaRPr lang="en-US" sz="2400" dirty="0">
              <a:latin typeface="Times New Roman" pitchFamily="18" charset="0"/>
            </a:endParaRPr>
          </a:p>
          <a:p>
            <a:pPr algn="just" rtl="0"/>
            <a:endParaRPr lang="en-US" sz="2400" dirty="0" smtClean="0">
              <a:latin typeface="Times New Roman" pitchFamily="18" charset="0"/>
            </a:endParaRPr>
          </a:p>
          <a:p>
            <a:pPr algn="just" rtl="0"/>
            <a:r>
              <a:rPr lang="en-US" sz="2400" dirty="0" smtClean="0">
                <a:latin typeface="Times New Roman" pitchFamily="18" charset="0"/>
              </a:rPr>
              <a:t>Therefore</a:t>
            </a:r>
            <a:r>
              <a:rPr lang="en-US" sz="2400" dirty="0">
                <a:latin typeface="Times New Roman" pitchFamily="18" charset="0"/>
              </a:rPr>
              <a:t>, measuring complex waveforms (other than pure sine) gives wrong RMS value. A True RMS meter is needed in this case!</a:t>
            </a:r>
            <a:endParaRPr lang="ar-EG" sz="2400" dirty="0">
              <a:latin typeface="Times New Roman" pitchFamily="18" charset="0"/>
            </a:endParaRPr>
          </a:p>
          <a:p>
            <a:pPr algn="just" rtl="0"/>
            <a:endParaRPr lang="en-US" sz="2400" dirty="0">
              <a:latin typeface="Times New Roman" pitchFamily="18" charset="0"/>
            </a:endParaRPr>
          </a:p>
          <a:p>
            <a:pPr algn="just" rtl="0"/>
            <a:endParaRPr lang="en-US" sz="2400" dirty="0">
              <a:cs typeface="+mj-cs"/>
            </a:endParaRPr>
          </a:p>
          <a:p>
            <a:pPr algn="just" rtl="0"/>
            <a:endParaRPr lang="ar-EG" sz="2400" dirty="0">
              <a:cs typeface="+mj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6</a:t>
            </a:fld>
            <a:endParaRPr lang="ar-EG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4426034"/>
              </p:ext>
            </p:extLst>
          </p:nvPr>
        </p:nvGraphicFramePr>
        <p:xfrm>
          <a:off x="3491880" y="4005064"/>
          <a:ext cx="2274636" cy="5177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3" name="Equation" r:id="rId3" imgW="1041120" imgH="241200" progId="Equation.3">
                  <p:embed/>
                </p:oleObj>
              </mc:Choice>
              <mc:Fallback>
                <p:oleObj name="Equation" r:id="rId3" imgW="1041120" imgH="2412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880" y="4005064"/>
                        <a:ext cx="2274636" cy="51770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254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16956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3896" y="548680"/>
            <a:ext cx="8291264" cy="576064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>Current measurements</a:t>
            </a:r>
            <a:endParaRPr lang="ar-EG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124744"/>
            <a:ext cx="7704856" cy="5184576"/>
          </a:xfrm>
        </p:spPr>
        <p:txBody>
          <a:bodyPr>
            <a:noAutofit/>
          </a:bodyPr>
          <a:lstStyle/>
          <a:p>
            <a:pPr marL="0" indent="0" algn="just" rtl="0">
              <a:spcBef>
                <a:spcPts val="600"/>
              </a:spcBef>
              <a:spcAft>
                <a:spcPts val="600"/>
              </a:spcAft>
              <a:buNone/>
            </a:pPr>
            <a:endParaRPr lang="en-US" sz="2400" dirty="0" smtClean="0">
              <a:cs typeface="+mj-cs"/>
            </a:endParaRPr>
          </a:p>
          <a:p>
            <a:pPr marL="0" indent="0" algn="just" rtl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dirty="0" smtClean="0">
                <a:cs typeface="+mj-cs"/>
              </a:rPr>
              <a:t>To </a:t>
            </a:r>
            <a:r>
              <a:rPr lang="en-US" sz="2400" dirty="0">
                <a:cs typeface="+mj-cs"/>
              </a:rPr>
              <a:t>measure </a:t>
            </a:r>
            <a:r>
              <a:rPr lang="en-US" sz="2400" dirty="0" smtClean="0">
                <a:cs typeface="+mj-cs"/>
              </a:rPr>
              <a:t>current: 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 smtClean="0">
                <a:cs typeface="+mj-cs"/>
              </a:rPr>
              <a:t>Turn </a:t>
            </a:r>
            <a:r>
              <a:rPr lang="en-US" sz="2400" dirty="0">
                <a:cs typeface="+mj-cs"/>
              </a:rPr>
              <a:t>the power </a:t>
            </a:r>
            <a:r>
              <a:rPr lang="en-US" sz="2400" dirty="0" smtClean="0">
                <a:cs typeface="+mj-cs"/>
              </a:rPr>
              <a:t>to the circuit off 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 smtClean="0">
                <a:cs typeface="+mj-cs"/>
              </a:rPr>
              <a:t>Open the circuit 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 smtClean="0">
                <a:cs typeface="+mj-cs"/>
              </a:rPr>
              <a:t>Connect </a:t>
            </a:r>
            <a:r>
              <a:rPr lang="en-US" sz="2400" dirty="0">
                <a:cs typeface="+mj-cs"/>
              </a:rPr>
              <a:t>the </a:t>
            </a:r>
            <a:r>
              <a:rPr lang="en-US" sz="2400" dirty="0" smtClean="0">
                <a:cs typeface="+mj-cs"/>
              </a:rPr>
              <a:t>meter </a:t>
            </a:r>
            <a:r>
              <a:rPr lang="en-US" sz="2400" dirty="0">
                <a:cs typeface="+mj-cs"/>
              </a:rPr>
              <a:t>in series with the </a:t>
            </a:r>
            <a:r>
              <a:rPr lang="en-US" sz="2400" dirty="0" smtClean="0">
                <a:cs typeface="+mj-cs"/>
              </a:rPr>
              <a:t>circuit 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 smtClean="0">
                <a:cs typeface="+mj-cs"/>
              </a:rPr>
              <a:t>Re-establish </a:t>
            </a:r>
            <a:r>
              <a:rPr lang="en-US" sz="2400" dirty="0">
                <a:cs typeface="+mj-cs"/>
              </a:rPr>
              <a:t>power. </a:t>
            </a:r>
            <a:endParaRPr lang="en-US" sz="2400" dirty="0" smtClean="0">
              <a:cs typeface="+mj-cs"/>
            </a:endParaRPr>
          </a:p>
          <a:p>
            <a:pPr marL="0" indent="0" algn="just" rtl="0">
              <a:spcBef>
                <a:spcPts val="600"/>
              </a:spcBef>
              <a:spcAft>
                <a:spcPts val="600"/>
              </a:spcAft>
              <a:buNone/>
            </a:pPr>
            <a:endParaRPr lang="en-US" sz="2400" dirty="0">
              <a:solidFill>
                <a:srgbClr val="FF0000"/>
              </a:solidFill>
              <a:cs typeface="+mj-cs"/>
            </a:endParaRPr>
          </a:p>
          <a:p>
            <a:pPr marL="0" indent="0" algn="just" rtl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Care </a:t>
            </a:r>
            <a:r>
              <a:rPr lang="en-US" sz="2400" dirty="0">
                <a:solidFill>
                  <a:srgbClr val="FF0000"/>
                </a:solidFill>
              </a:rPr>
              <a:t>must be taken </a:t>
            </a:r>
            <a:r>
              <a:rPr lang="en-US" sz="2400" dirty="0" smtClean="0">
                <a:solidFill>
                  <a:srgbClr val="FF0000"/>
                </a:solidFill>
              </a:rPr>
              <a:t>because </a:t>
            </a:r>
            <a:r>
              <a:rPr lang="en-US" sz="2400" dirty="0">
                <a:solidFill>
                  <a:srgbClr val="FF0000"/>
                </a:solidFill>
              </a:rPr>
              <a:t>the meter </a:t>
            </a:r>
            <a:r>
              <a:rPr lang="en-US" sz="2400" dirty="0" smtClean="0">
                <a:solidFill>
                  <a:srgbClr val="FF0000"/>
                </a:solidFill>
              </a:rPr>
              <a:t>is now a </a:t>
            </a:r>
            <a:r>
              <a:rPr lang="en-US" sz="2400" dirty="0">
                <a:solidFill>
                  <a:srgbClr val="FF0000"/>
                </a:solidFill>
              </a:rPr>
              <a:t>part of the circuit</a:t>
            </a:r>
            <a:r>
              <a:rPr lang="en-US" sz="2400" dirty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7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764229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3896" y="548680"/>
            <a:ext cx="8291264" cy="576064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>Current measurements</a:t>
            </a:r>
            <a:endParaRPr lang="ar-EG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268760"/>
            <a:ext cx="7704856" cy="5040560"/>
          </a:xfrm>
        </p:spPr>
        <p:txBody>
          <a:bodyPr>
            <a:noAutofit/>
          </a:bodyPr>
          <a:lstStyle/>
          <a:p>
            <a:pPr algn="just" rtl="0">
              <a:spcBef>
                <a:spcPts val="1200"/>
              </a:spcBef>
              <a:spcAft>
                <a:spcPts val="1200"/>
              </a:spcAft>
            </a:pPr>
            <a:endParaRPr lang="en-US" sz="2400" dirty="0" smtClean="0">
              <a:cs typeface="+mj-cs"/>
            </a:endParaRPr>
          </a:p>
          <a:p>
            <a:pPr algn="just" rtl="0"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>
                <a:cs typeface="+mj-cs"/>
              </a:rPr>
              <a:t>Although </a:t>
            </a:r>
            <a:r>
              <a:rPr lang="en-US" sz="2400" dirty="0">
                <a:cs typeface="+mj-cs"/>
              </a:rPr>
              <a:t>most </a:t>
            </a:r>
            <a:r>
              <a:rPr lang="en-US" sz="2400" dirty="0" smtClean="0">
                <a:cs typeface="+mj-cs"/>
              </a:rPr>
              <a:t>DMMs have </a:t>
            </a:r>
            <a:r>
              <a:rPr lang="en-US" sz="2400" dirty="0">
                <a:cs typeface="+mj-cs"/>
              </a:rPr>
              <a:t>a </a:t>
            </a:r>
            <a:r>
              <a:rPr lang="en-US" sz="2400" b="1" dirty="0">
                <a:cs typeface="+mj-cs"/>
              </a:rPr>
              <a:t>maximum current capability</a:t>
            </a:r>
            <a:r>
              <a:rPr lang="en-US" sz="2400" dirty="0">
                <a:cs typeface="+mj-cs"/>
              </a:rPr>
              <a:t> of </a:t>
            </a:r>
            <a:r>
              <a:rPr lang="en-US" sz="2400" dirty="0" smtClean="0">
                <a:cs typeface="+mj-cs"/>
              </a:rPr>
              <a:t>10A</a:t>
            </a:r>
            <a:r>
              <a:rPr lang="en-US" sz="2400" dirty="0">
                <a:cs typeface="+mj-cs"/>
              </a:rPr>
              <a:t>, </a:t>
            </a:r>
            <a:r>
              <a:rPr lang="en-US" sz="2400" dirty="0" smtClean="0">
                <a:cs typeface="+mj-cs"/>
              </a:rPr>
              <a:t>in practice, </a:t>
            </a:r>
            <a:r>
              <a:rPr lang="en-US" sz="2400" dirty="0">
                <a:cs typeface="+mj-cs"/>
              </a:rPr>
              <a:t>only small currents are measured with a </a:t>
            </a:r>
            <a:r>
              <a:rPr lang="en-US" sz="2400" dirty="0" smtClean="0">
                <a:cs typeface="+mj-cs"/>
              </a:rPr>
              <a:t>DMM, such as 4-20 mA found </a:t>
            </a:r>
            <a:r>
              <a:rPr lang="en-US" sz="2400" dirty="0">
                <a:cs typeface="+mj-cs"/>
              </a:rPr>
              <a:t>in </a:t>
            </a:r>
            <a:r>
              <a:rPr lang="en-US" sz="2400" dirty="0" smtClean="0">
                <a:cs typeface="+mj-cs"/>
              </a:rPr>
              <a:t>most process control systems.</a:t>
            </a:r>
            <a:endParaRPr lang="en-US" sz="2400" dirty="0">
              <a:cs typeface="+mj-cs"/>
            </a:endParaRPr>
          </a:p>
          <a:p>
            <a:pPr algn="just" rtl="0"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>
                <a:cs typeface="+mj-cs"/>
              </a:rPr>
              <a:t>One common mistake </a:t>
            </a:r>
            <a:r>
              <a:rPr lang="en-US" sz="2400" dirty="0">
                <a:cs typeface="+mj-cs"/>
              </a:rPr>
              <a:t>is to measure voltage with the test leads in the current input </a:t>
            </a:r>
            <a:r>
              <a:rPr lang="en-US" sz="2400" dirty="0" smtClean="0">
                <a:cs typeface="+mj-cs"/>
              </a:rPr>
              <a:t>jacks (their input </a:t>
            </a:r>
            <a:r>
              <a:rPr lang="en-US" sz="2400" dirty="0">
                <a:cs typeface="+mj-cs"/>
              </a:rPr>
              <a:t>impedance </a:t>
            </a:r>
            <a:r>
              <a:rPr lang="en-US" sz="2400" dirty="0" smtClean="0">
                <a:cs typeface="+mj-cs"/>
              </a:rPr>
              <a:t>is 0.1~8</a:t>
            </a:r>
            <a:r>
              <a:rPr lang="el-GR" sz="2400" dirty="0" smtClean="0">
                <a:cs typeface="+mj-cs"/>
              </a:rPr>
              <a:t>Ω</a:t>
            </a:r>
            <a:r>
              <a:rPr lang="en-US" sz="2400" dirty="0" smtClean="0">
                <a:cs typeface="+mj-cs"/>
              </a:rPr>
              <a:t>, i.e. a </a:t>
            </a:r>
            <a:r>
              <a:rPr lang="en-US" sz="2400" dirty="0">
                <a:cs typeface="+mj-cs"/>
              </a:rPr>
              <a:t>short </a:t>
            </a:r>
            <a:r>
              <a:rPr lang="en-US" sz="2400" dirty="0" smtClean="0">
                <a:cs typeface="+mj-cs"/>
              </a:rPr>
              <a:t>circuit). </a:t>
            </a:r>
            <a:r>
              <a:rPr lang="en-US" sz="2400" dirty="0">
                <a:cs typeface="+mj-cs"/>
              </a:rPr>
              <a:t>Most </a:t>
            </a:r>
            <a:r>
              <a:rPr lang="en-US" sz="2400" dirty="0" smtClean="0">
                <a:cs typeface="+mj-cs"/>
              </a:rPr>
              <a:t>DMM current </a:t>
            </a:r>
            <a:r>
              <a:rPr lang="en-US" sz="2400" dirty="0">
                <a:cs typeface="+mj-cs"/>
              </a:rPr>
              <a:t>input jacks are fused for </a:t>
            </a:r>
            <a:r>
              <a:rPr lang="en-US" sz="2400" dirty="0" smtClean="0">
                <a:cs typeface="+mj-cs"/>
              </a:rPr>
              <a:t>protection. You </a:t>
            </a:r>
            <a:r>
              <a:rPr lang="en-US" sz="2400" dirty="0">
                <a:cs typeface="+mj-cs"/>
              </a:rPr>
              <a:t>will blow the fuse if you test in this manner.  </a:t>
            </a:r>
            <a:endParaRPr lang="ar-EG" sz="2400" dirty="0">
              <a:cs typeface="+mj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8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209980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3768" y="260648"/>
            <a:ext cx="4522856" cy="864096"/>
          </a:xfrm>
          <a:solidFill>
            <a:schemeClr val="bg1"/>
          </a:solidFill>
        </p:spPr>
        <p:txBody>
          <a:bodyPr>
            <a:normAutofit/>
          </a:bodyPr>
          <a:lstStyle/>
          <a:p>
            <a:pPr rtl="0"/>
            <a:r>
              <a:rPr lang="en-US" sz="3600" dirty="0" smtClean="0"/>
              <a:t>Clamp-on </a:t>
            </a:r>
            <a:r>
              <a:rPr lang="en-US" sz="3600" dirty="0"/>
              <a:t>meters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268760"/>
            <a:ext cx="7992888" cy="5305776"/>
          </a:xfrm>
        </p:spPr>
        <p:txBody>
          <a:bodyPr>
            <a:noAutofit/>
          </a:bodyPr>
          <a:lstStyle/>
          <a:p>
            <a:pPr marL="0" indent="0" algn="just" rtl="0">
              <a:buNone/>
            </a:pPr>
            <a:r>
              <a:rPr lang="en-US" sz="2400" dirty="0"/>
              <a:t>A </a:t>
            </a:r>
            <a:r>
              <a:rPr lang="en-US" sz="2400" dirty="0" smtClean="0"/>
              <a:t>safe method for measuring currents (of at least 1A) is the clamp meter which avoids the requirement of breaking </a:t>
            </a:r>
            <a:r>
              <a:rPr lang="en-US" sz="2400" dirty="0"/>
              <a:t>the circuit being measured. </a:t>
            </a:r>
            <a:r>
              <a:rPr lang="en-US" sz="2400" dirty="0" smtClean="0"/>
              <a:t> The </a:t>
            </a:r>
            <a:r>
              <a:rPr lang="en-US" sz="2400" dirty="0"/>
              <a:t>meter clamps onto a </a:t>
            </a:r>
            <a:r>
              <a:rPr lang="en-US" sz="2400" dirty="0" smtClean="0"/>
              <a:t>current-carrying </a:t>
            </a:r>
            <a:r>
              <a:rPr lang="en-US" sz="2400" dirty="0"/>
              <a:t>conductor, and the output reading is obtained by transformer action. </a:t>
            </a:r>
            <a:endParaRPr lang="en-US" sz="2400" dirty="0" smtClean="0"/>
          </a:p>
          <a:p>
            <a:pPr algn="just" rtl="0"/>
            <a:endParaRPr lang="en-US" sz="2400" dirty="0"/>
          </a:p>
          <a:p>
            <a:pPr algn="just" rtl="0"/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9</a:t>
            </a:fld>
            <a:endParaRPr lang="ar-EG"/>
          </a:p>
        </p:txBody>
      </p:sp>
      <p:pic>
        <p:nvPicPr>
          <p:cNvPr id="1028" name="Picture 4" descr="https://encrypted-tbn1.gstatic.com/images?q=tbn:ANd9GcR4bNfs8LVjcDL6SxL4bMWs-n4KiV2MWK5_T3ou8PKM8PeK-wt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2429" y="3140968"/>
            <a:ext cx="2239691" cy="3365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4829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4169</TotalTime>
  <Words>1477</Words>
  <Application>Microsoft Office PowerPoint</Application>
  <PresentationFormat>On-screen Show (4:3)</PresentationFormat>
  <Paragraphs>170</Paragraphs>
  <Slides>27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9" baseType="lpstr">
      <vt:lpstr>Office Theme</vt:lpstr>
      <vt:lpstr>Equation</vt:lpstr>
      <vt:lpstr>PowerPoint Presentation</vt:lpstr>
      <vt:lpstr>Digital Multi-meter (DMM)</vt:lpstr>
      <vt:lpstr>Digital Multi-meter (DMM)</vt:lpstr>
      <vt:lpstr>Digital Multi-meter (DMM)</vt:lpstr>
      <vt:lpstr>AC Voltage Measurement</vt:lpstr>
      <vt:lpstr>AC Voltage Measurement</vt:lpstr>
      <vt:lpstr>Current measurements</vt:lpstr>
      <vt:lpstr>Current measurements</vt:lpstr>
      <vt:lpstr>Clamp-on meters</vt:lpstr>
      <vt:lpstr>Clamp-on meters</vt:lpstr>
      <vt:lpstr>Resistance measurements </vt:lpstr>
      <vt:lpstr>Continuity measurement</vt:lpstr>
      <vt:lpstr> Diode test</vt:lpstr>
      <vt:lpstr>The Oscilloscope</vt:lpstr>
      <vt:lpstr>Digital storage oscilloscope (DSO)</vt:lpstr>
      <vt:lpstr>DSO capabilities</vt:lpstr>
      <vt:lpstr>Oscilloscope front panel</vt:lpstr>
      <vt:lpstr>Oscilloscope front panel</vt:lpstr>
      <vt:lpstr>Oscilloscope front panel</vt:lpstr>
      <vt:lpstr>Trigger System </vt:lpstr>
      <vt:lpstr>Trigger Level and Slope</vt:lpstr>
      <vt:lpstr>Trigger Modes: Auto vs. Normal</vt:lpstr>
      <vt:lpstr>Input Coupling (DC – AC – GND) </vt:lpstr>
      <vt:lpstr>Pulse Measurements</vt:lpstr>
      <vt:lpstr>Pulse Measurements</vt:lpstr>
      <vt:lpstr>Oscilloscope Bandwidth</vt:lpstr>
      <vt:lpstr>The rise time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425: Process Control</dc:title>
  <dc:creator>ahmed</dc:creator>
  <cp:lastModifiedBy>Ahmed</cp:lastModifiedBy>
  <cp:revision>1490</cp:revision>
  <dcterms:created xsi:type="dcterms:W3CDTF">2013-02-10T06:54:24Z</dcterms:created>
  <dcterms:modified xsi:type="dcterms:W3CDTF">2017-09-15T09:37:32Z</dcterms:modified>
</cp:coreProperties>
</file>