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5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57" r:id="rId11"/>
    <p:sldId id="260" r:id="rId12"/>
    <p:sldId id="274" r:id="rId13"/>
    <p:sldId id="305" r:id="rId14"/>
    <p:sldId id="306" r:id="rId15"/>
    <p:sldId id="267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66FF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0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C7E61F77-5759-4737-A5FF-AF6406B05C8F}" type="slidenum">
              <a:rPr lang="en-US" sz="1200" smtClean="0"/>
              <a:pPr>
                <a:defRPr/>
              </a:pPr>
              <a:t>4</a:t>
            </a:fld>
            <a:endParaRPr lang="en-US" sz="1200" smtClean="0"/>
          </a:p>
        </p:txBody>
      </p:sp>
      <p:sp>
        <p:nvSpPr>
          <p:cNvPr id="2662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ar-EG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D52D2EE6-72A3-4C61-AB1D-2A8EFD48E73D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ar-EG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1A778ECF-05A3-46FC-83E9-79552BA04BD7}" type="slidenum">
              <a:rPr lang="en-US" sz="1200" smtClean="0"/>
              <a:pPr>
                <a:defRPr/>
              </a:pPr>
              <a:t>18</a:t>
            </a:fld>
            <a:endParaRPr lang="en-US" sz="12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ar-EG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E5CED64E-19C4-4AB4-8E2C-78D7190F4264}" type="slidenum">
              <a:rPr lang="en-US" sz="1200" smtClean="0"/>
              <a:pPr>
                <a:defRPr/>
              </a:pPr>
              <a:t>19</a:t>
            </a:fld>
            <a:endParaRPr lang="en-US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ar-E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21600" cy="1905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SimSun" pitchFamily="2" charset="-122"/>
              </a:rPr>
              <a:t>Basic Concepts</a:t>
            </a:r>
            <a:endParaRPr lang="en-US" altLang="zh-CN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425 Industrial Process Control</a:t>
            </a:r>
          </a:p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Lecture 2</a:t>
            </a: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848600" cy="60960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The feedback loop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8077200" cy="4495800"/>
          </a:xfrm>
        </p:spPr>
        <p:txBody>
          <a:bodyPr/>
          <a:lstStyle/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93E7A-3751-4DB4-9ED1-0C86C97F445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371600"/>
            <a:ext cx="8153400" cy="89255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kumimoji="1" lang="en-US" sz="2600" dirty="0">
                <a:latin typeface="+mn-lt"/>
                <a:cs typeface="+mn-cs"/>
              </a:rPr>
              <a:t>The following is a possible feedback loop for the stirred tank heater. </a:t>
            </a:r>
            <a:endParaRPr kumimoji="1" lang="en-US" sz="2600" dirty="0" smtClean="0">
              <a:latin typeface="+mn-lt"/>
              <a:cs typeface="+mn-cs"/>
            </a:endParaRPr>
          </a:p>
        </p:txBody>
      </p:sp>
      <p:pic>
        <p:nvPicPr>
          <p:cNvPr id="1229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67000"/>
            <a:ext cx="7286625" cy="313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666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585200" cy="1143000"/>
          </a:xfrm>
        </p:spPr>
        <p:txBody>
          <a:bodyPr/>
          <a:lstStyle/>
          <a:p>
            <a:r>
              <a:rPr lang="en-US" dirty="0" smtClean="0"/>
              <a:t>Components of a Control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178800" cy="4686300"/>
          </a:xfrm>
        </p:spPr>
        <p:txBody>
          <a:bodyPr/>
          <a:lstStyle/>
          <a:p>
            <a:r>
              <a:rPr lang="en-US" sz="2400" b="1" dirty="0" smtClean="0"/>
              <a:t>Four Main blocks:</a:t>
            </a:r>
            <a:endParaRPr lang="en-US" sz="2400" b="1" dirty="0"/>
          </a:p>
          <a:p>
            <a:pPr lvl="1"/>
            <a:r>
              <a:rPr lang="en-US" dirty="0"/>
              <a:t> </a:t>
            </a:r>
            <a:r>
              <a:rPr lang="en-US" dirty="0" smtClean="0">
                <a:solidFill>
                  <a:srgbClr val="3399FF"/>
                </a:solidFill>
              </a:rPr>
              <a:t>Process: </a:t>
            </a:r>
            <a:r>
              <a:rPr lang="en-US" dirty="0" smtClean="0"/>
              <a:t>the </a:t>
            </a:r>
            <a:r>
              <a:rPr lang="en-US" dirty="0"/>
              <a:t>heart of the </a:t>
            </a:r>
            <a:r>
              <a:rPr lang="en-US" dirty="0" smtClean="0"/>
              <a:t>loop; we </a:t>
            </a:r>
            <a:r>
              <a:rPr lang="en-US" dirty="0"/>
              <a:t>have to understand the dynamics of the process well without a controller.</a:t>
            </a:r>
          </a:p>
          <a:p>
            <a:pPr lvl="1"/>
            <a:r>
              <a:rPr lang="en-US" dirty="0"/>
              <a:t> </a:t>
            </a:r>
            <a:r>
              <a:rPr lang="en-US" dirty="0" smtClean="0">
                <a:solidFill>
                  <a:srgbClr val="3399FF"/>
                </a:solidFill>
              </a:rPr>
              <a:t>Controller</a:t>
            </a:r>
            <a:r>
              <a:rPr lang="en-US" dirty="0">
                <a:solidFill>
                  <a:srgbClr val="3399FF"/>
                </a:solidFill>
              </a:rPr>
              <a:t>:</a:t>
            </a:r>
            <a:r>
              <a:rPr lang="en-US" dirty="0"/>
              <a:t>  </a:t>
            </a:r>
            <a:r>
              <a:rPr lang="en-US" dirty="0" smtClean="0"/>
              <a:t>this </a:t>
            </a:r>
            <a:r>
              <a:rPr lang="en-US" dirty="0"/>
              <a:t>is the brain of the loop</a:t>
            </a:r>
          </a:p>
          <a:p>
            <a:pPr lvl="1"/>
            <a:r>
              <a:rPr lang="en-US" dirty="0" smtClean="0">
                <a:solidFill>
                  <a:srgbClr val="3399FF"/>
                </a:solidFill>
              </a:rPr>
              <a:t> Sensor or transmitter</a:t>
            </a:r>
            <a:endParaRPr lang="en-US" dirty="0">
              <a:solidFill>
                <a:srgbClr val="3399FF"/>
              </a:solidFill>
            </a:endParaRP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3399FF"/>
                </a:solidFill>
              </a:rPr>
              <a:t>Actuator or </a:t>
            </a:r>
            <a:r>
              <a:rPr lang="en-US" dirty="0">
                <a:solidFill>
                  <a:srgbClr val="3399FF"/>
                </a:solidFill>
              </a:rPr>
              <a:t>final control </a:t>
            </a:r>
            <a:r>
              <a:rPr lang="en-US" dirty="0" smtClean="0">
                <a:solidFill>
                  <a:srgbClr val="3399FF"/>
                </a:solidFill>
              </a:rPr>
              <a:t>element </a:t>
            </a:r>
          </a:p>
          <a:p>
            <a:r>
              <a:rPr lang="en-US" sz="2400" b="1" dirty="0" smtClean="0"/>
              <a:t>Four variables:</a:t>
            </a:r>
            <a:endParaRPr lang="en-US" sz="2400" b="1" dirty="0"/>
          </a:p>
          <a:p>
            <a:pPr lvl="1"/>
            <a:r>
              <a:rPr lang="en-US" dirty="0"/>
              <a:t> </a:t>
            </a:r>
            <a:r>
              <a:rPr lang="en-US" dirty="0" smtClean="0"/>
              <a:t>Process </a:t>
            </a:r>
            <a:r>
              <a:rPr lang="en-US" dirty="0"/>
              <a:t>V</a:t>
            </a:r>
            <a:r>
              <a:rPr lang="en-US" dirty="0" smtClean="0"/>
              <a:t>ariable (PV): controlled variable </a:t>
            </a:r>
            <a:endParaRPr lang="en-US" dirty="0"/>
          </a:p>
          <a:p>
            <a:pPr lvl="1"/>
            <a:r>
              <a:rPr lang="en-US" dirty="0"/>
              <a:t> D</a:t>
            </a:r>
            <a:r>
              <a:rPr lang="en-US" dirty="0" smtClean="0"/>
              <a:t>esired or Reference value: </a:t>
            </a:r>
            <a:r>
              <a:rPr lang="en-US" dirty="0" err="1"/>
              <a:t>S</a:t>
            </a:r>
            <a:r>
              <a:rPr lang="en-US" dirty="0" err="1" smtClean="0"/>
              <a:t>etpoint</a:t>
            </a:r>
            <a:r>
              <a:rPr lang="en-US" dirty="0" smtClean="0"/>
              <a:t> (SP)</a:t>
            </a:r>
            <a:endParaRPr lang="en-US" dirty="0"/>
          </a:p>
          <a:p>
            <a:pPr lvl="1"/>
            <a:r>
              <a:rPr lang="en-US" dirty="0"/>
              <a:t> M</a:t>
            </a:r>
            <a:r>
              <a:rPr lang="en-US" dirty="0" smtClean="0"/>
              <a:t>anipulated </a:t>
            </a:r>
            <a:r>
              <a:rPr lang="en-US" dirty="0"/>
              <a:t>V</a:t>
            </a:r>
            <a:r>
              <a:rPr lang="en-US" dirty="0" smtClean="0"/>
              <a:t>ariable  </a:t>
            </a:r>
            <a:endParaRPr lang="en-US" dirty="0"/>
          </a:p>
          <a:p>
            <a:pPr lvl="1"/>
            <a:r>
              <a:rPr lang="en-US" dirty="0"/>
              <a:t> D</a:t>
            </a:r>
            <a:r>
              <a:rPr lang="en-US" dirty="0" smtClean="0"/>
              <a:t>isturbance or load </a:t>
            </a:r>
            <a:endParaRPr lang="en-US" dirty="0"/>
          </a:p>
          <a:p>
            <a:pPr lvl="1"/>
            <a:endParaRPr lang="en-US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74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585200" cy="1143000"/>
          </a:xfrm>
        </p:spPr>
        <p:txBody>
          <a:bodyPr/>
          <a:lstStyle/>
          <a:p>
            <a:r>
              <a:rPr lang="en-US" sz="3200" dirty="0" smtClean="0"/>
              <a:t>Transmitters &amp; Final Control Elements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534400" cy="5349766"/>
          </a:xfrm>
        </p:spPr>
        <p:txBody>
          <a:bodyPr/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Transmitter </a:t>
            </a:r>
          </a:p>
          <a:p>
            <a:pPr lvl="1"/>
            <a:r>
              <a:rPr lang="en-US" sz="2200" dirty="0" smtClean="0"/>
              <a:t> Contains the sensor </a:t>
            </a:r>
          </a:p>
          <a:p>
            <a:pPr lvl="1"/>
            <a:r>
              <a:rPr lang="en-US" sz="2200" dirty="0" smtClean="0"/>
              <a:t> Convert sensor output voltage into current</a:t>
            </a:r>
          </a:p>
          <a:p>
            <a:pPr lvl="1"/>
            <a:r>
              <a:rPr lang="en-US" sz="2200" dirty="0" smtClean="0"/>
              <a:t> Called </a:t>
            </a:r>
            <a:r>
              <a:rPr lang="en-US" sz="2200" dirty="0"/>
              <a:t>two-wire </a:t>
            </a:r>
            <a:r>
              <a:rPr lang="en-US" sz="2200" dirty="0" smtClean="0"/>
              <a:t>transmitter</a:t>
            </a:r>
          </a:p>
          <a:p>
            <a:pPr lvl="1"/>
            <a:r>
              <a:rPr lang="en-US" sz="2200" dirty="0"/>
              <a:t> </a:t>
            </a:r>
            <a:r>
              <a:rPr lang="en-US" sz="2200" dirty="0" smtClean="0"/>
              <a:t>Standard </a:t>
            </a:r>
            <a:r>
              <a:rPr lang="en-US" sz="2200" dirty="0"/>
              <a:t>transmitter o/p </a:t>
            </a:r>
            <a:r>
              <a:rPr lang="en-US" sz="2200" dirty="0" smtClean="0"/>
              <a:t>range: 4-20 mA</a:t>
            </a:r>
          </a:p>
          <a:p>
            <a:pPr lvl="1"/>
            <a:r>
              <a:rPr lang="en-US" sz="2200" dirty="0"/>
              <a:t> </a:t>
            </a:r>
            <a:r>
              <a:rPr lang="en-US" sz="2200" dirty="0" smtClean="0"/>
              <a:t>Current is used (instead </a:t>
            </a:r>
            <a:r>
              <a:rPr lang="en-US" sz="2200" dirty="0"/>
              <a:t>of voltage) to avoid voltage drop over the </a:t>
            </a:r>
            <a:r>
              <a:rPr lang="en-US" sz="2200" dirty="0" smtClean="0"/>
              <a:t>wire</a:t>
            </a:r>
          </a:p>
          <a:p>
            <a:pPr lvl="1"/>
            <a:r>
              <a:rPr lang="en-US" sz="2200" dirty="0"/>
              <a:t> </a:t>
            </a:r>
            <a:r>
              <a:rPr lang="en-US" sz="2200" dirty="0" smtClean="0"/>
              <a:t>There </a:t>
            </a:r>
            <a:r>
              <a:rPr lang="en-US" sz="2200" dirty="0"/>
              <a:t>are binary sensors </a:t>
            </a:r>
            <a:r>
              <a:rPr lang="en-US" sz="2200" dirty="0" smtClean="0"/>
              <a:t>(output 0/1 or present/not present)</a:t>
            </a:r>
            <a:endParaRPr lang="en-US" sz="2200" dirty="0"/>
          </a:p>
          <a:p>
            <a:r>
              <a:rPr lang="en-US" sz="2200" b="1" dirty="0" smtClean="0">
                <a:solidFill>
                  <a:srgbClr val="FF0000"/>
                </a:solidFill>
              </a:rPr>
              <a:t>Final </a:t>
            </a:r>
            <a:r>
              <a:rPr lang="en-US" sz="2200" b="1" dirty="0">
                <a:solidFill>
                  <a:srgbClr val="FF0000"/>
                </a:solidFill>
              </a:rPr>
              <a:t>control </a:t>
            </a:r>
            <a:r>
              <a:rPr lang="en-US" sz="2200" b="1" dirty="0" smtClean="0">
                <a:solidFill>
                  <a:srgbClr val="FF0000"/>
                </a:solidFill>
              </a:rPr>
              <a:t>element</a:t>
            </a:r>
          </a:p>
          <a:p>
            <a:pPr lvl="1"/>
            <a:r>
              <a:rPr lang="en-US" sz="2200" dirty="0" smtClean="0"/>
              <a:t> e.g</a:t>
            </a:r>
            <a:r>
              <a:rPr lang="en-US" sz="2200" dirty="0"/>
              <a:t>. </a:t>
            </a:r>
            <a:r>
              <a:rPr lang="en-US" sz="2200" dirty="0" smtClean="0"/>
              <a:t>valve</a:t>
            </a:r>
            <a:r>
              <a:rPr lang="en-US" sz="2200" dirty="0"/>
              <a:t>, heater, or a variable-speed Pump  </a:t>
            </a:r>
          </a:p>
          <a:p>
            <a:pPr lvl="1"/>
            <a:r>
              <a:rPr lang="en-US" sz="2200" dirty="0"/>
              <a:t> </a:t>
            </a:r>
            <a:r>
              <a:rPr lang="en-US" sz="2200" dirty="0" smtClean="0"/>
              <a:t>Standard </a:t>
            </a:r>
            <a:r>
              <a:rPr lang="en-US" sz="2200" dirty="0"/>
              <a:t>control signal for a pressure </a:t>
            </a:r>
            <a:r>
              <a:rPr lang="en-US" sz="2200" dirty="0" smtClean="0"/>
              <a:t>3-15 psig</a:t>
            </a:r>
          </a:p>
          <a:p>
            <a:pPr lvl="1"/>
            <a:r>
              <a:rPr lang="en-US" sz="2200" dirty="0" smtClean="0"/>
              <a:t> Occasionally, we need current -&gt; psi (I/P converter)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0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371600"/>
            <a:ext cx="8077200" cy="5170646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 eaLnBrk="0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kumimoji="1" lang="en-US" dirty="0">
                <a:latin typeface="+mn-lt"/>
                <a:cs typeface="+mn-cs"/>
              </a:rPr>
              <a:t>The </a:t>
            </a:r>
            <a:r>
              <a:rPr kumimoji="1" lang="en-US" b="1" dirty="0">
                <a:solidFill>
                  <a:srgbClr val="FF0000"/>
                </a:solidFill>
                <a:latin typeface="+mn-lt"/>
                <a:cs typeface="+mn-cs"/>
              </a:rPr>
              <a:t>closed loop </a:t>
            </a:r>
            <a:r>
              <a:rPr kumimoji="1" lang="en-US" dirty="0">
                <a:latin typeface="+mn-lt"/>
                <a:cs typeface="+mn-cs"/>
              </a:rPr>
              <a:t>transfer functions relating the output </a:t>
            </a:r>
            <a:r>
              <a:rPr kumimoji="1" lang="en-US" b="1" dirty="0">
                <a:solidFill>
                  <a:srgbClr val="FF0000"/>
                </a:solidFill>
                <a:latin typeface="+mn-lt"/>
                <a:cs typeface="+mn-cs"/>
              </a:rPr>
              <a:t>Y</a:t>
            </a:r>
            <a:r>
              <a:rPr kumimoji="1" lang="en-US" dirty="0">
                <a:latin typeface="+mn-lt"/>
                <a:cs typeface="+mn-cs"/>
              </a:rPr>
              <a:t>  to the set pint </a:t>
            </a:r>
            <a:r>
              <a:rPr kumimoji="1" lang="en-US" b="1" dirty="0">
                <a:solidFill>
                  <a:srgbClr val="FF0000"/>
                </a:solidFill>
                <a:latin typeface="+mn-lt"/>
                <a:cs typeface="+mn-cs"/>
              </a:rPr>
              <a:t>R</a:t>
            </a:r>
            <a:r>
              <a:rPr kumimoji="1" lang="en-US" dirty="0">
                <a:latin typeface="+mn-lt"/>
                <a:cs typeface="+mn-cs"/>
              </a:rPr>
              <a:t>  and the disturbance </a:t>
            </a:r>
            <a:r>
              <a:rPr kumimoji="1" lang="en-US" b="1" dirty="0">
                <a:solidFill>
                  <a:srgbClr val="FF0000"/>
                </a:solidFill>
                <a:latin typeface="+mn-lt"/>
                <a:cs typeface="+mn-cs"/>
              </a:rPr>
              <a:t>L</a:t>
            </a:r>
            <a:r>
              <a:rPr kumimoji="1" lang="en-US" dirty="0">
                <a:latin typeface="+mn-lt"/>
                <a:cs typeface="+mn-cs"/>
              </a:rPr>
              <a:t> are given by:</a:t>
            </a:r>
          </a:p>
          <a:p>
            <a:pPr marL="342900" indent="-342900" eaLnBrk="0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>
              <a:latin typeface="+mn-lt"/>
              <a:cs typeface="+mn-cs"/>
            </a:endParaRPr>
          </a:p>
          <a:p>
            <a:pPr marL="342900" indent="-342900" eaLnBrk="0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 smtClean="0">
              <a:latin typeface="+mn-lt"/>
              <a:cs typeface="+mn-cs"/>
            </a:endParaRPr>
          </a:p>
          <a:p>
            <a:pPr marL="342900" indent="-342900" eaLnBrk="0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>
              <a:latin typeface="+mn-lt"/>
              <a:cs typeface="+mn-cs"/>
            </a:endParaRPr>
          </a:p>
          <a:p>
            <a:pPr marL="342900" indent="-342900" eaLnBrk="0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>
              <a:latin typeface="+mn-lt"/>
              <a:cs typeface="+mn-cs"/>
            </a:endParaRPr>
          </a:p>
          <a:p>
            <a:pPr marL="342900" indent="-342900" eaLnBrk="0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>
              <a:latin typeface="+mn-lt"/>
              <a:cs typeface="+mn-cs"/>
            </a:endParaRPr>
          </a:p>
          <a:p>
            <a:pPr marL="342900" indent="-342900" eaLnBrk="0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kumimoji="1" lang="en-US" dirty="0" smtClean="0">
                <a:latin typeface="+mn-lt"/>
                <a:cs typeface="+mn-cs"/>
              </a:rPr>
              <a:t>The </a:t>
            </a:r>
            <a:r>
              <a:rPr kumimoji="1" lang="en-US" dirty="0">
                <a:latin typeface="+mn-lt"/>
                <a:cs typeface="+mn-cs"/>
              </a:rPr>
              <a:t>dynamics and stability of the closed-loop system are governed by the characteristic </a:t>
            </a:r>
            <a:r>
              <a:rPr kumimoji="1" lang="en-US" dirty="0" smtClean="0">
                <a:latin typeface="+mn-lt"/>
                <a:cs typeface="+mn-cs"/>
              </a:rPr>
              <a:t>polynomial, </a:t>
            </a:r>
            <a:r>
              <a:rPr kumimoji="1" lang="en-US" dirty="0" smtClean="0">
                <a:solidFill>
                  <a:srgbClr val="FF0000"/>
                </a:solidFill>
                <a:latin typeface="+mn-lt"/>
                <a:cs typeface="+mn-cs"/>
              </a:rPr>
              <a:t>1+G</a:t>
            </a:r>
            <a:r>
              <a:rPr kumimoji="1" lang="en-US" baseline="-25000" dirty="0" smtClean="0">
                <a:solidFill>
                  <a:srgbClr val="FF0000"/>
                </a:solidFill>
                <a:latin typeface="+mn-lt"/>
                <a:cs typeface="+mn-cs"/>
              </a:rPr>
              <a:t>m</a:t>
            </a:r>
            <a:r>
              <a:rPr kumimoji="1" lang="en-US" dirty="0" smtClean="0">
                <a:solidFill>
                  <a:srgbClr val="FF0000"/>
                </a:solidFill>
                <a:latin typeface="+mn-lt"/>
                <a:cs typeface="+mn-cs"/>
              </a:rPr>
              <a:t>G</a:t>
            </a:r>
            <a:r>
              <a:rPr kumimoji="1" lang="en-US" baseline="-25000" dirty="0" smtClean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kumimoji="1" lang="en-US" dirty="0" smtClean="0">
                <a:solidFill>
                  <a:srgbClr val="FF0000"/>
                </a:solidFill>
                <a:latin typeface="+mn-lt"/>
                <a:cs typeface="+mn-cs"/>
              </a:rPr>
              <a:t>G</a:t>
            </a:r>
            <a:r>
              <a:rPr kumimoji="1" lang="en-US" baseline="-25000" dirty="0" smtClean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kumimoji="1" lang="en-US" dirty="0" smtClean="0">
                <a:solidFill>
                  <a:srgbClr val="FF0000"/>
                </a:solidFill>
                <a:latin typeface="+mn-lt"/>
                <a:cs typeface="+mn-cs"/>
              </a:rPr>
              <a:t>G</a:t>
            </a:r>
            <a:r>
              <a:rPr kumimoji="1" lang="en-US" baseline="-25000" dirty="0" smtClean="0">
                <a:solidFill>
                  <a:srgbClr val="FF0000"/>
                </a:solidFill>
                <a:latin typeface="+mn-lt"/>
                <a:cs typeface="+mn-cs"/>
              </a:rPr>
              <a:t>p</a:t>
            </a:r>
            <a:r>
              <a:rPr kumimoji="1" lang="en-US" dirty="0" smtClean="0">
                <a:latin typeface="+mn-lt"/>
                <a:cs typeface="+mn-cs"/>
              </a:rPr>
              <a:t>, which </a:t>
            </a:r>
            <a:r>
              <a:rPr kumimoji="1" lang="en-US" dirty="0">
                <a:latin typeface="+mn-lt"/>
                <a:cs typeface="+mn-cs"/>
              </a:rPr>
              <a:t>is the same whether we are looking at set-point or disturbance changes. </a:t>
            </a:r>
            <a:endParaRPr kumimoji="1" lang="ar-EG" dirty="0">
              <a:latin typeface="+mn-lt"/>
              <a:cs typeface="+mn-cs"/>
            </a:endParaRPr>
          </a:p>
        </p:txBody>
      </p:sp>
      <p:graphicFrame>
        <p:nvGraphicFramePr>
          <p:cNvPr id="133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688673"/>
              </p:ext>
            </p:extLst>
          </p:nvPr>
        </p:nvGraphicFramePr>
        <p:xfrm>
          <a:off x="1158875" y="2662237"/>
          <a:ext cx="6842125" cy="130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name="Equation" r:id="rId3" imgW="2666880" imgH="507960" progId="Equation.3">
                  <p:embed/>
                </p:oleObj>
              </mc:Choice>
              <mc:Fallback>
                <p:oleObj name="Equation" r:id="rId3" imgW="26668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2662237"/>
                        <a:ext cx="6842125" cy="13001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9144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b="1" dirty="0" smtClean="0">
                <a:latin typeface="+mn-lt"/>
              </a:rPr>
              <a:t>Closed-Loop </a:t>
            </a:r>
            <a:r>
              <a:rPr lang="en-US" b="1" dirty="0">
                <a:latin typeface="+mn-lt"/>
              </a:rPr>
              <a:t>Transfer </a:t>
            </a:r>
            <a:r>
              <a:rPr lang="en-US" b="1" dirty="0" smtClean="0">
                <a:latin typeface="+mn-lt"/>
              </a:rPr>
              <a:t>Functions</a:t>
            </a:r>
            <a:endParaRPr lang="ar-EG" b="1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49805-FCA0-4919-9560-AD7833B8AA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76400" y="4079578"/>
            <a:ext cx="2740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Effect of </a:t>
            </a:r>
            <a:r>
              <a:rPr lang="en-US" sz="2000" i="1" dirty="0" err="1" smtClean="0"/>
              <a:t>setpoint</a:t>
            </a:r>
            <a:r>
              <a:rPr lang="en-US" sz="2000" i="1" dirty="0" smtClean="0"/>
              <a:t> changes (Servo problem)</a:t>
            </a:r>
            <a:endParaRPr lang="en-US" sz="20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548644" y="40927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Effect of disturbance changes (Regulator problem)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35273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198438"/>
            <a:ext cx="7924800" cy="1020762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Servo vs. Regulatory Control</a:t>
            </a:r>
            <a:endParaRPr lang="ar-EG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17513" y="1371600"/>
            <a:ext cx="8193087" cy="4419600"/>
          </a:xfrm>
        </p:spPr>
        <p:txBody>
          <a:bodyPr/>
          <a:lstStyle/>
          <a:p>
            <a:r>
              <a:rPr lang="en-US" sz="2400" dirty="0" smtClean="0"/>
              <a:t>When we change a speciﬁc operating condition, i.e. the set point, we would like, for example, the outlet temperature to follow our command.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This is what we call </a:t>
            </a:r>
            <a:r>
              <a:rPr lang="en-US" i="1" dirty="0" err="1" smtClean="0">
                <a:solidFill>
                  <a:srgbClr val="FF0000"/>
                </a:solidFill>
              </a:rPr>
              <a:t>servocontrol</a:t>
            </a:r>
            <a:r>
              <a:rPr lang="en-US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The outlet temperature of the tank is subject to external disturbances (called load changes).</a:t>
            </a:r>
          </a:p>
          <a:p>
            <a:pPr lvl="1"/>
            <a:r>
              <a:rPr lang="en-US" dirty="0" smtClean="0"/>
              <a:t> Suppressing or rejecting the effects of disturbances is called </a:t>
            </a:r>
            <a:r>
              <a:rPr lang="en-US" i="1" dirty="0" smtClean="0">
                <a:solidFill>
                  <a:srgbClr val="FF0000"/>
                </a:solidFill>
              </a:rPr>
              <a:t>regulatory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control.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8C95C-5CC9-451E-B6D7-F4141D757AD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6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868362"/>
          </a:xfrm>
          <a:noFill/>
        </p:spPr>
        <p:txBody>
          <a:bodyPr/>
          <a:lstStyle/>
          <a:p>
            <a:r>
              <a:rPr lang="en-US" b="1" dirty="0" smtClean="0"/>
              <a:t>Control system: design issues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397766" cy="472440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b="1" dirty="0">
                <a:ea typeface="+mn-ea"/>
                <a:cs typeface="+mn-cs"/>
              </a:rPr>
              <a:t>Determine the role of various variables: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What </a:t>
            </a:r>
            <a:r>
              <a:rPr lang="en-US" dirty="0"/>
              <a:t>we need to control, </a:t>
            </a:r>
            <a:endParaRPr lang="en-US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What we </a:t>
            </a:r>
            <a:r>
              <a:rPr lang="en-US" dirty="0"/>
              <a:t>need to manipulate, </a:t>
            </a:r>
            <a:endParaRPr lang="en-US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What </a:t>
            </a:r>
            <a:r>
              <a:rPr lang="en-US" dirty="0"/>
              <a:t>the sources of disturbances </a:t>
            </a:r>
            <a:r>
              <a:rPr lang="en-US" dirty="0" smtClean="0"/>
              <a:t>are.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b="1" dirty="0">
                <a:ea typeface="+mn-ea"/>
                <a:cs typeface="+mn-cs"/>
              </a:rPr>
              <a:t>State design objective and speciﬁcations: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Servo </a:t>
            </a:r>
            <a:r>
              <a:rPr lang="en-US" dirty="0"/>
              <a:t>or regulation,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Desired response</a:t>
            </a:r>
            <a:endParaRPr lang="en-US" dirty="0"/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b="1" dirty="0">
                <a:ea typeface="+mn-ea"/>
                <a:cs typeface="+mn-cs"/>
              </a:rPr>
              <a:t>Design the control </a:t>
            </a:r>
            <a:r>
              <a:rPr lang="en-US" b="1" dirty="0" smtClean="0">
                <a:ea typeface="+mn-ea"/>
                <a:cs typeface="+mn-cs"/>
              </a:rPr>
              <a:t>system:</a:t>
            </a:r>
            <a:endParaRPr lang="en-US" b="1" dirty="0">
              <a:ea typeface="+mn-ea"/>
              <a:cs typeface="+mn-cs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Select proper </a:t>
            </a:r>
            <a:r>
              <a:rPr lang="en-US" dirty="0"/>
              <a:t>sensors, transmitters, and actuators.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Select proper controller or control strategy. </a:t>
            </a:r>
            <a:endParaRPr lang="en-US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Tune </a:t>
            </a:r>
            <a:r>
              <a:rPr lang="en-US" dirty="0"/>
              <a:t>the controller.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7E436-80F7-4316-8945-6E2FEBDA78B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3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Process Examples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78800" cy="4686300"/>
          </a:xfrm>
        </p:spPr>
        <p:txBody>
          <a:bodyPr/>
          <a:lstStyle/>
          <a:p>
            <a:r>
              <a:rPr lang="en-US" dirty="0" smtClean="0"/>
              <a:t>Lime mud filter</a:t>
            </a:r>
          </a:p>
          <a:p>
            <a:r>
              <a:rPr lang="en-US" dirty="0" smtClean="0"/>
              <a:t>Paper machine basis weight</a:t>
            </a:r>
          </a:p>
          <a:p>
            <a:r>
              <a:rPr lang="en-US" dirty="0" smtClean="0"/>
              <a:t>Boiler combustion pressure</a:t>
            </a:r>
          </a:p>
          <a:p>
            <a:r>
              <a:rPr lang="en-US" dirty="0" smtClean="0"/>
              <a:t>Steam drum water level for a boiler </a:t>
            </a:r>
          </a:p>
          <a:p>
            <a:r>
              <a:rPr lang="en-US" dirty="0" smtClean="0"/>
              <a:t>Distillate composition in a distillation column</a:t>
            </a:r>
          </a:p>
          <a:p>
            <a:r>
              <a:rPr lang="en-US" dirty="0" smtClean="0"/>
              <a:t>Ammonia plant hydrogen-to-nitrogen 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What are the PV, MV, load disturbance for these processes?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11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78370" y="549166"/>
            <a:ext cx="7772400" cy="685800"/>
          </a:xfrm>
          <a:solidFill>
            <a:schemeClr val="bg1"/>
          </a:solidFill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Linearization </a:t>
            </a:r>
            <a:endParaRPr lang="ar-EG" sz="4400" dirty="0" smtClean="0">
              <a:solidFill>
                <a:schemeClr val="tx1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33388" y="1447800"/>
            <a:ext cx="8101012" cy="44196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previous model of stirred-tank heater is </a:t>
            </a:r>
            <a:r>
              <a:rPr lang="en-US" sz="2600" dirty="0" smtClean="0">
                <a:solidFill>
                  <a:srgbClr val="FF0000"/>
                </a:solidFill>
              </a:rPr>
              <a:t>linear</a:t>
            </a:r>
            <a:r>
              <a:rPr lang="en-US" sz="2600" dirty="0" smtClean="0"/>
              <a:t>. </a:t>
            </a:r>
            <a:r>
              <a:rPr lang="en-US" sz="2600" b="1" dirty="0" smtClean="0"/>
              <a:t>This enables us to write a transfer function of the system. 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However, for nonlinear systems, we can not write a transfer function.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Fortunately, if we keep the changes around the operating point small, the nonlinear model can be approximated by a linear model.  This is called </a:t>
            </a:r>
            <a:r>
              <a:rPr lang="en-US" sz="2600" b="1" dirty="0" smtClean="0">
                <a:solidFill>
                  <a:srgbClr val="FF0000"/>
                </a:solidFill>
              </a:rPr>
              <a:t>linearization</a:t>
            </a:r>
            <a:r>
              <a:rPr lang="en-US" sz="2600" dirty="0" smtClean="0"/>
              <a:t>.</a:t>
            </a:r>
            <a:endParaRPr lang="ar-EG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8C6A9-8067-4D5A-8A85-8E7A654B15A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4876800" y="1863725"/>
          <a:ext cx="3844925" cy="286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Drawing" r:id="rId4" imgW="7077240" imgH="5267160" progId="WPDraw30.Drawing">
                  <p:embed/>
                </p:oleObj>
              </mc:Choice>
              <mc:Fallback>
                <p:oleObj name="Drawing" r:id="rId4" imgW="7077240" imgH="5267160" progId="WPDraw30.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863725"/>
                        <a:ext cx="3844925" cy="286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5029200" y="1295400"/>
            <a:ext cx="365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dirty="0"/>
              <a:t>y =1.5 x</a:t>
            </a:r>
            <a:r>
              <a:rPr lang="en-US" b="1" baseline="30000" dirty="0"/>
              <a:t>2</a:t>
            </a:r>
            <a:r>
              <a:rPr lang="en-US" b="1" dirty="0"/>
              <a:t> + 3  about </a:t>
            </a:r>
            <a:r>
              <a:rPr lang="en-US" b="1" dirty="0" err="1" smtClean="0"/>
              <a:t>x</a:t>
            </a:r>
            <a:r>
              <a:rPr lang="en-US" b="1" baseline="-25000" dirty="0" err="1" smtClean="0"/>
              <a:t>s</a:t>
            </a:r>
            <a:r>
              <a:rPr lang="en-US" b="1" dirty="0" smtClean="0"/>
              <a:t> </a:t>
            </a:r>
            <a:r>
              <a:rPr lang="en-US" b="1" dirty="0"/>
              <a:t>= 1</a:t>
            </a:r>
            <a:endParaRPr lang="en-US" dirty="0"/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381000" y="1371600"/>
            <a:ext cx="4495800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2250" indent="-2222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</a:rPr>
              <a:t>We </a:t>
            </a:r>
            <a:r>
              <a:rPr lang="en-US" sz="2200" dirty="0">
                <a:latin typeface="+mn-lt"/>
              </a:rPr>
              <a:t>are looking for a straight line approximation to the nonlinear function about some point x= 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baseline="-25000" dirty="0" err="1">
                <a:latin typeface="+mn-lt"/>
              </a:rPr>
              <a:t>s</a:t>
            </a:r>
            <a:r>
              <a:rPr lang="en-US" sz="2200" baseline="-25000" dirty="0">
                <a:latin typeface="+mn-lt"/>
              </a:rPr>
              <a:t> </a:t>
            </a:r>
            <a:endParaRPr lang="en-US" sz="2200" baseline="-25000" dirty="0" smtClean="0">
              <a:latin typeface="+mn-lt"/>
            </a:endParaRP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</a:rPr>
              <a:t>The accuracy of the approximation depends </a:t>
            </a:r>
            <a:r>
              <a:rPr lang="en-US" sz="2200" dirty="0">
                <a:latin typeface="+mn-lt"/>
              </a:rPr>
              <a:t>on</a:t>
            </a: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200" dirty="0">
                <a:latin typeface="+mn-lt"/>
              </a:rPr>
              <a:t>non-linearity</a:t>
            </a: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200" dirty="0">
                <a:latin typeface="+mn-lt"/>
              </a:rPr>
              <a:t>distance of x from </a:t>
            </a:r>
            <a:r>
              <a:rPr lang="en-US" sz="2200" dirty="0" err="1" smtClean="0">
                <a:latin typeface="+mn-lt"/>
              </a:rPr>
              <a:t>x</a:t>
            </a:r>
            <a:r>
              <a:rPr lang="en-US" sz="2200" baseline="-25000" dirty="0" err="1" smtClean="0">
                <a:latin typeface="+mn-lt"/>
              </a:rPr>
              <a:t>s</a:t>
            </a:r>
            <a:r>
              <a:rPr lang="en-US" sz="2200" baseline="-25000" dirty="0" smtClean="0">
                <a:latin typeface="+mn-lt"/>
              </a:rPr>
              <a:t>  </a:t>
            </a: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609600" y="5127625"/>
            <a:ext cx="8001000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dirty="0">
                <a:latin typeface="+mn-lt"/>
              </a:rPr>
              <a:t>Because </a:t>
            </a:r>
            <a:r>
              <a:rPr lang="en-US" i="1" dirty="0" smtClean="0">
                <a:latin typeface="+mn-lt"/>
              </a:rPr>
              <a:t>control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 smtClean="0">
                <a:latin typeface="+mn-lt"/>
              </a:rPr>
              <a:t>system</a:t>
            </a:r>
            <a:r>
              <a:rPr lang="en-US" dirty="0" smtClean="0">
                <a:latin typeface="+mn-lt"/>
              </a:rPr>
              <a:t> maintains </a:t>
            </a:r>
            <a:r>
              <a:rPr lang="en-US" dirty="0">
                <a:latin typeface="+mn-lt"/>
              </a:rPr>
              <a:t>variables near desired values, </a:t>
            </a:r>
            <a:r>
              <a:rPr lang="en-US" i="1" dirty="0" smtClean="0">
                <a:solidFill>
                  <a:srgbClr val="FF0000"/>
                </a:solidFill>
                <a:latin typeface="+mn-lt"/>
              </a:rPr>
              <a:t>linearization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is often (but, not always) valid.</a:t>
            </a:r>
          </a:p>
        </p:txBody>
      </p:sp>
      <p:sp>
        <p:nvSpPr>
          <p:cNvPr id="16390" name="Line 8"/>
          <p:cNvSpPr>
            <a:spLocks noChangeShapeType="1"/>
          </p:cNvSpPr>
          <p:nvPr/>
        </p:nvSpPr>
        <p:spPr bwMode="auto">
          <a:xfrm flipV="1">
            <a:off x="6918434" y="2112963"/>
            <a:ext cx="0" cy="1925637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CBEDBE-CBBD-4939-8BB6-98AC8C5B5B4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6392" name="Title 1"/>
          <p:cNvSpPr txBox="1">
            <a:spLocks/>
          </p:cNvSpPr>
          <p:nvPr/>
        </p:nvSpPr>
        <p:spPr bwMode="auto">
          <a:xfrm>
            <a:off x="457200" y="533400"/>
            <a:ext cx="777240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kumimoji="1" lang="en-US" sz="4400" b="1">
                <a:latin typeface="Arial Black" pitchFamily="34" charset="0"/>
              </a:rPr>
              <a:t>Linearization </a:t>
            </a:r>
            <a:endParaRPr kumimoji="1" lang="ar-EG" sz="440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24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27654" grpId="0" animBg="1"/>
      <p:bldP spid="1639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533400" y="1379538"/>
            <a:ext cx="80010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dirty="0" smtClean="0">
                <a:latin typeface="+mn-lt"/>
              </a:rPr>
              <a:t>To obtain the required approximation, expand </a:t>
            </a:r>
            <a:r>
              <a:rPr lang="en-US" dirty="0">
                <a:latin typeface="+mn-lt"/>
              </a:rPr>
              <a:t>in Taylor Series and retain only constant and linear terms.  </a:t>
            </a:r>
          </a:p>
        </p:txBody>
      </p:sp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609600" y="3144838"/>
          <a:ext cx="78486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4" imgW="3060700" imgH="495300" progId="Equation.3">
                  <p:embed/>
                </p:oleObj>
              </mc:Choice>
              <mc:Fallback>
                <p:oleObj name="Equation" r:id="rId4" imgW="30607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144838"/>
                        <a:ext cx="78486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Line 6"/>
          <p:cNvSpPr>
            <a:spLocks noChangeShapeType="1"/>
          </p:cNvSpPr>
          <p:nvPr/>
        </p:nvSpPr>
        <p:spPr bwMode="auto">
          <a:xfrm>
            <a:off x="5486400" y="3144838"/>
            <a:ext cx="236220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13" name="AutoShape 8"/>
          <p:cNvSpPr>
            <a:spLocks/>
          </p:cNvSpPr>
          <p:nvPr/>
        </p:nvSpPr>
        <p:spPr bwMode="auto">
          <a:xfrm rot="5400000">
            <a:off x="2552700" y="3411538"/>
            <a:ext cx="381000" cy="1981200"/>
          </a:xfrm>
          <a:prstGeom prst="rightBrace">
            <a:avLst>
              <a:gd name="adj1" fmla="val 43333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26631" name="Text Box 9"/>
          <p:cNvSpPr txBox="1">
            <a:spLocks noChangeArrowheads="1"/>
          </p:cNvSpPr>
          <p:nvPr/>
        </p:nvSpPr>
        <p:spPr bwMode="auto">
          <a:xfrm>
            <a:off x="609600" y="4592638"/>
            <a:ext cx="6781800" cy="8302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Remember that these terms are constant because they are evaluated at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x</a:t>
            </a:r>
            <a:r>
              <a:rPr lang="en-US" baseline="-25000" dirty="0" err="1">
                <a:solidFill>
                  <a:srgbClr val="FF0000"/>
                </a:solidFill>
                <a:latin typeface="+mn-lt"/>
              </a:rPr>
              <a:t>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7415" name="Line 10"/>
          <p:cNvSpPr>
            <a:spLocks noChangeShapeType="1"/>
          </p:cNvSpPr>
          <p:nvPr/>
        </p:nvSpPr>
        <p:spPr bwMode="auto">
          <a:xfrm>
            <a:off x="4189412" y="2916238"/>
            <a:ext cx="1588" cy="5334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914400" y="2438400"/>
            <a:ext cx="3962400" cy="4667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This is the only variable</a:t>
            </a:r>
          </a:p>
        </p:txBody>
      </p:sp>
      <p:sp>
        <p:nvSpPr>
          <p:cNvPr id="17417" name="Text Box 12"/>
          <p:cNvSpPr txBox="1">
            <a:spLocks noChangeArrowheads="1"/>
          </p:cNvSpPr>
          <p:nvPr/>
        </p:nvSpPr>
        <p:spPr bwMode="auto">
          <a:xfrm>
            <a:off x="609600" y="5715000"/>
            <a:ext cx="7848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dirty="0"/>
              <a:t>We define the deviation variable:  </a:t>
            </a:r>
            <a:r>
              <a:rPr lang="en-US" b="1" dirty="0" smtClean="0"/>
              <a:t>x* </a:t>
            </a:r>
            <a:r>
              <a:rPr lang="en-US" b="1" dirty="0"/>
              <a:t>= (x - </a:t>
            </a:r>
            <a:r>
              <a:rPr lang="en-US" b="1" dirty="0" err="1"/>
              <a:t>x</a:t>
            </a:r>
            <a:r>
              <a:rPr lang="en-US" b="1" baseline="-25000" dirty="0" err="1"/>
              <a:t>s</a:t>
            </a:r>
            <a:r>
              <a:rPr lang="en-US" b="1" dirty="0"/>
              <a:t>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DAB90-4CB5-4C33-912B-3ADF3C67185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7419" name="Title 1"/>
          <p:cNvSpPr txBox="1">
            <a:spLocks/>
          </p:cNvSpPr>
          <p:nvPr/>
        </p:nvSpPr>
        <p:spPr bwMode="auto">
          <a:xfrm>
            <a:off x="457200" y="533400"/>
            <a:ext cx="777240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kumimoji="1" lang="en-US" sz="4400" b="1">
                <a:latin typeface="Arial Black" pitchFamily="34" charset="0"/>
              </a:rPr>
              <a:t>Linearization </a:t>
            </a:r>
            <a:endParaRPr kumimoji="1" lang="ar-EG" sz="440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75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  <p:bldP spid="26631" grpId="0" animBg="1"/>
      <p:bldP spid="17415" grpId="0" animBg="1"/>
      <p:bldP spid="17416" grpId="0" animBg="1"/>
      <p:bldP spid="174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ea typeface="SimSun" pitchFamily="2" charset="-122"/>
              </a:rPr>
              <a:t>Mathematical </a:t>
            </a:r>
            <a:r>
              <a:rPr lang="en-US" dirty="0">
                <a:ea typeface="SimSun" pitchFamily="2" charset="-122"/>
              </a:rPr>
              <a:t>Modeling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Feedback loop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Setpoint</a:t>
            </a:r>
            <a:r>
              <a:rPr lang="en-US" dirty="0" smtClean="0"/>
              <a:t> change vs. load upset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Linearization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54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93700" y="396875"/>
            <a:ext cx="7772400" cy="838200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Example</a:t>
            </a:r>
            <a:endParaRPr lang="ar-EG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772400" cy="4114800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FontTx/>
              <a:buNone/>
              <a:defRPr/>
            </a:pPr>
            <a:r>
              <a:rPr lang="en-US" sz="2600" dirty="0" smtClean="0"/>
              <a:t>Given the following nonlinear model </a:t>
            </a:r>
            <a:endParaRPr lang="en-US" sz="26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FontTx/>
              <a:buNone/>
              <a:defRPr/>
            </a:pPr>
            <a:endParaRPr lang="en-US" sz="2600" dirty="0" smtClean="0"/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600" dirty="0" smtClean="0"/>
              <a:t>Using linearization</a:t>
            </a:r>
            <a:r>
              <a:rPr lang="en-US" sz="2600" dirty="0"/>
              <a:t>, draw the approximate </a:t>
            </a:r>
            <a:r>
              <a:rPr lang="en-US" sz="2600" b="1" dirty="0"/>
              <a:t>unit step response</a:t>
            </a:r>
            <a:r>
              <a:rPr lang="en-US" sz="2600" dirty="0"/>
              <a:t> of the </a:t>
            </a:r>
            <a:r>
              <a:rPr lang="en-US" sz="2600" dirty="0" smtClean="0"/>
              <a:t>system </a:t>
            </a:r>
            <a:r>
              <a:rPr lang="en-US" sz="2600" dirty="0"/>
              <a:t>at </a:t>
            </a:r>
            <a:r>
              <a:rPr lang="en-US" sz="2600" dirty="0" smtClean="0"/>
              <a:t>u </a:t>
            </a:r>
            <a:r>
              <a:rPr lang="en-US" sz="2600" dirty="0"/>
              <a:t>= </a:t>
            </a:r>
            <a:r>
              <a:rPr lang="en-US" sz="2600" dirty="0" smtClean="0"/>
              <a:t>25.</a:t>
            </a:r>
            <a:endParaRPr lang="en-US" sz="2600" dirty="0"/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600" dirty="0" smtClean="0"/>
              <a:t>Show </a:t>
            </a:r>
            <a:r>
              <a:rPr lang="en-US" sz="2600" dirty="0"/>
              <a:t>the initial and final values of the </a:t>
            </a:r>
            <a:r>
              <a:rPr lang="en-US" sz="2600" u="sng" dirty="0"/>
              <a:t>exact</a:t>
            </a:r>
            <a:r>
              <a:rPr lang="en-US" sz="2600" dirty="0"/>
              <a:t> and </a:t>
            </a:r>
            <a:r>
              <a:rPr lang="en-US" sz="2600" u="sng" dirty="0"/>
              <a:t>approximate</a:t>
            </a:r>
            <a:r>
              <a:rPr lang="en-US" sz="2600" dirty="0"/>
              <a:t> responses on the graph. </a:t>
            </a:r>
            <a:endParaRPr lang="en-US" sz="2600" dirty="0" smtClean="0"/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600" dirty="0" smtClean="0"/>
              <a:t>Comment </a:t>
            </a:r>
            <a:r>
              <a:rPr lang="en-US" sz="2600" dirty="0"/>
              <a:t>on the results.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FontTx/>
              <a:buNone/>
              <a:defRPr/>
            </a:pPr>
            <a:endParaRPr lang="en-US" sz="2600" dirty="0"/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22AC0A-4AF1-4C0C-A5D1-B941ED6BF36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18437" name="Object 4"/>
          <p:cNvGraphicFramePr>
            <a:graphicFrameLocks noChangeAspect="1"/>
          </p:cNvGraphicFramePr>
          <p:nvPr/>
        </p:nvGraphicFramePr>
        <p:xfrm>
          <a:off x="3810000" y="1905000"/>
          <a:ext cx="1649413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Equation" r:id="rId3" imgW="812520" imgH="393480" progId="Equation.3">
                  <p:embed/>
                </p:oleObj>
              </mc:Choice>
              <mc:Fallback>
                <p:oleObj name="Equation" r:id="rId3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905000"/>
                        <a:ext cx="1649413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866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7772400" cy="533400"/>
          </a:xfrm>
          <a:solidFill>
            <a:schemeClr val="bg1"/>
          </a:solidFill>
        </p:spPr>
        <p:txBody>
          <a:bodyPr/>
          <a:lstStyle/>
          <a:p>
            <a:r>
              <a:rPr lang="en-US" sz="4400" dirty="0" smtClean="0"/>
              <a:t>Answer</a:t>
            </a:r>
            <a:endParaRPr lang="ar-EG" sz="4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410200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Let us define the operating point:</a:t>
            </a:r>
          </a:p>
          <a:p>
            <a:pPr marL="0" indent="0">
              <a:buFontTx/>
              <a:buNone/>
              <a:defRPr/>
            </a:pPr>
            <a:r>
              <a:rPr lang="en-US" sz="2200" dirty="0"/>
              <a:t>	</a:t>
            </a:r>
            <a:r>
              <a:rPr lang="en-US" sz="2200" b="1" dirty="0" smtClean="0"/>
              <a:t>u</a:t>
            </a:r>
            <a:r>
              <a:rPr lang="en-US" sz="2200" b="1" baseline="-25000" dirty="0" smtClean="0"/>
              <a:t>s</a:t>
            </a:r>
            <a:r>
              <a:rPr lang="en-US" sz="2200" dirty="0" smtClean="0"/>
              <a:t>: the steady state input (</a:t>
            </a:r>
            <a:r>
              <a:rPr lang="en-US" sz="2200" b="1" dirty="0"/>
              <a:t>u</a:t>
            </a:r>
            <a:r>
              <a:rPr lang="en-US" sz="2200" b="1" baseline="-25000" dirty="0"/>
              <a:t>s</a:t>
            </a:r>
            <a:r>
              <a:rPr lang="en-US" sz="2200" dirty="0"/>
              <a:t>= 25</a:t>
            </a:r>
            <a:r>
              <a:rPr lang="en-US" sz="2200" dirty="0" smtClean="0"/>
              <a:t>) </a:t>
            </a:r>
          </a:p>
          <a:p>
            <a:pPr marL="0" indent="0">
              <a:buFontTx/>
              <a:buNone/>
              <a:defRPr/>
            </a:pPr>
            <a:r>
              <a:rPr lang="en-US" sz="2200" b="1" dirty="0" smtClean="0"/>
              <a:t>	</a:t>
            </a:r>
            <a:r>
              <a:rPr lang="en-US" sz="2200" b="1" dirty="0" err="1" smtClean="0"/>
              <a:t>y</a:t>
            </a:r>
            <a:r>
              <a:rPr lang="en-US" sz="2200" b="1" baseline="-25000" dirty="0" err="1" smtClean="0"/>
              <a:t>s</a:t>
            </a:r>
            <a:r>
              <a:rPr lang="en-US" sz="2200" dirty="0" smtClean="0"/>
              <a:t>: the </a:t>
            </a:r>
            <a:r>
              <a:rPr lang="en-US" sz="2200" dirty="0"/>
              <a:t>steady state output corresponding </a:t>
            </a:r>
            <a:r>
              <a:rPr lang="en-US" sz="2200" dirty="0" smtClean="0"/>
              <a:t>to </a:t>
            </a:r>
            <a:r>
              <a:rPr lang="en-US" sz="2200" b="1" dirty="0" smtClean="0"/>
              <a:t>u</a:t>
            </a:r>
            <a:r>
              <a:rPr lang="en-US" sz="2200" b="1" baseline="-25000" dirty="0" smtClean="0"/>
              <a:t>s</a:t>
            </a:r>
            <a:r>
              <a:rPr lang="en-US" sz="2200" dirty="0" smtClean="0"/>
              <a:t> </a:t>
            </a:r>
          </a:p>
          <a:p>
            <a:pPr>
              <a:defRPr/>
            </a:pPr>
            <a:r>
              <a:rPr lang="en-US" sz="2200" dirty="0" smtClean="0"/>
              <a:t>Also define the deviation </a:t>
            </a:r>
            <a:r>
              <a:rPr lang="en-US" sz="2200" dirty="0"/>
              <a:t>variables around the </a:t>
            </a:r>
            <a:r>
              <a:rPr lang="en-US" sz="2200" dirty="0" smtClean="0"/>
              <a:t>operating point.</a:t>
            </a:r>
          </a:p>
          <a:p>
            <a:pPr marL="0" indent="0">
              <a:buFontTx/>
              <a:buNone/>
              <a:defRPr/>
            </a:pPr>
            <a:r>
              <a:rPr lang="en-US" sz="2200" b="1" dirty="0" smtClean="0"/>
              <a:t>		y* = y – </a:t>
            </a:r>
            <a:r>
              <a:rPr lang="en-US" sz="2200" b="1" dirty="0" err="1" smtClean="0"/>
              <a:t>y</a:t>
            </a:r>
            <a:r>
              <a:rPr lang="en-US" sz="2200" b="1" baseline="-25000" dirty="0" err="1" smtClean="0"/>
              <a:t>s</a:t>
            </a:r>
            <a:r>
              <a:rPr lang="en-US" sz="2200" b="1" i="1" baseline="-25000" dirty="0" smtClean="0"/>
              <a:t> </a:t>
            </a:r>
            <a:r>
              <a:rPr lang="en-US" sz="2200" b="1" dirty="0" smtClean="0"/>
              <a:t> 	</a:t>
            </a:r>
            <a:r>
              <a:rPr lang="en-US" sz="2200" dirty="0" smtClean="0"/>
              <a:t>and	</a:t>
            </a:r>
            <a:r>
              <a:rPr lang="en-US" sz="2200" b="1" dirty="0" smtClean="0"/>
              <a:t>u* = u </a:t>
            </a:r>
            <a:r>
              <a:rPr lang="en-US" sz="2200" b="1" dirty="0"/>
              <a:t>– </a:t>
            </a:r>
            <a:r>
              <a:rPr lang="en-US" sz="2200" b="1" dirty="0" smtClean="0"/>
              <a:t>u</a:t>
            </a:r>
            <a:r>
              <a:rPr lang="en-US" sz="2200" b="1" baseline="-25000" dirty="0" smtClean="0"/>
              <a:t>s</a:t>
            </a:r>
            <a:endParaRPr lang="en-US" sz="2200" dirty="0" smtClean="0"/>
          </a:p>
          <a:p>
            <a:pPr>
              <a:defRPr/>
            </a:pPr>
            <a:r>
              <a:rPr lang="en-US" sz="2200" dirty="0" smtClean="0"/>
              <a:t>To find </a:t>
            </a:r>
            <a:r>
              <a:rPr lang="en-US" sz="2200" b="1" dirty="0" err="1" smtClean="0"/>
              <a:t>y</a:t>
            </a:r>
            <a:r>
              <a:rPr lang="en-US" sz="2200" b="1" baseline="-25000" dirty="0" err="1" smtClean="0"/>
              <a:t>s</a:t>
            </a:r>
            <a:r>
              <a:rPr lang="en-US" sz="2200" dirty="0" smtClean="0"/>
              <a:t>, substitute in the model by </a:t>
            </a:r>
            <a:r>
              <a:rPr lang="en-US" sz="2200" b="1" dirty="0"/>
              <a:t>u = </a:t>
            </a:r>
            <a:r>
              <a:rPr lang="en-US" sz="2200" b="1" dirty="0" smtClean="0"/>
              <a:t>u</a:t>
            </a:r>
            <a:r>
              <a:rPr lang="en-US" sz="2200" b="1" baseline="-25000" dirty="0" smtClean="0"/>
              <a:t>s </a:t>
            </a:r>
            <a:r>
              <a:rPr lang="en-US" sz="2200" b="1" dirty="0" smtClean="0"/>
              <a:t> </a:t>
            </a:r>
            <a:r>
              <a:rPr lang="en-US" sz="2200" dirty="0" smtClean="0"/>
              <a:t>= 25 and set the derivatives to zero</a:t>
            </a:r>
            <a:endParaRPr lang="en-US" sz="2200" dirty="0"/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r>
              <a:rPr lang="en-US" sz="2200" dirty="0" smtClean="0"/>
              <a:t>Using </a:t>
            </a:r>
            <a:r>
              <a:rPr lang="en-US" sz="2200" dirty="0"/>
              <a:t>Taylor </a:t>
            </a:r>
            <a:r>
              <a:rPr lang="en-US" sz="2200" dirty="0" smtClean="0"/>
              <a:t>expansion, the nonlinear term can be approximated around </a:t>
            </a:r>
            <a:r>
              <a:rPr lang="en-US" sz="2200" b="1" dirty="0" smtClean="0"/>
              <a:t>u = u</a:t>
            </a:r>
            <a:r>
              <a:rPr lang="en-US" sz="2200" b="1" baseline="-25000" dirty="0" smtClean="0"/>
              <a:t>s </a:t>
            </a:r>
            <a:r>
              <a:rPr lang="en-US" sz="2200" b="1" dirty="0"/>
              <a:t> </a:t>
            </a:r>
            <a:r>
              <a:rPr lang="en-US" sz="2200" dirty="0" smtClean="0"/>
              <a:t>as:</a:t>
            </a:r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ar-EG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762DD-03EA-42F7-8D4A-2EBBC83EAB9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1946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460780"/>
              </p:ext>
            </p:extLst>
          </p:nvPr>
        </p:nvGraphicFramePr>
        <p:xfrm>
          <a:off x="2581275" y="5867400"/>
          <a:ext cx="37179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0" name="Equation" r:id="rId3" imgW="2260440" imgH="457200" progId="Equation.3">
                  <p:embed/>
                </p:oleObj>
              </mc:Choice>
              <mc:Fallback>
                <p:oleObj name="Equation" r:id="rId3" imgW="2260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275" y="5867400"/>
                        <a:ext cx="37179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2209800" y="4191000"/>
          <a:ext cx="44688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1" name="Equation" r:id="rId5" imgW="2717640" imgH="393480" progId="Equation.3">
                  <p:embed/>
                </p:oleObj>
              </mc:Choice>
              <mc:Fallback>
                <p:oleObj name="Equation" r:id="rId5" imgW="271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191000"/>
                        <a:ext cx="4468813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871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772400" cy="685800"/>
          </a:xfrm>
          <a:solidFill>
            <a:schemeClr val="bg1"/>
          </a:solidFill>
        </p:spPr>
        <p:txBody>
          <a:bodyPr/>
          <a:lstStyle/>
          <a:p>
            <a:r>
              <a:rPr lang="en-US" sz="4400" smtClean="0"/>
              <a:t>Answer</a:t>
            </a:r>
            <a:endParaRPr lang="ar-EG" sz="44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410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Substituting in the model yields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Noting that: 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smtClean="0"/>
              <a:t>We can write: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This a first order ordinary differential equation and hence, we can find the transfer function as</a:t>
            </a:r>
          </a:p>
          <a:p>
            <a:pPr>
              <a:defRPr/>
            </a:pPr>
            <a:endParaRPr lang="en-US" sz="2400" dirty="0"/>
          </a:p>
          <a:p>
            <a:pPr marL="0" indent="0">
              <a:buFontTx/>
              <a:buNone/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E769E-563E-4951-8302-AC4EB0F6716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2048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187744"/>
              </p:ext>
            </p:extLst>
          </p:nvPr>
        </p:nvGraphicFramePr>
        <p:xfrm>
          <a:off x="3810000" y="3941763"/>
          <a:ext cx="173513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0" name="Equation" r:id="rId3" imgW="1054080" imgH="419040" progId="Equation.3">
                  <p:embed/>
                </p:oleObj>
              </mc:Choice>
              <mc:Fallback>
                <p:oleObj name="Equation" r:id="rId3" imgW="1054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941763"/>
                        <a:ext cx="1735138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87511"/>
              </p:ext>
            </p:extLst>
          </p:nvPr>
        </p:nvGraphicFramePr>
        <p:xfrm>
          <a:off x="3941763" y="5846763"/>
          <a:ext cx="1465262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1" name="Equation" r:id="rId5" imgW="888840" imgH="444240" progId="Equation.3">
                  <p:embed/>
                </p:oleObj>
              </mc:Choice>
              <mc:Fallback>
                <p:oleObj name="Equation" r:id="rId5" imgW="8888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1763" y="5846763"/>
                        <a:ext cx="1465262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047351"/>
              </p:ext>
            </p:extLst>
          </p:nvPr>
        </p:nvGraphicFramePr>
        <p:xfrm>
          <a:off x="3103563" y="2874963"/>
          <a:ext cx="33655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2" name="Equation" r:id="rId7" imgW="2044440" imgH="419040" progId="Equation.3">
                  <p:embed/>
                </p:oleObj>
              </mc:Choice>
              <mc:Fallback>
                <p:oleObj name="Equation" r:id="rId7" imgW="20444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3563" y="2874963"/>
                        <a:ext cx="33655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310549"/>
              </p:ext>
            </p:extLst>
          </p:nvPr>
        </p:nvGraphicFramePr>
        <p:xfrm>
          <a:off x="2767013" y="1905000"/>
          <a:ext cx="4056062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3" name="Equation" r:id="rId9" imgW="2463480" imgH="393480" progId="Equation.3">
                  <p:embed/>
                </p:oleObj>
              </mc:Choice>
              <mc:Fallback>
                <p:oleObj name="Equation" r:id="rId9" imgW="2463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13" y="1905000"/>
                        <a:ext cx="4056062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594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7772400" cy="685800"/>
          </a:xfrm>
          <a:solidFill>
            <a:schemeClr val="bg1"/>
          </a:solidFill>
        </p:spPr>
        <p:txBody>
          <a:bodyPr/>
          <a:lstStyle/>
          <a:p>
            <a:r>
              <a:rPr lang="en-US" sz="3200" smtClean="0"/>
              <a:t>Comparison</a:t>
            </a:r>
            <a:endParaRPr lang="ar-EG" sz="320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400" smtClean="0"/>
              <a:t>Let us compare the output of the linearized model to the original nonlinear model, assuming that the input </a:t>
            </a:r>
            <a:r>
              <a:rPr lang="en-US" sz="2400" i="1" smtClean="0"/>
              <a:t>u</a:t>
            </a:r>
            <a:r>
              <a:rPr lang="en-US" sz="2400" smtClean="0"/>
              <a:t> changes from 25 to 26 (unit step input). </a:t>
            </a:r>
            <a:endParaRPr lang="ar-EG" sz="2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C9519-0F97-4AA8-B2D1-C935E76A77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2743200"/>
            <a:ext cx="4676775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81400" y="638175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Time, seconds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3962400"/>
            <a:ext cx="2057400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Output, 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957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839200" cy="6248400"/>
          </a:xfrm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FontTx/>
              <a:buNone/>
            </a:pP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% This program shows how well the linear approximation compared to the nonlinear model  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% </a:t>
            </a:r>
            <a:r>
              <a:rPr lang="en-US" sz="1300" b="1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ydot</a:t>
            </a: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+ y = </a:t>
            </a:r>
            <a:r>
              <a:rPr lang="en-US" sz="1300" b="1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sqrt</a:t>
            </a: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(u) 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% The linear model (around operating point us=25, </a:t>
            </a:r>
            <a:r>
              <a:rPr lang="en-US" sz="1300" b="1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ys</a:t>
            </a: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=5) has the following  transfer function:</a:t>
            </a:r>
          </a:p>
          <a:p>
            <a:pPr marL="0" indent="0">
              <a:buFontTx/>
              <a:buNone/>
            </a:pPr>
            <a:endParaRPr lang="en-US" sz="1300" b="1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FontTx/>
              <a:buNone/>
            </a:pPr>
            <a:endParaRPr lang="en-US" sz="1300" b="1" dirty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FontTx/>
              <a:buNone/>
            </a:pP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%                      0.1</a:t>
            </a:r>
            <a:endParaRPr lang="ar-EG" sz="1300" b="1" dirty="0" smtClean="0">
              <a:solidFill>
                <a:srgbClr val="008000"/>
              </a:solidFill>
              <a:latin typeface="Consolas" pitchFamily="49" charset="0"/>
            </a:endParaRPr>
          </a:p>
          <a:p>
            <a:pPr marL="0" indent="0">
              <a:buFontTx/>
              <a:buNone/>
            </a:pP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% 	  Y*/U*= ----------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%                     s + 1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% where y* and u* are deviations around the operating point:</a:t>
            </a:r>
          </a:p>
          <a:p>
            <a:pPr marL="0" indent="0">
              <a:buFontTx/>
              <a:buNone/>
            </a:pPr>
            <a:r>
              <a:rPr lang="ar-EG" sz="1300" b="1" dirty="0" smtClean="0">
                <a:latin typeface="Consolas" pitchFamily="49" charset="0"/>
              </a:rPr>
              <a:t>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us = 25; 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ys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= 5;   </a:t>
            </a:r>
          </a:p>
          <a:p>
            <a:pPr marL="0" indent="0">
              <a:buFontTx/>
              <a:buNone/>
            </a:pPr>
            <a:r>
              <a:rPr lang="ar-EG" sz="1300" b="1" dirty="0" smtClean="0">
                <a:latin typeface="Consolas" pitchFamily="49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% Time range of simulation</a:t>
            </a:r>
          </a:p>
          <a:p>
            <a:pPr marL="0" indent="0">
              <a:buFontTx/>
              <a:buNone/>
            </a:pP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dt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=0.01;    t=0:dt:10;</a:t>
            </a:r>
          </a:p>
          <a:p>
            <a:pPr marL="0" indent="0">
              <a:buFontTx/>
              <a:buNone/>
            </a:pPr>
            <a:r>
              <a:rPr lang="ar-EG" sz="1300" b="1" dirty="0" smtClean="0">
                <a:latin typeface="Consolas" pitchFamily="49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% Simulating the nonlinear model for a step change du in the input around us = 25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du = 1;           </a:t>
            </a:r>
            <a:r>
              <a:rPr lang="en-US" sz="13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% Try other values (</a:t>
            </a:r>
            <a:r>
              <a:rPr lang="en-US" sz="13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e.g</a:t>
            </a:r>
            <a:r>
              <a:rPr lang="en-US" sz="13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2.0, 5.0, 10.0) to see how well the approximation is 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y(1)=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ys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for i=1:length(t)-1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ydot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= -y(i)+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sqrt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us+du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   y(i+1) = y(i)+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ydot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dt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end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plot(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t,y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), hold on</a:t>
            </a:r>
          </a:p>
          <a:p>
            <a:pPr marL="0" indent="0">
              <a:buFontTx/>
              <a:buNone/>
            </a:pPr>
            <a:r>
              <a:rPr lang="ar-EG" sz="1300" b="1" dirty="0" smtClean="0">
                <a:latin typeface="Consolas" pitchFamily="49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% Simulating the linear approximation</a:t>
            </a:r>
          </a:p>
          <a:p>
            <a:pPr marL="0" indent="0">
              <a:buFontTx/>
              <a:buNone/>
            </a:pP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y_sim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=du*step(0.1,[1 1],t)</a:t>
            </a:r>
          </a:p>
          <a:p>
            <a:pPr marL="0" indent="0">
              <a:buFontTx/>
              <a:buNone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plot(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t,y_sim+ys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,'--r')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B4BDC-6273-48D7-8A2F-EAFB6FD8A19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2532" name="Rounded Rectangle 3"/>
          <p:cNvSpPr>
            <a:spLocks noChangeArrowheads="1"/>
          </p:cNvSpPr>
          <p:nvPr/>
        </p:nvSpPr>
        <p:spPr bwMode="auto">
          <a:xfrm>
            <a:off x="1612900" y="3720664"/>
            <a:ext cx="7150100" cy="30480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1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85775" y="304800"/>
            <a:ext cx="7772400" cy="9144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Linearization: </a:t>
            </a:r>
            <a:r>
              <a:rPr lang="en-US" dirty="0" smtClean="0">
                <a:solidFill>
                  <a:srgbClr val="FF0000"/>
                </a:solidFill>
              </a:rPr>
              <a:t>general formula</a:t>
            </a:r>
            <a:endParaRPr lang="ar-EG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 Consider a first-order ordinary differential equation:</a:t>
            </a:r>
          </a:p>
          <a:p>
            <a:pPr marL="0" indent="0">
              <a:buFontTx/>
              <a:buNone/>
              <a:defRPr/>
            </a:pPr>
            <a:r>
              <a:rPr lang="en-US" sz="2600" dirty="0" smtClean="0"/>
              <a:t>			 </a:t>
            </a:r>
          </a:p>
          <a:p>
            <a:pPr marL="0" indent="0">
              <a:buFontTx/>
              <a:buNone/>
              <a:defRPr/>
            </a:pPr>
            <a:r>
              <a:rPr lang="en-US" sz="2600" dirty="0" smtClean="0"/>
              <a:t>	</a:t>
            </a:r>
          </a:p>
          <a:p>
            <a:pPr marL="0" indent="0">
              <a:buFontTx/>
              <a:buNone/>
              <a:defRPr/>
            </a:pPr>
            <a:r>
              <a:rPr lang="en-US" sz="2600" dirty="0" smtClean="0"/>
              <a:t> with y(0) = </a:t>
            </a:r>
            <a:r>
              <a:rPr lang="en-US" sz="2600" dirty="0" err="1" smtClean="0"/>
              <a:t>y</a:t>
            </a:r>
            <a:r>
              <a:rPr lang="en-US" sz="2600" baseline="-25000" dirty="0" err="1" smtClean="0"/>
              <a:t>s</a:t>
            </a:r>
            <a:r>
              <a:rPr lang="en-US" sz="2600" dirty="0" smtClean="0"/>
              <a:t>.</a:t>
            </a:r>
          </a:p>
          <a:p>
            <a:pPr marL="0" indent="0">
              <a:buFontTx/>
              <a:buNone/>
              <a:defRPr/>
            </a:pPr>
            <a:endParaRPr lang="en-US" sz="2600" dirty="0" smtClean="0"/>
          </a:p>
          <a:p>
            <a:pPr>
              <a:defRPr/>
            </a:pPr>
            <a:r>
              <a:rPr lang="en-US" sz="2600" dirty="0" smtClean="0"/>
              <a:t> Then the corresponding </a:t>
            </a:r>
            <a:r>
              <a:rPr lang="en-US" sz="2600" dirty="0"/>
              <a:t>linearized model is</a:t>
            </a:r>
            <a:r>
              <a:rPr lang="en-US" sz="2600" dirty="0" smtClean="0"/>
              <a:t>:</a:t>
            </a:r>
          </a:p>
          <a:p>
            <a:pPr marL="0" indent="0">
              <a:buFontTx/>
              <a:buNone/>
              <a:defRPr/>
            </a:pPr>
            <a:endParaRPr lang="ar-EG" sz="2600" dirty="0"/>
          </a:p>
          <a:p>
            <a:pPr marL="0" indent="0">
              <a:buFontTx/>
              <a:buNone/>
              <a:defRPr/>
            </a:pPr>
            <a:endParaRPr lang="en-US" sz="2600" dirty="0"/>
          </a:p>
          <a:p>
            <a:pPr>
              <a:defRPr/>
            </a:pPr>
            <a:endParaRPr lang="en-US" sz="2600" dirty="0" smtClean="0"/>
          </a:p>
          <a:p>
            <a:pPr>
              <a:defRPr/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F32B9-DB7D-4587-8725-5F71E365F88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2355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48835"/>
              </p:ext>
            </p:extLst>
          </p:nvPr>
        </p:nvGraphicFramePr>
        <p:xfrm>
          <a:off x="3705225" y="2133600"/>
          <a:ext cx="178117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8" name="Equation" r:id="rId3" imgW="850680" imgH="393480" progId="Equation.3">
                  <p:embed/>
                </p:oleObj>
              </mc:Choice>
              <mc:Fallback>
                <p:oleObj name="Equation" r:id="rId3" imgW="850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5225" y="2133600"/>
                        <a:ext cx="1781175" cy="8239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174477"/>
              </p:ext>
            </p:extLst>
          </p:nvPr>
        </p:nvGraphicFramePr>
        <p:xfrm>
          <a:off x="1882775" y="4572000"/>
          <a:ext cx="51117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9" name="Equation" r:id="rId5" imgW="1955520" imgH="495000" progId="Equation.3">
                  <p:embed/>
                </p:oleObj>
              </mc:Choice>
              <mc:Fallback>
                <p:oleObj name="Equation" r:id="rId5" imgW="195552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4572000"/>
                        <a:ext cx="5111750" cy="1295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390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</a:t>
            </a:r>
            <a:r>
              <a:rPr lang="en-US" b="1" dirty="0" smtClean="0"/>
              <a:t>eed for dynamic models</a:t>
            </a:r>
            <a:endParaRPr lang="en-CA" dirty="0" smtClean="0"/>
          </a:p>
        </p:txBody>
      </p:sp>
      <p:sp>
        <p:nvSpPr>
          <p:cNvPr id="409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Dynamic models give </a:t>
            </a:r>
            <a:r>
              <a:rPr lang="en-US" dirty="0" smtClean="0">
                <a:solidFill>
                  <a:srgbClr val="FF0000"/>
                </a:solidFill>
              </a:rPr>
              <a:t>insight</a:t>
            </a:r>
            <a:r>
              <a:rPr lang="en-US" dirty="0" smtClean="0"/>
              <a:t> on the process to be controlled.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This enables us to determine what performance issues we can improve and what we can not.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In addition, most controller design methods needs a model of the process.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F8354-B9E4-4310-AB59-69E0A31EAC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5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3"/>
          <p:cNvGrpSpPr>
            <a:grpSpLocks/>
          </p:cNvGrpSpPr>
          <p:nvPr/>
        </p:nvGrpSpPr>
        <p:grpSpPr bwMode="auto">
          <a:xfrm>
            <a:off x="3429000" y="2971800"/>
            <a:ext cx="2514600" cy="1820863"/>
            <a:chOff x="192" y="1973"/>
            <a:chExt cx="1578" cy="1340"/>
          </a:xfrm>
        </p:grpSpPr>
        <p:sp>
          <p:nvSpPr>
            <p:cNvPr id="2" name="AutoShape 4"/>
            <p:cNvSpPr>
              <a:spLocks noChangeArrowheads="1"/>
            </p:cNvSpPr>
            <p:nvPr/>
          </p:nvSpPr>
          <p:spPr bwMode="auto">
            <a:xfrm>
              <a:off x="660" y="2202"/>
              <a:ext cx="552" cy="733"/>
            </a:xfrm>
            <a:prstGeom prst="can">
              <a:avLst>
                <a:gd name="adj" fmla="val 33197"/>
              </a:avLst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" name="AutoShape 5"/>
            <p:cNvSpPr>
              <a:spLocks noChangeArrowheads="1"/>
            </p:cNvSpPr>
            <p:nvPr/>
          </p:nvSpPr>
          <p:spPr bwMode="auto">
            <a:xfrm flipV="1">
              <a:off x="1412" y="2866"/>
              <a:ext cx="141" cy="71"/>
            </a:xfrm>
            <a:prstGeom prst="flowChartManualOperation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5147" name="AutoShape 6"/>
            <p:cNvSpPr>
              <a:spLocks noChangeArrowheads="1"/>
            </p:cNvSpPr>
            <p:nvPr/>
          </p:nvSpPr>
          <p:spPr bwMode="auto">
            <a:xfrm>
              <a:off x="807" y="2675"/>
              <a:ext cx="149" cy="165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5148" name="AutoShape 7"/>
            <p:cNvSpPr>
              <a:spLocks noChangeArrowheads="1"/>
            </p:cNvSpPr>
            <p:nvPr/>
          </p:nvSpPr>
          <p:spPr bwMode="auto">
            <a:xfrm>
              <a:off x="745" y="2675"/>
              <a:ext cx="149" cy="165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5149" name="AutoShape 8"/>
            <p:cNvSpPr>
              <a:spLocks noChangeArrowheads="1"/>
            </p:cNvSpPr>
            <p:nvPr/>
          </p:nvSpPr>
          <p:spPr bwMode="auto">
            <a:xfrm>
              <a:off x="872" y="2675"/>
              <a:ext cx="149" cy="165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5150" name="AutoShape 9"/>
            <p:cNvSpPr>
              <a:spLocks noChangeArrowheads="1"/>
            </p:cNvSpPr>
            <p:nvPr/>
          </p:nvSpPr>
          <p:spPr bwMode="auto">
            <a:xfrm>
              <a:off x="915" y="2675"/>
              <a:ext cx="149" cy="165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5151" name="AutoShape 10"/>
            <p:cNvSpPr>
              <a:spLocks noChangeArrowheads="1"/>
            </p:cNvSpPr>
            <p:nvPr/>
          </p:nvSpPr>
          <p:spPr bwMode="auto">
            <a:xfrm>
              <a:off x="979" y="2675"/>
              <a:ext cx="148" cy="165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5152" name="Line 11"/>
            <p:cNvSpPr>
              <a:spLocks noChangeShapeType="1"/>
            </p:cNvSpPr>
            <p:nvPr/>
          </p:nvSpPr>
          <p:spPr bwMode="auto">
            <a:xfrm>
              <a:off x="745" y="2769"/>
              <a:ext cx="0" cy="3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53" name="Line 12"/>
            <p:cNvSpPr>
              <a:spLocks noChangeShapeType="1"/>
            </p:cNvSpPr>
            <p:nvPr/>
          </p:nvSpPr>
          <p:spPr bwMode="auto">
            <a:xfrm>
              <a:off x="1127" y="2769"/>
              <a:ext cx="0" cy="3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5154" name="Group 13"/>
            <p:cNvGrpSpPr>
              <a:grpSpLocks/>
            </p:cNvGrpSpPr>
            <p:nvPr/>
          </p:nvGrpSpPr>
          <p:grpSpPr bwMode="auto">
            <a:xfrm>
              <a:off x="1068" y="3121"/>
              <a:ext cx="132" cy="142"/>
              <a:chOff x="306" y="575"/>
              <a:chExt cx="1142" cy="625"/>
            </a:xfrm>
          </p:grpSpPr>
          <p:sp>
            <p:nvSpPr>
              <p:cNvPr id="5174" name="Line 14"/>
              <p:cNvSpPr>
                <a:spLocks noChangeShapeType="1"/>
              </p:cNvSpPr>
              <p:nvPr/>
            </p:nvSpPr>
            <p:spPr bwMode="auto">
              <a:xfrm>
                <a:off x="336" y="576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75" name="Line 15"/>
              <p:cNvSpPr>
                <a:spLocks noChangeShapeType="1"/>
              </p:cNvSpPr>
              <p:nvPr/>
            </p:nvSpPr>
            <p:spPr bwMode="auto">
              <a:xfrm>
                <a:off x="336" y="120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76" name="Line 16"/>
              <p:cNvSpPr>
                <a:spLocks noChangeShapeType="1"/>
              </p:cNvSpPr>
              <p:nvPr/>
            </p:nvSpPr>
            <p:spPr bwMode="auto">
              <a:xfrm flipH="1" flipV="1">
                <a:off x="332" y="575"/>
                <a:ext cx="868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77" name="Line 17"/>
              <p:cNvSpPr>
                <a:spLocks noChangeShapeType="1"/>
              </p:cNvSpPr>
              <p:nvPr/>
            </p:nvSpPr>
            <p:spPr bwMode="auto">
              <a:xfrm flipV="1">
                <a:off x="306" y="575"/>
                <a:ext cx="894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78" name="Line 18"/>
              <p:cNvSpPr>
                <a:spLocks noChangeShapeType="1"/>
              </p:cNvSpPr>
              <p:nvPr/>
            </p:nvSpPr>
            <p:spPr bwMode="auto">
              <a:xfrm>
                <a:off x="766" y="881"/>
                <a:ext cx="4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79" name="Line 19"/>
              <p:cNvSpPr>
                <a:spLocks noChangeShapeType="1"/>
              </p:cNvSpPr>
              <p:nvPr/>
            </p:nvSpPr>
            <p:spPr bwMode="auto">
              <a:xfrm>
                <a:off x="1248" y="67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80" name="Freeform 20"/>
              <p:cNvSpPr>
                <a:spLocks/>
              </p:cNvSpPr>
              <p:nvPr/>
            </p:nvSpPr>
            <p:spPr bwMode="auto">
              <a:xfrm>
                <a:off x="1248" y="660"/>
                <a:ext cx="200" cy="396"/>
              </a:xfrm>
              <a:custGeom>
                <a:avLst/>
                <a:gdLst>
                  <a:gd name="T0" fmla="*/ 0 w 200"/>
                  <a:gd name="T1" fmla="*/ 396 h 396"/>
                  <a:gd name="T2" fmla="*/ 96 w 200"/>
                  <a:gd name="T3" fmla="*/ 348 h 396"/>
                  <a:gd name="T4" fmla="*/ 192 w 200"/>
                  <a:gd name="T5" fmla="*/ 204 h 396"/>
                  <a:gd name="T6" fmla="*/ 144 w 200"/>
                  <a:gd name="T7" fmla="*/ 60 h 396"/>
                  <a:gd name="T8" fmla="*/ 0 w 200"/>
                  <a:gd name="T9" fmla="*/ 0 h 3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" h="396">
                    <a:moveTo>
                      <a:pt x="0" y="396"/>
                    </a:moveTo>
                    <a:cubicBezTo>
                      <a:pt x="32" y="388"/>
                      <a:pt x="64" y="380"/>
                      <a:pt x="96" y="348"/>
                    </a:cubicBezTo>
                    <a:cubicBezTo>
                      <a:pt x="128" y="316"/>
                      <a:pt x="184" y="252"/>
                      <a:pt x="192" y="204"/>
                    </a:cubicBezTo>
                    <a:cubicBezTo>
                      <a:pt x="200" y="156"/>
                      <a:pt x="176" y="94"/>
                      <a:pt x="144" y="60"/>
                    </a:cubicBezTo>
                    <a:cubicBezTo>
                      <a:pt x="112" y="26"/>
                      <a:pt x="56" y="13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5155" name="Group 21"/>
            <p:cNvGrpSpPr>
              <a:grpSpLocks/>
            </p:cNvGrpSpPr>
            <p:nvPr/>
          </p:nvGrpSpPr>
          <p:grpSpPr bwMode="auto">
            <a:xfrm rot="-5400000">
              <a:off x="329" y="1982"/>
              <a:ext cx="146" cy="127"/>
              <a:chOff x="306" y="575"/>
              <a:chExt cx="1142" cy="625"/>
            </a:xfrm>
          </p:grpSpPr>
          <p:sp>
            <p:nvSpPr>
              <p:cNvPr id="5167" name="Line 22"/>
              <p:cNvSpPr>
                <a:spLocks noChangeShapeType="1"/>
              </p:cNvSpPr>
              <p:nvPr/>
            </p:nvSpPr>
            <p:spPr bwMode="auto">
              <a:xfrm>
                <a:off x="336" y="576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68" name="Line 23"/>
              <p:cNvSpPr>
                <a:spLocks noChangeShapeType="1"/>
              </p:cNvSpPr>
              <p:nvPr/>
            </p:nvSpPr>
            <p:spPr bwMode="auto">
              <a:xfrm>
                <a:off x="336" y="120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69" name="Line 24"/>
              <p:cNvSpPr>
                <a:spLocks noChangeShapeType="1"/>
              </p:cNvSpPr>
              <p:nvPr/>
            </p:nvSpPr>
            <p:spPr bwMode="auto">
              <a:xfrm flipH="1" flipV="1">
                <a:off x="332" y="575"/>
                <a:ext cx="868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70" name="Line 25"/>
              <p:cNvSpPr>
                <a:spLocks noChangeShapeType="1"/>
              </p:cNvSpPr>
              <p:nvPr/>
            </p:nvSpPr>
            <p:spPr bwMode="auto">
              <a:xfrm flipV="1">
                <a:off x="306" y="575"/>
                <a:ext cx="894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71" name="Line 26"/>
              <p:cNvSpPr>
                <a:spLocks noChangeShapeType="1"/>
              </p:cNvSpPr>
              <p:nvPr/>
            </p:nvSpPr>
            <p:spPr bwMode="auto">
              <a:xfrm>
                <a:off x="766" y="881"/>
                <a:ext cx="4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72" name="Line 27"/>
              <p:cNvSpPr>
                <a:spLocks noChangeShapeType="1"/>
              </p:cNvSpPr>
              <p:nvPr/>
            </p:nvSpPr>
            <p:spPr bwMode="auto">
              <a:xfrm>
                <a:off x="1248" y="67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173" name="Freeform 28"/>
              <p:cNvSpPr>
                <a:spLocks/>
              </p:cNvSpPr>
              <p:nvPr/>
            </p:nvSpPr>
            <p:spPr bwMode="auto">
              <a:xfrm>
                <a:off x="1248" y="660"/>
                <a:ext cx="200" cy="396"/>
              </a:xfrm>
              <a:custGeom>
                <a:avLst/>
                <a:gdLst>
                  <a:gd name="T0" fmla="*/ 0 w 200"/>
                  <a:gd name="T1" fmla="*/ 396 h 396"/>
                  <a:gd name="T2" fmla="*/ 96 w 200"/>
                  <a:gd name="T3" fmla="*/ 348 h 396"/>
                  <a:gd name="T4" fmla="*/ 192 w 200"/>
                  <a:gd name="T5" fmla="*/ 204 h 396"/>
                  <a:gd name="T6" fmla="*/ 144 w 200"/>
                  <a:gd name="T7" fmla="*/ 60 h 396"/>
                  <a:gd name="T8" fmla="*/ 0 w 200"/>
                  <a:gd name="T9" fmla="*/ 0 h 3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" h="396">
                    <a:moveTo>
                      <a:pt x="0" y="396"/>
                    </a:moveTo>
                    <a:cubicBezTo>
                      <a:pt x="32" y="388"/>
                      <a:pt x="64" y="380"/>
                      <a:pt x="96" y="348"/>
                    </a:cubicBezTo>
                    <a:cubicBezTo>
                      <a:pt x="128" y="316"/>
                      <a:pt x="184" y="252"/>
                      <a:pt x="192" y="204"/>
                    </a:cubicBezTo>
                    <a:cubicBezTo>
                      <a:pt x="200" y="156"/>
                      <a:pt x="176" y="94"/>
                      <a:pt x="144" y="60"/>
                    </a:cubicBezTo>
                    <a:cubicBezTo>
                      <a:pt x="112" y="26"/>
                      <a:pt x="56" y="13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4" name="Oval 29"/>
            <p:cNvSpPr>
              <a:spLocks noChangeArrowheads="1"/>
            </p:cNvSpPr>
            <p:nvPr/>
          </p:nvSpPr>
          <p:spPr bwMode="auto">
            <a:xfrm>
              <a:off x="1404" y="2722"/>
              <a:ext cx="163" cy="166"/>
            </a:xfrm>
            <a:prstGeom prst="ellipse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5157" name="Line 30"/>
            <p:cNvSpPr>
              <a:spLocks noChangeShapeType="1"/>
            </p:cNvSpPr>
            <p:nvPr/>
          </p:nvSpPr>
          <p:spPr bwMode="auto">
            <a:xfrm flipH="1">
              <a:off x="1210" y="2813"/>
              <a:ext cx="2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58" name="Line 31"/>
            <p:cNvSpPr>
              <a:spLocks noChangeShapeType="1"/>
            </p:cNvSpPr>
            <p:nvPr/>
          </p:nvSpPr>
          <p:spPr bwMode="auto">
            <a:xfrm>
              <a:off x="1482" y="2725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59" name="Line 32"/>
            <p:cNvSpPr>
              <a:spLocks noChangeShapeType="1"/>
            </p:cNvSpPr>
            <p:nvPr/>
          </p:nvSpPr>
          <p:spPr bwMode="auto">
            <a:xfrm>
              <a:off x="1127" y="3266"/>
              <a:ext cx="0" cy="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60" name="Line 33"/>
            <p:cNvSpPr>
              <a:spLocks noChangeShapeType="1"/>
            </p:cNvSpPr>
            <p:nvPr/>
          </p:nvSpPr>
          <p:spPr bwMode="auto">
            <a:xfrm>
              <a:off x="787" y="2060"/>
              <a:ext cx="0" cy="2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61" name="Line 34"/>
            <p:cNvSpPr>
              <a:spLocks noChangeShapeType="1"/>
            </p:cNvSpPr>
            <p:nvPr/>
          </p:nvSpPr>
          <p:spPr bwMode="auto">
            <a:xfrm flipH="1">
              <a:off x="468" y="206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62" name="Line 35"/>
            <p:cNvSpPr>
              <a:spLocks noChangeShapeType="1"/>
            </p:cNvSpPr>
            <p:nvPr/>
          </p:nvSpPr>
          <p:spPr bwMode="auto">
            <a:xfrm flipH="1">
              <a:off x="192" y="2060"/>
              <a:ext cx="14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63" name="Oval 36"/>
            <p:cNvSpPr>
              <a:spLocks noChangeArrowheads="1"/>
            </p:cNvSpPr>
            <p:nvPr/>
          </p:nvSpPr>
          <p:spPr bwMode="auto">
            <a:xfrm>
              <a:off x="447" y="2438"/>
              <a:ext cx="149" cy="16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/>
                <a:t>T</a:t>
              </a:r>
            </a:p>
          </p:txBody>
        </p:sp>
        <p:sp>
          <p:nvSpPr>
            <p:cNvPr id="5164" name="Oval 37"/>
            <p:cNvSpPr>
              <a:spLocks noChangeArrowheads="1"/>
            </p:cNvSpPr>
            <p:nvPr/>
          </p:nvSpPr>
          <p:spPr bwMode="auto">
            <a:xfrm>
              <a:off x="436" y="2681"/>
              <a:ext cx="149" cy="16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/>
                <a:t>A</a:t>
              </a:r>
              <a:endParaRPr lang="en-US" b="1"/>
            </a:p>
          </p:txBody>
        </p:sp>
        <p:sp>
          <p:nvSpPr>
            <p:cNvPr id="5165" name="Line 38"/>
            <p:cNvSpPr>
              <a:spLocks noChangeShapeType="1"/>
            </p:cNvSpPr>
            <p:nvPr/>
          </p:nvSpPr>
          <p:spPr bwMode="auto">
            <a:xfrm>
              <a:off x="588" y="2536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66" name="Line 39"/>
            <p:cNvSpPr>
              <a:spLocks noChangeShapeType="1"/>
            </p:cNvSpPr>
            <p:nvPr/>
          </p:nvSpPr>
          <p:spPr bwMode="auto">
            <a:xfrm>
              <a:off x="583" y="2757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123" name="AutoShape 40"/>
          <p:cNvSpPr>
            <a:spLocks noChangeArrowheads="1"/>
          </p:cNvSpPr>
          <p:nvPr/>
        </p:nvSpPr>
        <p:spPr bwMode="auto">
          <a:xfrm>
            <a:off x="2438400" y="35052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124" name="Text Box 41"/>
          <p:cNvSpPr txBox="1">
            <a:spLocks noChangeArrowheads="1"/>
          </p:cNvSpPr>
          <p:nvPr/>
        </p:nvSpPr>
        <p:spPr bwMode="auto">
          <a:xfrm>
            <a:off x="4114800" y="178435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Process</a:t>
            </a:r>
            <a:endParaRPr lang="en-US"/>
          </a:p>
        </p:txBody>
      </p:sp>
      <p:sp>
        <p:nvSpPr>
          <p:cNvPr id="5125" name="Text Box 42"/>
          <p:cNvSpPr txBox="1">
            <a:spLocks noChangeArrowheads="1"/>
          </p:cNvSpPr>
          <p:nvPr/>
        </p:nvSpPr>
        <p:spPr bwMode="auto">
          <a:xfrm>
            <a:off x="533400" y="1403350"/>
            <a:ext cx="2514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Input change, e.g., step in coolant flow rate</a:t>
            </a:r>
          </a:p>
        </p:txBody>
      </p:sp>
      <p:sp>
        <p:nvSpPr>
          <p:cNvPr id="5126" name="AutoShape 43"/>
          <p:cNvSpPr>
            <a:spLocks noChangeArrowheads="1"/>
          </p:cNvSpPr>
          <p:nvPr/>
        </p:nvSpPr>
        <p:spPr bwMode="auto">
          <a:xfrm>
            <a:off x="5943600" y="35052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127" name="Line 44"/>
          <p:cNvSpPr>
            <a:spLocks noChangeShapeType="1"/>
          </p:cNvSpPr>
          <p:nvPr/>
        </p:nvSpPr>
        <p:spPr bwMode="auto">
          <a:xfrm>
            <a:off x="533400" y="3048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128" name="Line 46"/>
          <p:cNvSpPr>
            <a:spLocks noChangeShapeType="1"/>
          </p:cNvSpPr>
          <p:nvPr/>
        </p:nvSpPr>
        <p:spPr bwMode="auto">
          <a:xfrm>
            <a:off x="533400" y="4267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129" name="Line 48"/>
          <p:cNvSpPr>
            <a:spLocks noChangeShapeType="1"/>
          </p:cNvSpPr>
          <p:nvPr/>
        </p:nvSpPr>
        <p:spPr bwMode="auto">
          <a:xfrm>
            <a:off x="5334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130" name="Line 49"/>
          <p:cNvSpPr>
            <a:spLocks noChangeShapeType="1"/>
          </p:cNvSpPr>
          <p:nvPr/>
        </p:nvSpPr>
        <p:spPr bwMode="auto">
          <a:xfrm flipV="1">
            <a:off x="7620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131" name="Line 50"/>
          <p:cNvSpPr>
            <a:spLocks noChangeShapeType="1"/>
          </p:cNvSpPr>
          <p:nvPr/>
        </p:nvSpPr>
        <p:spPr bwMode="auto">
          <a:xfrm>
            <a:off x="762000" y="3276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132" name="Text Box 51"/>
          <p:cNvSpPr txBox="1">
            <a:spLocks noChangeArrowheads="1"/>
          </p:cNvSpPr>
          <p:nvPr/>
        </p:nvSpPr>
        <p:spPr bwMode="auto">
          <a:xfrm>
            <a:off x="6934200" y="1479550"/>
            <a:ext cx="1600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Effect on output variable</a:t>
            </a:r>
            <a:endParaRPr lang="en-US"/>
          </a:p>
        </p:txBody>
      </p:sp>
      <p:sp>
        <p:nvSpPr>
          <p:cNvPr id="5133" name="Line 52"/>
          <p:cNvSpPr>
            <a:spLocks noChangeShapeType="1"/>
          </p:cNvSpPr>
          <p:nvPr/>
        </p:nvSpPr>
        <p:spPr bwMode="auto">
          <a:xfrm>
            <a:off x="7010400" y="3048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134" name="Line 53"/>
          <p:cNvSpPr>
            <a:spLocks noChangeShapeType="1"/>
          </p:cNvSpPr>
          <p:nvPr/>
        </p:nvSpPr>
        <p:spPr bwMode="auto">
          <a:xfrm>
            <a:off x="7010400" y="4267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135" name="Line 54"/>
          <p:cNvSpPr>
            <a:spLocks noChangeShapeType="1"/>
          </p:cNvSpPr>
          <p:nvPr/>
        </p:nvSpPr>
        <p:spPr bwMode="auto">
          <a:xfrm>
            <a:off x="7010400" y="3810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136" name="Freeform 55"/>
          <p:cNvSpPr>
            <a:spLocks/>
          </p:cNvSpPr>
          <p:nvPr/>
        </p:nvSpPr>
        <p:spPr bwMode="auto">
          <a:xfrm>
            <a:off x="7772400" y="3086100"/>
            <a:ext cx="838200" cy="723900"/>
          </a:xfrm>
          <a:custGeom>
            <a:avLst/>
            <a:gdLst>
              <a:gd name="T0" fmla="*/ 0 w 528"/>
              <a:gd name="T1" fmla="*/ 2147483647 h 456"/>
              <a:gd name="T2" fmla="*/ 2147483647 w 528"/>
              <a:gd name="T3" fmla="*/ 2147483647 h 456"/>
              <a:gd name="T4" fmla="*/ 2147483647 w 528"/>
              <a:gd name="T5" fmla="*/ 2147483647 h 456"/>
              <a:gd name="T6" fmla="*/ 2147483647 w 528"/>
              <a:gd name="T7" fmla="*/ 2147483647 h 4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28" h="456">
                <a:moveTo>
                  <a:pt x="0" y="456"/>
                </a:moveTo>
                <a:cubicBezTo>
                  <a:pt x="24" y="348"/>
                  <a:pt x="48" y="240"/>
                  <a:pt x="96" y="168"/>
                </a:cubicBezTo>
                <a:cubicBezTo>
                  <a:pt x="144" y="96"/>
                  <a:pt x="216" y="48"/>
                  <a:pt x="288" y="24"/>
                </a:cubicBezTo>
                <a:cubicBezTo>
                  <a:pt x="360" y="0"/>
                  <a:pt x="444" y="12"/>
                  <a:pt x="528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137" name="Text Box 56"/>
          <p:cNvSpPr txBox="1">
            <a:spLocks noChangeArrowheads="1"/>
          </p:cNvSpPr>
          <p:nvPr/>
        </p:nvSpPr>
        <p:spPr bwMode="auto">
          <a:xfrm>
            <a:off x="6858000" y="4876800"/>
            <a:ext cx="1828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2250" indent="-2222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b="1"/>
              <a:t>How far?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b="1"/>
              <a:t>How fast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b="1"/>
              <a:t>“Shape”</a:t>
            </a:r>
            <a:endParaRPr lang="en-US"/>
          </a:p>
        </p:txBody>
      </p:sp>
      <p:sp>
        <p:nvSpPr>
          <p:cNvPr id="5138" name="AutoShape 57"/>
          <p:cNvSpPr>
            <a:spLocks noChangeArrowheads="1"/>
          </p:cNvSpPr>
          <p:nvPr/>
        </p:nvSpPr>
        <p:spPr bwMode="auto">
          <a:xfrm>
            <a:off x="3810000" y="4953000"/>
            <a:ext cx="2362200" cy="1371600"/>
          </a:xfrm>
          <a:prstGeom prst="rightArrowCallout">
            <a:avLst>
              <a:gd name="adj1" fmla="val 25000"/>
              <a:gd name="adj2" fmla="val 25000"/>
              <a:gd name="adj3" fmla="val 28704"/>
              <a:gd name="adj4" fmla="val 6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/>
              <a:t>How does the</a:t>
            </a:r>
          </a:p>
          <a:p>
            <a:pPr algn="ctr"/>
            <a:r>
              <a:rPr lang="en-US" sz="2000" b="1"/>
              <a:t>process </a:t>
            </a:r>
          </a:p>
          <a:p>
            <a:pPr algn="ctr"/>
            <a:r>
              <a:rPr lang="en-US" sz="2000" b="1"/>
              <a:t>influence the </a:t>
            </a:r>
          </a:p>
          <a:p>
            <a:pPr algn="ctr"/>
            <a:r>
              <a:rPr lang="en-US" sz="2000" b="1"/>
              <a:t>response?</a:t>
            </a:r>
          </a:p>
        </p:txBody>
      </p:sp>
      <p:sp>
        <p:nvSpPr>
          <p:cNvPr id="5139" name="Rectangle 58"/>
          <p:cNvSpPr>
            <a:spLocks noChangeArrowheads="1"/>
          </p:cNvSpPr>
          <p:nvPr/>
        </p:nvSpPr>
        <p:spPr bwMode="auto">
          <a:xfrm>
            <a:off x="533400" y="4800600"/>
            <a:ext cx="83058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grpSp>
        <p:nvGrpSpPr>
          <p:cNvPr id="8253" name="Group 61"/>
          <p:cNvGrpSpPr>
            <a:grpSpLocks/>
          </p:cNvGrpSpPr>
          <p:nvPr/>
        </p:nvGrpSpPr>
        <p:grpSpPr bwMode="auto">
          <a:xfrm>
            <a:off x="609600" y="4953000"/>
            <a:ext cx="2895600" cy="1350963"/>
            <a:chOff x="384" y="3120"/>
            <a:chExt cx="1824" cy="851"/>
          </a:xfrm>
        </p:grpSpPr>
        <p:sp>
          <p:nvSpPr>
            <p:cNvPr id="5143" name="AutoShape 60"/>
            <p:cNvSpPr>
              <a:spLocks noChangeArrowheads="1"/>
            </p:cNvSpPr>
            <p:nvPr/>
          </p:nvSpPr>
          <p:spPr bwMode="auto">
            <a:xfrm>
              <a:off x="864" y="3120"/>
              <a:ext cx="1344" cy="624"/>
            </a:xfrm>
            <a:prstGeom prst="wedgeRoundRectCallout">
              <a:avLst>
                <a:gd name="adj1" fmla="val -60861"/>
                <a:gd name="adj2" fmla="val -9778"/>
                <a:gd name="adj3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/>
                <a:t>Math models</a:t>
              </a:r>
            </a:p>
            <a:p>
              <a:pPr algn="ctr"/>
              <a:r>
                <a:rPr lang="en-US" sz="2000" b="1"/>
                <a:t>help us answer</a:t>
              </a:r>
            </a:p>
            <a:p>
              <a:pPr algn="ctr"/>
              <a:r>
                <a:rPr lang="en-US" sz="2000" b="1"/>
                <a:t>these questions!</a:t>
              </a:r>
              <a:endParaRPr lang="en-US" sz="2000"/>
            </a:p>
          </p:txBody>
        </p:sp>
        <p:graphicFrame>
          <p:nvGraphicFramePr>
            <p:cNvPr id="5144" name="Object 59"/>
            <p:cNvGraphicFramePr>
              <a:graphicFrameLocks noChangeAspect="1"/>
            </p:cNvGraphicFramePr>
            <p:nvPr/>
          </p:nvGraphicFramePr>
          <p:xfrm>
            <a:off x="384" y="3312"/>
            <a:ext cx="540" cy="6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2" name="Clip" r:id="rId4" imgW="2712985" imgH="3310923" progId="MS_ClipArt_Gallery.5">
                    <p:embed/>
                  </p:oleObj>
                </mc:Choice>
                <mc:Fallback>
                  <p:oleObj name="Clip" r:id="rId4" imgW="2712985" imgH="3310923" progId="MS_ClipArt_Gallery.5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3312"/>
                          <a:ext cx="540" cy="6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886F6-8B8B-43C9-8DA7-B54657427B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142" name="Title 2"/>
          <p:cNvSpPr txBox="1">
            <a:spLocks/>
          </p:cNvSpPr>
          <p:nvPr/>
        </p:nvSpPr>
        <p:spPr bwMode="auto">
          <a:xfrm>
            <a:off x="406400" y="609600"/>
            <a:ext cx="8204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kumimoji="1" lang="en-US" sz="3600" b="1">
                <a:solidFill>
                  <a:schemeClr val="tx2"/>
                </a:solidFill>
                <a:latin typeface="Arial Black" pitchFamily="34" charset="0"/>
              </a:rPr>
              <a:t>Mathematical Models</a:t>
            </a:r>
            <a:endParaRPr kumimoji="1" lang="en-CA" sz="360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97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5" grpId="0"/>
      <p:bldP spid="5126" grpId="0" animBg="1"/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/>
      <p:bldP spid="5133" grpId="0" animBg="1"/>
      <p:bldP spid="5134" grpId="0" animBg="1"/>
      <p:bldP spid="5135" grpId="0" animBg="1"/>
      <p:bldP spid="5136" grpId="0" animBg="1"/>
      <p:bldP spid="5137" grpId="0"/>
      <p:bldP spid="5138" grpId="0" animBg="1"/>
      <p:bldP spid="5139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66"/>
          <p:cNvSpPr txBox="1">
            <a:spLocks noChangeArrowheads="1"/>
          </p:cNvSpPr>
          <p:nvPr/>
        </p:nvSpPr>
        <p:spPr bwMode="auto">
          <a:xfrm>
            <a:off x="393809" y="533400"/>
            <a:ext cx="8305800" cy="7694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4400" b="1" dirty="0" smtClean="0">
                <a:latin typeface="+mj-lt"/>
              </a:rPr>
              <a:t>Basis for Modeling</a:t>
            </a:r>
          </a:p>
        </p:txBody>
      </p:sp>
      <p:sp>
        <p:nvSpPr>
          <p:cNvPr id="6147" name="Text Box 67"/>
          <p:cNvSpPr txBox="1">
            <a:spLocks noChangeArrowheads="1"/>
          </p:cNvSpPr>
          <p:nvPr/>
        </p:nvSpPr>
        <p:spPr bwMode="auto">
          <a:xfrm>
            <a:off x="609600" y="2286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/>
              <a:t>Overall Material</a:t>
            </a:r>
            <a:endParaRPr lang="en-US" dirty="0"/>
          </a:p>
        </p:txBody>
      </p:sp>
      <p:sp>
        <p:nvSpPr>
          <p:cNvPr id="6148" name="Text Box 69"/>
          <p:cNvSpPr txBox="1">
            <a:spLocks noChangeArrowheads="1"/>
          </p:cNvSpPr>
          <p:nvPr/>
        </p:nvSpPr>
        <p:spPr bwMode="auto">
          <a:xfrm>
            <a:off x="609600" y="3429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/>
              <a:t>Component Material</a:t>
            </a:r>
            <a:endParaRPr lang="en-US" dirty="0"/>
          </a:p>
        </p:txBody>
      </p:sp>
      <p:graphicFrame>
        <p:nvGraphicFramePr>
          <p:cNvPr id="6149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72813"/>
              </p:ext>
            </p:extLst>
          </p:nvPr>
        </p:nvGraphicFramePr>
        <p:xfrm>
          <a:off x="1112838" y="4197350"/>
          <a:ext cx="69643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" name="Equation" r:id="rId4" imgW="4559040" imgH="457200" progId="Equation.3">
                  <p:embed/>
                </p:oleObj>
              </mc:Choice>
              <mc:Fallback>
                <p:oleObj name="Equation" r:id="rId4" imgW="45590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38" y="4197350"/>
                        <a:ext cx="6964362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71"/>
          <p:cNvSpPr txBox="1">
            <a:spLocks noChangeArrowheads="1"/>
          </p:cNvSpPr>
          <p:nvPr/>
        </p:nvSpPr>
        <p:spPr bwMode="auto">
          <a:xfrm>
            <a:off x="533400" y="5100638"/>
            <a:ext cx="11414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b="1" u="sng" dirty="0"/>
              <a:t>Energy</a:t>
            </a:r>
            <a:endParaRPr lang="en-US" dirty="0"/>
          </a:p>
        </p:txBody>
      </p:sp>
      <p:graphicFrame>
        <p:nvGraphicFramePr>
          <p:cNvPr id="6151" name="Object 72"/>
          <p:cNvGraphicFramePr>
            <a:graphicFrameLocks noChangeAspect="1"/>
          </p:cNvGraphicFramePr>
          <p:nvPr/>
        </p:nvGraphicFramePr>
        <p:xfrm>
          <a:off x="1123950" y="5853113"/>
          <a:ext cx="525780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" name="Equation" r:id="rId6" imgW="3047760" imgH="228600" progId="Equation.3">
                  <p:embed/>
                </p:oleObj>
              </mc:Choice>
              <mc:Fallback>
                <p:oleObj name="Equation" r:id="rId6" imgW="3047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5853113"/>
                        <a:ext cx="525780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1BAC4-6EF2-43BA-9DDE-FAEF579DFB6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1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057708"/>
              </p:ext>
            </p:extLst>
          </p:nvPr>
        </p:nvGraphicFramePr>
        <p:xfrm>
          <a:off x="1143000" y="2971800"/>
          <a:ext cx="44196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" name="Equation" r:id="rId8" imgW="2616120" imgH="228600" progId="Equation.3">
                  <p:embed/>
                </p:oleObj>
              </mc:Choice>
              <mc:Fallback>
                <p:oleObj name="Equation" r:id="rId8" imgW="2616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971800"/>
                        <a:ext cx="441960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57200" y="1379538"/>
            <a:ext cx="80010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0" hangingPunct="0"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Tx/>
              <a:buChar char="•"/>
              <a:defRPr/>
            </a:pPr>
            <a:r>
              <a:rPr kumimoji="1" lang="en-US" dirty="0">
                <a:latin typeface="+mn-lt"/>
                <a:cs typeface="+mn-cs"/>
              </a:rPr>
              <a:t>Physical laws </a:t>
            </a:r>
            <a:r>
              <a:rPr kumimoji="1" lang="en-US" dirty="0" smtClean="0">
                <a:latin typeface="+mn-lt"/>
                <a:cs typeface="+mn-cs"/>
              </a:rPr>
              <a:t>such as </a:t>
            </a:r>
            <a:r>
              <a:rPr kumimoji="1" lang="en-US" dirty="0">
                <a:latin typeface="+mn-lt"/>
                <a:cs typeface="+mn-cs"/>
              </a:rPr>
              <a:t>Newton’s method, Ohm’s law, and material </a:t>
            </a:r>
            <a:r>
              <a:rPr kumimoji="1" lang="en-US" dirty="0" smtClean="0">
                <a:latin typeface="+mn-lt"/>
                <a:cs typeface="+mn-cs"/>
              </a:rPr>
              <a:t>balances. </a:t>
            </a:r>
            <a:endParaRPr kumimoji="1" lang="en-US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691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38150" y="396875"/>
            <a:ext cx="7772400" cy="838200"/>
          </a:xfrm>
          <a:solidFill>
            <a:schemeClr val="bg1"/>
          </a:solidFill>
        </p:spPr>
        <p:txBody>
          <a:bodyPr/>
          <a:lstStyle/>
          <a:p>
            <a:r>
              <a:rPr lang="en-US" b="1" smtClean="0"/>
              <a:t>Modeling procedure</a:t>
            </a:r>
            <a:endParaRPr lang="ar-EG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1524000"/>
            <a:ext cx="8153400" cy="433965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2600" dirty="0">
                <a:latin typeface="+mn-lt"/>
              </a:rPr>
              <a:t>Identify relevant variables.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2600" dirty="0">
                <a:latin typeface="+mn-lt"/>
              </a:rPr>
              <a:t>Apply suitable conservation balances and formulate the model.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600" u="sng" dirty="0">
                <a:latin typeface="+mn-lt"/>
              </a:rPr>
              <a:t>Examples of variable selection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latin typeface="+mn-lt"/>
              </a:rPr>
              <a:t>liquid level</a:t>
            </a:r>
            <a:r>
              <a:rPr lang="en-US" dirty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  </a:t>
            </a:r>
            <a:r>
              <a:rPr lang="en-US" dirty="0" smtClean="0">
                <a:latin typeface="+mn-lt"/>
                <a:sym typeface="Symbol" pitchFamily="18" charset="2"/>
              </a:rPr>
              <a:t></a:t>
            </a:r>
            <a:r>
              <a:rPr lang="en-US" dirty="0">
                <a:latin typeface="+mn-lt"/>
                <a:sym typeface="Symbol" pitchFamily="18" charset="2"/>
              </a:rPr>
              <a:t>	total </a:t>
            </a:r>
            <a:r>
              <a:rPr lang="en-US" dirty="0" smtClean="0">
                <a:latin typeface="+mn-lt"/>
                <a:sym typeface="Symbol" pitchFamily="18" charset="2"/>
              </a:rPr>
              <a:t>liquid mass</a:t>
            </a:r>
            <a:endParaRPr lang="en-US" dirty="0">
              <a:latin typeface="+mn-lt"/>
              <a:sym typeface="Symbol" pitchFamily="18" charset="2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latin typeface="+mn-lt"/>
                <a:sym typeface="Symbol" pitchFamily="18" charset="2"/>
              </a:rPr>
              <a:t>temperature</a:t>
            </a:r>
            <a:r>
              <a:rPr lang="en-US" dirty="0" smtClean="0">
                <a:latin typeface="+mn-lt"/>
                <a:sym typeface="Symbol" pitchFamily="18" charset="2"/>
              </a:rPr>
              <a:t>     </a:t>
            </a:r>
            <a:r>
              <a:rPr lang="en-US" dirty="0">
                <a:latin typeface="+mn-lt"/>
                <a:sym typeface="Symbol" pitchFamily="18" charset="2"/>
              </a:rPr>
              <a:t>	</a:t>
            </a:r>
            <a:r>
              <a:rPr lang="en-US" dirty="0" smtClean="0">
                <a:latin typeface="+mn-lt"/>
                <a:sym typeface="Symbol" pitchFamily="18" charset="2"/>
              </a:rPr>
              <a:t>energy balance </a:t>
            </a:r>
            <a:r>
              <a:rPr lang="en-US" dirty="0">
                <a:latin typeface="+mn-lt"/>
                <a:sym typeface="Symbol" pitchFamily="18" charset="2"/>
              </a:rPr>
              <a:t>	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latin typeface="+mn-lt"/>
                <a:sym typeface="Symbol" pitchFamily="18" charset="2"/>
              </a:rPr>
              <a:t>concentration</a:t>
            </a:r>
            <a:r>
              <a:rPr lang="en-US" dirty="0" smtClean="0">
                <a:latin typeface="+mn-lt"/>
                <a:sym typeface="Symbol" pitchFamily="18" charset="2"/>
              </a:rPr>
              <a:t>  </a:t>
            </a:r>
            <a:r>
              <a:rPr lang="en-US" dirty="0">
                <a:latin typeface="+mn-lt"/>
                <a:sym typeface="Symbol" pitchFamily="18" charset="2"/>
              </a:rPr>
              <a:t> 	component mass balance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46A4-0C34-4ED6-A98F-D8C9D92AE6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0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8382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Example</a:t>
            </a:r>
            <a:endParaRPr lang="ar-EG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1447800"/>
            <a:ext cx="8153400" cy="200025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kumimoji="1" lang="en-US" sz="2600" dirty="0">
                <a:latin typeface="+mn-lt"/>
                <a:cs typeface="+mn-cs"/>
              </a:rPr>
              <a:t>Stirred-tank heater is a common process example. 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kumimoji="1" lang="en-US" sz="2600" dirty="0">
                <a:latin typeface="+mn-lt"/>
                <a:cs typeface="+mn-cs"/>
              </a:rPr>
              <a:t>We are interested in the control of temperature of the liquid inside the tank.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kumimoji="1" lang="en-US" sz="2600" dirty="0">
                <a:latin typeface="+mn-lt"/>
                <a:cs typeface="+mn-cs"/>
              </a:rPr>
              <a:t>Let us deduce the basic model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62A9CF-B72C-44A7-8F7C-6645529751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19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863" y="3810000"/>
            <a:ext cx="424973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77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381000" y="685800"/>
            <a:ext cx="803123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kumimoji="1" lang="en-US" dirty="0">
                <a:latin typeface="+mn-lt"/>
                <a:cs typeface="+mn-cs"/>
              </a:rPr>
              <a:t>The heat balance, in standard heat transfer notation, is</a:t>
            </a:r>
            <a:endParaRPr kumimoji="1" lang="ar-EG" dirty="0">
              <a:latin typeface="+mn-lt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76600" y="2368550"/>
            <a:ext cx="2190750" cy="12001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en-US" sz="1800" dirty="0">
                <a:latin typeface="+mn-lt"/>
              </a:rPr>
              <a:t>heat transferred into </a:t>
            </a:r>
            <a:r>
              <a:rPr lang="en-US" sz="1800" dirty="0" smtClean="0">
                <a:latin typeface="+mn-lt"/>
              </a:rPr>
              <a:t>tank </a:t>
            </a:r>
            <a:r>
              <a:rPr lang="en-US" sz="1800" dirty="0">
                <a:latin typeface="+mn-lt"/>
              </a:rPr>
              <a:t>from </a:t>
            </a:r>
            <a:r>
              <a:rPr lang="en-US" sz="1800" dirty="0" smtClean="0">
                <a:latin typeface="+mn-lt"/>
              </a:rPr>
              <a:t>inlet </a:t>
            </a:r>
            <a:r>
              <a:rPr lang="en-US" sz="1800" dirty="0">
                <a:latin typeface="+mn-lt"/>
              </a:rPr>
              <a:t>liquid in a time interval </a:t>
            </a:r>
            <a:r>
              <a:rPr lang="en-US" sz="1800" b="1" i="1" dirty="0" err="1">
                <a:solidFill>
                  <a:srgbClr val="FF0000"/>
                </a:solidFill>
                <a:latin typeface="+mn-lt"/>
              </a:rPr>
              <a:t>dt</a:t>
            </a:r>
            <a:endParaRPr lang="ar-EG" sz="1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38800" y="2362200"/>
            <a:ext cx="2819400" cy="9239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en-US" sz="1800" dirty="0">
                <a:latin typeface="+mn-lt"/>
              </a:rPr>
              <a:t>heat transferred into </a:t>
            </a:r>
            <a:r>
              <a:rPr lang="en-US" sz="1800" dirty="0" smtClean="0">
                <a:latin typeface="+mn-lt"/>
              </a:rPr>
              <a:t>tank </a:t>
            </a:r>
            <a:r>
              <a:rPr lang="en-US" sz="1800" dirty="0">
                <a:latin typeface="+mn-lt"/>
              </a:rPr>
              <a:t>from </a:t>
            </a:r>
            <a:r>
              <a:rPr lang="en-US" sz="1800" dirty="0" smtClean="0">
                <a:latin typeface="+mn-lt"/>
              </a:rPr>
              <a:t>heater </a:t>
            </a:r>
            <a:r>
              <a:rPr lang="en-US" sz="1800" dirty="0">
                <a:latin typeface="+mn-lt"/>
              </a:rPr>
              <a:t>in a time interval </a:t>
            </a:r>
            <a:r>
              <a:rPr lang="en-US" sz="1800" b="1" i="1" dirty="0" err="1">
                <a:solidFill>
                  <a:srgbClr val="FF0000"/>
                </a:solidFill>
                <a:latin typeface="+mn-lt"/>
              </a:rPr>
              <a:t>dt</a:t>
            </a:r>
            <a:endParaRPr lang="ar-EG" sz="1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4400" y="2362200"/>
            <a:ext cx="2209800" cy="9239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en-US" sz="1800" dirty="0">
                <a:latin typeface="+mn-lt"/>
              </a:rPr>
              <a:t>heat accumulated in </a:t>
            </a:r>
            <a:r>
              <a:rPr lang="en-US" sz="1800" dirty="0" smtClean="0">
                <a:latin typeface="+mn-lt"/>
              </a:rPr>
              <a:t>tank  </a:t>
            </a:r>
            <a:r>
              <a:rPr lang="en-US" sz="1800" dirty="0">
                <a:latin typeface="+mn-lt"/>
              </a:rPr>
              <a:t>in </a:t>
            </a:r>
            <a:r>
              <a:rPr lang="en-US" sz="1800" dirty="0" smtClean="0">
                <a:latin typeface="+mn-lt"/>
              </a:rPr>
              <a:t>interval </a:t>
            </a:r>
            <a:r>
              <a:rPr lang="en-US" sz="1800" b="1" i="1" dirty="0" err="1">
                <a:solidFill>
                  <a:srgbClr val="FF0000"/>
                </a:solidFill>
                <a:latin typeface="+mn-lt"/>
              </a:rPr>
              <a:t>dt</a:t>
            </a:r>
            <a:endParaRPr lang="ar-EG" sz="1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D11EC-A35E-4666-9D30-133F5E42932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4872037"/>
            <a:ext cx="81534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kumimoji="1" lang="en-US" dirty="0">
                <a:latin typeface="+mn-lt"/>
                <a:cs typeface="+mn-cs"/>
              </a:rPr>
              <a:t>Dividing by </a:t>
            </a:r>
            <a:r>
              <a:rPr kumimoji="1"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dt</a:t>
            </a:r>
            <a:r>
              <a:rPr kumimoji="1" lang="en-US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kumimoji="1" lang="en-US" dirty="0">
                <a:latin typeface="+mn-lt"/>
                <a:cs typeface="+mn-cs"/>
              </a:rPr>
              <a:t>and grouping variables together:</a:t>
            </a:r>
          </a:p>
        </p:txBody>
      </p:sp>
      <p:graphicFrame>
        <p:nvGraphicFramePr>
          <p:cNvPr id="922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975878"/>
              </p:ext>
            </p:extLst>
          </p:nvPr>
        </p:nvGraphicFramePr>
        <p:xfrm>
          <a:off x="1646292" y="5638800"/>
          <a:ext cx="597370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3" imgW="2819160" imgH="393480" progId="Equation.3">
                  <p:embed/>
                </p:oleObj>
              </mc:Choice>
              <mc:Fallback>
                <p:oleObj name="Equation" r:id="rId3" imgW="2819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92" y="5638800"/>
                        <a:ext cx="597370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5226441"/>
              </p:ext>
            </p:extLst>
          </p:nvPr>
        </p:nvGraphicFramePr>
        <p:xfrm>
          <a:off x="1460500" y="1600200"/>
          <a:ext cx="631190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5" imgW="2679480" imgH="241200" progId="Equation.3">
                  <p:embed/>
                </p:oleObj>
              </mc:Choice>
              <mc:Fallback>
                <p:oleObj name="Equation" r:id="rId5" imgW="2679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1600200"/>
                        <a:ext cx="6311900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3733800"/>
            <a:ext cx="8411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 </a:t>
            </a:r>
            <a:r>
              <a:rPr lang="en-US" b="1" dirty="0" err="1" smtClean="0">
                <a:solidFill>
                  <a:srgbClr val="FF0000"/>
                </a:solidFill>
              </a:rPr>
              <a:t>Cp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the specific heat, 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is the overall heat transfer coefficient, </a:t>
            </a:r>
            <a:r>
              <a:rPr lang="el-GR" b="1" dirty="0" smtClean="0">
                <a:solidFill>
                  <a:srgbClr val="FF0000"/>
                </a:solidFill>
              </a:rPr>
              <a:t>ρ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density, </a:t>
            </a:r>
            <a:r>
              <a:rPr lang="en-US" b="1" dirty="0" smtClean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volume, and </a:t>
            </a:r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flow rate.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39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854C0-E0A4-4C01-A403-D3703D1CB01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8672" y="770980"/>
            <a:ext cx="822192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kumimoji="1" lang="en-US" dirty="0">
                <a:latin typeface="+mn-lt"/>
                <a:cs typeface="+mn-cs"/>
              </a:rPr>
              <a:t>We do some manipulations: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kumimoji="1" lang="en-US" dirty="0" smtClean="0">
                <a:latin typeface="+mn-lt"/>
                <a:cs typeface="+mn-cs"/>
              </a:rPr>
              <a:t>Taking </a:t>
            </a:r>
            <a:r>
              <a:rPr kumimoji="1" lang="en-US" dirty="0">
                <a:latin typeface="+mn-lt"/>
                <a:cs typeface="+mn-cs"/>
              </a:rPr>
              <a:t>Laplace transform gives: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endParaRPr kumimoji="1" lang="en-US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kumimoji="1" lang="en-US" dirty="0" smtClean="0">
                <a:latin typeface="+mn-lt"/>
                <a:cs typeface="+mn-cs"/>
              </a:rPr>
              <a:t>The </a:t>
            </a:r>
            <a:r>
              <a:rPr kumimoji="1" lang="en-US" dirty="0">
                <a:latin typeface="+mn-lt"/>
                <a:cs typeface="+mn-cs"/>
              </a:rPr>
              <a:t>process is described by two first-order transfer functions.</a:t>
            </a:r>
          </a:p>
        </p:txBody>
      </p:sp>
      <p:graphicFrame>
        <p:nvGraphicFramePr>
          <p:cNvPr id="1024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025105"/>
              </p:ext>
            </p:extLst>
          </p:nvPr>
        </p:nvGraphicFramePr>
        <p:xfrm>
          <a:off x="1066800" y="1470025"/>
          <a:ext cx="7216911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Equation" r:id="rId3" imgW="3555720" imgH="888840" progId="Equation.3">
                  <p:embed/>
                </p:oleObj>
              </mc:Choice>
              <mc:Fallback>
                <p:oleObj name="Equation" r:id="rId3" imgW="355572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470025"/>
                        <a:ext cx="7216911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2"/>
          <p:cNvGraphicFramePr>
            <a:graphicFrameLocks noChangeAspect="1"/>
          </p:cNvGraphicFramePr>
          <p:nvPr/>
        </p:nvGraphicFramePr>
        <p:xfrm>
          <a:off x="2425700" y="3940175"/>
          <a:ext cx="4203700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Equation" r:id="rId5" imgW="2336760" imgH="736560" progId="Equation.3">
                  <p:embed/>
                </p:oleObj>
              </mc:Choice>
              <mc:Fallback>
                <p:oleObj name="Equation" r:id="rId5" imgW="233676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3940175"/>
                        <a:ext cx="4203700" cy="1317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736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19361</TotalTime>
  <Words>1112</Words>
  <Application>Microsoft Office PowerPoint</Application>
  <PresentationFormat>On-screen Show (4:3)</PresentationFormat>
  <Paragraphs>249</Paragraphs>
  <Slides>25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StallingsCNwIT</vt:lpstr>
      <vt:lpstr>Clip</vt:lpstr>
      <vt:lpstr>Equation</vt:lpstr>
      <vt:lpstr>Drawing</vt:lpstr>
      <vt:lpstr>Basic Concepts</vt:lpstr>
      <vt:lpstr>Basic Concepts </vt:lpstr>
      <vt:lpstr>Need for dynamic models</vt:lpstr>
      <vt:lpstr>PowerPoint Presentation</vt:lpstr>
      <vt:lpstr>PowerPoint Presentation</vt:lpstr>
      <vt:lpstr>Modeling procedure</vt:lpstr>
      <vt:lpstr>Example</vt:lpstr>
      <vt:lpstr>PowerPoint Presentation</vt:lpstr>
      <vt:lpstr>PowerPoint Presentation</vt:lpstr>
      <vt:lpstr>The feedback loop</vt:lpstr>
      <vt:lpstr>Components of a Control Loop</vt:lpstr>
      <vt:lpstr>Transmitters &amp; Final Control Elements</vt:lpstr>
      <vt:lpstr>Closed-Loop Transfer Functions</vt:lpstr>
      <vt:lpstr>Servo vs. Regulatory Control</vt:lpstr>
      <vt:lpstr>Control system: design issues</vt:lpstr>
      <vt:lpstr>Process Examples</vt:lpstr>
      <vt:lpstr>Linearization </vt:lpstr>
      <vt:lpstr>PowerPoint Presentation</vt:lpstr>
      <vt:lpstr>PowerPoint Presentation</vt:lpstr>
      <vt:lpstr>Example</vt:lpstr>
      <vt:lpstr>Answer</vt:lpstr>
      <vt:lpstr>Answer</vt:lpstr>
      <vt:lpstr>Comparison</vt:lpstr>
      <vt:lpstr>PowerPoint Presentation</vt:lpstr>
      <vt:lpstr>Linearization: general formula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1613</cp:revision>
  <cp:lastPrinted>1601-01-01T00:00:00Z</cp:lastPrinted>
  <dcterms:created xsi:type="dcterms:W3CDTF">2001-08-26T16:57:20Z</dcterms:created>
  <dcterms:modified xsi:type="dcterms:W3CDTF">2021-03-30T12:36:24Z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