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7" r:id="rId11"/>
    <p:sldId id="260" r:id="rId12"/>
    <p:sldId id="274" r:id="rId13"/>
    <p:sldId id="305" r:id="rId14"/>
    <p:sldId id="306" r:id="rId15"/>
    <p:sldId id="267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0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C7E61F77-5759-4737-A5FF-AF6406B05C8F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2662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D52D2EE6-72A3-4C61-AB1D-2A8EFD48E73D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A778ECF-05A3-46FC-83E9-79552BA04BD7}" type="slidenum">
              <a:rPr lang="en-US" sz="1200" smtClean="0"/>
              <a:pPr>
                <a:defRPr/>
              </a:pPr>
              <a:t>18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E5CED64E-19C4-4AB4-8E2C-78D7190F4264}" type="slidenum">
              <a:rPr lang="en-US" sz="1200" smtClean="0"/>
              <a:pPr>
                <a:defRPr/>
              </a:pPr>
              <a:t>19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SimSun" pitchFamily="2" charset="-122"/>
              </a:rPr>
              <a:t>Basic Concepts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2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6096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The feedback loop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495800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93E7A-3751-4DB4-9ED1-0C86C97F44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153400" cy="89255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sz="2600" dirty="0">
                <a:latin typeface="+mn-lt"/>
                <a:cs typeface="+mn-cs"/>
              </a:rPr>
              <a:t>The following is a possible feedback loop for the stirred tank heater. </a:t>
            </a:r>
            <a:endParaRPr kumimoji="1" lang="en-US" sz="2600" dirty="0" smtClean="0">
              <a:latin typeface="+mn-lt"/>
              <a:cs typeface="+mn-cs"/>
            </a:endParaRPr>
          </a:p>
        </p:txBody>
      </p:sp>
      <p:pic>
        <p:nvPicPr>
          <p:cNvPr id="1229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7286625" cy="313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66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85200" cy="1143000"/>
          </a:xfrm>
        </p:spPr>
        <p:txBody>
          <a:bodyPr/>
          <a:lstStyle/>
          <a:p>
            <a:r>
              <a:rPr lang="en-US" dirty="0" smtClean="0"/>
              <a:t>Components of a Control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686300"/>
          </a:xfrm>
        </p:spPr>
        <p:txBody>
          <a:bodyPr/>
          <a:lstStyle/>
          <a:p>
            <a:r>
              <a:rPr lang="en-US" sz="2400" b="1" dirty="0" smtClean="0"/>
              <a:t>Four Main blocks:</a:t>
            </a:r>
            <a:endParaRPr lang="en-US" sz="2400" b="1" dirty="0"/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3399FF"/>
                </a:solidFill>
              </a:rPr>
              <a:t>Process: </a:t>
            </a:r>
            <a:r>
              <a:rPr lang="en-US" dirty="0" smtClean="0"/>
              <a:t>the </a:t>
            </a:r>
            <a:r>
              <a:rPr lang="en-US" dirty="0"/>
              <a:t>heart of the </a:t>
            </a:r>
            <a:r>
              <a:rPr lang="en-US" dirty="0" smtClean="0"/>
              <a:t>loop; we </a:t>
            </a:r>
            <a:r>
              <a:rPr lang="en-US" dirty="0"/>
              <a:t>have to understand the dynamics of the process well without a controller.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3399FF"/>
                </a:solidFill>
              </a:rPr>
              <a:t>Controller</a:t>
            </a:r>
            <a:r>
              <a:rPr lang="en-US" dirty="0">
                <a:solidFill>
                  <a:srgbClr val="3399FF"/>
                </a:solidFill>
              </a:rPr>
              <a:t>:</a:t>
            </a:r>
            <a:r>
              <a:rPr lang="en-US" dirty="0"/>
              <a:t>  </a:t>
            </a:r>
            <a:r>
              <a:rPr lang="en-US" dirty="0" smtClean="0"/>
              <a:t>this </a:t>
            </a:r>
            <a:r>
              <a:rPr lang="en-US" dirty="0"/>
              <a:t>is the brain of the loop</a:t>
            </a:r>
          </a:p>
          <a:p>
            <a:pPr lvl="1"/>
            <a:r>
              <a:rPr lang="en-US" dirty="0" smtClean="0">
                <a:solidFill>
                  <a:srgbClr val="3399FF"/>
                </a:solidFill>
              </a:rPr>
              <a:t> Sensor or transmitter</a:t>
            </a:r>
            <a:endParaRPr lang="en-US" dirty="0">
              <a:solidFill>
                <a:srgbClr val="3399FF"/>
              </a:solidFill>
            </a:endParaRP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3399FF"/>
                </a:solidFill>
              </a:rPr>
              <a:t>Actuator or </a:t>
            </a:r>
            <a:r>
              <a:rPr lang="en-US" dirty="0">
                <a:solidFill>
                  <a:srgbClr val="3399FF"/>
                </a:solidFill>
              </a:rPr>
              <a:t>final control </a:t>
            </a:r>
            <a:r>
              <a:rPr lang="en-US" dirty="0" smtClean="0">
                <a:solidFill>
                  <a:srgbClr val="3399FF"/>
                </a:solidFill>
              </a:rPr>
              <a:t>element </a:t>
            </a:r>
          </a:p>
          <a:p>
            <a:r>
              <a:rPr lang="en-US" sz="2400" b="1" dirty="0" smtClean="0"/>
              <a:t>Four variables:</a:t>
            </a:r>
            <a:endParaRPr lang="en-US" sz="2400" b="1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Process </a:t>
            </a:r>
            <a:r>
              <a:rPr lang="en-US" dirty="0"/>
              <a:t>V</a:t>
            </a:r>
            <a:r>
              <a:rPr lang="en-US" dirty="0" smtClean="0"/>
              <a:t>ariable (PV): controlled variable </a:t>
            </a:r>
            <a:endParaRPr lang="en-US" dirty="0"/>
          </a:p>
          <a:p>
            <a:pPr lvl="1"/>
            <a:r>
              <a:rPr lang="en-US" dirty="0"/>
              <a:t> D</a:t>
            </a:r>
            <a:r>
              <a:rPr lang="en-US" dirty="0" smtClean="0"/>
              <a:t>esired or Reference value: </a:t>
            </a:r>
            <a:r>
              <a:rPr lang="en-US" dirty="0" err="1"/>
              <a:t>S</a:t>
            </a:r>
            <a:r>
              <a:rPr lang="en-US" dirty="0" err="1" smtClean="0"/>
              <a:t>etpoint</a:t>
            </a:r>
            <a:r>
              <a:rPr lang="en-US" dirty="0" smtClean="0"/>
              <a:t> (SP)</a:t>
            </a:r>
            <a:endParaRPr lang="en-US" dirty="0"/>
          </a:p>
          <a:p>
            <a:pPr lvl="1"/>
            <a:r>
              <a:rPr lang="en-US" dirty="0"/>
              <a:t> M</a:t>
            </a:r>
            <a:r>
              <a:rPr lang="en-US" dirty="0" smtClean="0"/>
              <a:t>anipulated </a:t>
            </a:r>
            <a:r>
              <a:rPr lang="en-US" dirty="0"/>
              <a:t>V</a:t>
            </a:r>
            <a:r>
              <a:rPr lang="en-US" dirty="0" smtClean="0"/>
              <a:t>ariable  </a:t>
            </a:r>
            <a:endParaRPr lang="en-US" dirty="0"/>
          </a:p>
          <a:p>
            <a:pPr lvl="1"/>
            <a:r>
              <a:rPr lang="en-US" dirty="0"/>
              <a:t> D</a:t>
            </a:r>
            <a:r>
              <a:rPr lang="en-US" dirty="0" smtClean="0"/>
              <a:t>isturbance or load </a:t>
            </a:r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85200" cy="1143000"/>
          </a:xfrm>
        </p:spPr>
        <p:txBody>
          <a:bodyPr/>
          <a:lstStyle/>
          <a:p>
            <a:r>
              <a:rPr lang="en-US" sz="3200" dirty="0" smtClean="0"/>
              <a:t>Transmitters &amp; Final Control Elements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534400" cy="5349766"/>
          </a:xfrm>
        </p:spPr>
        <p:txBody>
          <a:bodyPr/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Transmitter </a:t>
            </a:r>
          </a:p>
          <a:p>
            <a:pPr lvl="1"/>
            <a:r>
              <a:rPr lang="en-US" sz="2200" dirty="0" smtClean="0"/>
              <a:t> Contains the sensor </a:t>
            </a:r>
          </a:p>
          <a:p>
            <a:pPr lvl="1"/>
            <a:r>
              <a:rPr lang="en-US" sz="2200" dirty="0" smtClean="0"/>
              <a:t> Convert sensor output voltage into current</a:t>
            </a:r>
          </a:p>
          <a:p>
            <a:pPr lvl="1"/>
            <a:r>
              <a:rPr lang="en-US" sz="2200" dirty="0" smtClean="0"/>
              <a:t> Called </a:t>
            </a:r>
            <a:r>
              <a:rPr lang="en-US" sz="2200" dirty="0"/>
              <a:t>two-wire </a:t>
            </a:r>
            <a:r>
              <a:rPr lang="en-US" sz="2200" dirty="0" smtClean="0"/>
              <a:t>transmitter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Standard </a:t>
            </a:r>
            <a:r>
              <a:rPr lang="en-US" sz="2200" dirty="0"/>
              <a:t>transmitter o/p </a:t>
            </a:r>
            <a:r>
              <a:rPr lang="en-US" sz="2200" dirty="0" smtClean="0"/>
              <a:t>range: 4-20 mA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Current is used (instead </a:t>
            </a:r>
            <a:r>
              <a:rPr lang="en-US" sz="2200" dirty="0"/>
              <a:t>of voltage) to avoid voltage drop over the </a:t>
            </a:r>
            <a:r>
              <a:rPr lang="en-US" sz="2200" dirty="0" smtClean="0"/>
              <a:t>wire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There </a:t>
            </a:r>
            <a:r>
              <a:rPr lang="en-US" sz="2200" dirty="0"/>
              <a:t>are binary sensors </a:t>
            </a:r>
            <a:r>
              <a:rPr lang="en-US" sz="2200" dirty="0" smtClean="0"/>
              <a:t>(output 0/1 or present/not present)</a:t>
            </a:r>
            <a:endParaRPr lang="en-US" sz="2200" dirty="0"/>
          </a:p>
          <a:p>
            <a:r>
              <a:rPr lang="en-US" sz="2200" b="1" dirty="0" smtClean="0">
                <a:solidFill>
                  <a:srgbClr val="FF0000"/>
                </a:solidFill>
              </a:rPr>
              <a:t>Final </a:t>
            </a:r>
            <a:r>
              <a:rPr lang="en-US" sz="2200" b="1" dirty="0">
                <a:solidFill>
                  <a:srgbClr val="FF0000"/>
                </a:solidFill>
              </a:rPr>
              <a:t>control </a:t>
            </a:r>
            <a:r>
              <a:rPr lang="en-US" sz="2200" b="1" dirty="0" smtClean="0">
                <a:solidFill>
                  <a:srgbClr val="FF0000"/>
                </a:solidFill>
              </a:rPr>
              <a:t>element</a:t>
            </a:r>
          </a:p>
          <a:p>
            <a:pPr lvl="1"/>
            <a:r>
              <a:rPr lang="en-US" sz="2200" dirty="0" smtClean="0"/>
              <a:t> e.g</a:t>
            </a:r>
            <a:r>
              <a:rPr lang="en-US" sz="2200" dirty="0"/>
              <a:t>. </a:t>
            </a:r>
            <a:r>
              <a:rPr lang="en-US" sz="2200" dirty="0" smtClean="0"/>
              <a:t>valve</a:t>
            </a:r>
            <a:r>
              <a:rPr lang="en-US" sz="2200" dirty="0"/>
              <a:t>, heater, or a variable-speed Pump  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Standard </a:t>
            </a:r>
            <a:r>
              <a:rPr lang="en-US" sz="2200" dirty="0"/>
              <a:t>control signal for a pressure </a:t>
            </a:r>
            <a:r>
              <a:rPr lang="en-US" sz="2200" dirty="0" smtClean="0"/>
              <a:t>3-15 psig</a:t>
            </a:r>
          </a:p>
          <a:p>
            <a:pPr lvl="1"/>
            <a:r>
              <a:rPr lang="en-US" sz="2200" dirty="0" smtClean="0"/>
              <a:t> Occasionally, we need current -&gt; psi (I/P converter)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0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371600"/>
            <a:ext cx="8077200" cy="517064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The </a:t>
            </a: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closed loop </a:t>
            </a:r>
            <a:r>
              <a:rPr kumimoji="1" lang="en-US" dirty="0">
                <a:latin typeface="+mn-lt"/>
                <a:cs typeface="+mn-cs"/>
              </a:rPr>
              <a:t>transfer functions relating the output </a:t>
            </a: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Y</a:t>
            </a:r>
            <a:r>
              <a:rPr kumimoji="1" lang="en-US" dirty="0">
                <a:latin typeface="+mn-lt"/>
                <a:cs typeface="+mn-cs"/>
              </a:rPr>
              <a:t>  to the set pint </a:t>
            </a: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R</a:t>
            </a:r>
            <a:r>
              <a:rPr kumimoji="1" lang="en-US" dirty="0">
                <a:latin typeface="+mn-lt"/>
                <a:cs typeface="+mn-cs"/>
              </a:rPr>
              <a:t>  and the disturbance </a:t>
            </a:r>
            <a:r>
              <a:rPr kumimoji="1" lang="en-US" b="1" dirty="0">
                <a:solidFill>
                  <a:srgbClr val="FF0000"/>
                </a:solidFill>
                <a:latin typeface="+mn-lt"/>
                <a:cs typeface="+mn-cs"/>
              </a:rPr>
              <a:t>L</a:t>
            </a:r>
            <a:r>
              <a:rPr kumimoji="1" lang="en-US" dirty="0">
                <a:latin typeface="+mn-lt"/>
                <a:cs typeface="+mn-cs"/>
              </a:rPr>
              <a:t> are given by:</a:t>
            </a: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 smtClean="0">
              <a:latin typeface="+mn-lt"/>
              <a:cs typeface="+mn-cs"/>
            </a:endParaRP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 smtClean="0">
                <a:latin typeface="+mn-lt"/>
                <a:cs typeface="+mn-cs"/>
              </a:rPr>
              <a:t>The </a:t>
            </a:r>
            <a:r>
              <a:rPr kumimoji="1" lang="en-US" dirty="0">
                <a:latin typeface="+mn-lt"/>
                <a:cs typeface="+mn-cs"/>
              </a:rPr>
              <a:t>dynamics and stability of the closed-loop system are governed by the characteristic </a:t>
            </a:r>
            <a:r>
              <a:rPr kumimoji="1" lang="en-US" dirty="0" smtClean="0">
                <a:latin typeface="+mn-lt"/>
                <a:cs typeface="+mn-cs"/>
              </a:rPr>
              <a:t>polynomial, </a:t>
            </a:r>
            <a:r>
              <a:rPr kumimoji="1" lang="en-US" dirty="0" smtClean="0">
                <a:solidFill>
                  <a:srgbClr val="FF0000"/>
                </a:solidFill>
                <a:latin typeface="+mn-lt"/>
                <a:cs typeface="+mn-cs"/>
              </a:rPr>
              <a:t>1+G</a:t>
            </a:r>
            <a:r>
              <a:rPr kumimoji="1" lang="en-US" baseline="-25000" dirty="0" smtClean="0">
                <a:solidFill>
                  <a:srgbClr val="FF0000"/>
                </a:solidFill>
                <a:latin typeface="+mn-lt"/>
                <a:cs typeface="+mn-cs"/>
              </a:rPr>
              <a:t>m</a:t>
            </a:r>
            <a:r>
              <a:rPr kumimoji="1" lang="en-US" dirty="0" smtClean="0">
                <a:solidFill>
                  <a:srgbClr val="FF0000"/>
                </a:solidFill>
                <a:latin typeface="+mn-lt"/>
                <a:cs typeface="+mn-cs"/>
              </a:rPr>
              <a:t>G</a:t>
            </a:r>
            <a:r>
              <a:rPr kumimoji="1" lang="en-US" baseline="-25000" dirty="0" smtClean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kumimoji="1" lang="en-US" dirty="0" smtClean="0">
                <a:solidFill>
                  <a:srgbClr val="FF0000"/>
                </a:solidFill>
                <a:latin typeface="+mn-lt"/>
                <a:cs typeface="+mn-cs"/>
              </a:rPr>
              <a:t>G</a:t>
            </a:r>
            <a:r>
              <a:rPr kumimoji="1" lang="en-US" baseline="-25000" dirty="0" smtClean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kumimoji="1" lang="en-US" dirty="0" smtClean="0">
                <a:solidFill>
                  <a:srgbClr val="FF0000"/>
                </a:solidFill>
                <a:latin typeface="+mn-lt"/>
                <a:cs typeface="+mn-cs"/>
              </a:rPr>
              <a:t>G</a:t>
            </a:r>
            <a:r>
              <a:rPr kumimoji="1" lang="en-US" baseline="-25000" dirty="0" smtClean="0">
                <a:solidFill>
                  <a:srgbClr val="FF0000"/>
                </a:solidFill>
                <a:latin typeface="+mn-lt"/>
                <a:cs typeface="+mn-cs"/>
              </a:rPr>
              <a:t>p</a:t>
            </a:r>
            <a:r>
              <a:rPr kumimoji="1" lang="en-US" dirty="0" smtClean="0">
                <a:latin typeface="+mn-lt"/>
                <a:cs typeface="+mn-cs"/>
              </a:rPr>
              <a:t>, which </a:t>
            </a:r>
            <a:r>
              <a:rPr kumimoji="1" lang="en-US" dirty="0">
                <a:latin typeface="+mn-lt"/>
                <a:cs typeface="+mn-cs"/>
              </a:rPr>
              <a:t>is the same whether we are looking at set-point or disturbance changes. </a:t>
            </a:r>
            <a:endParaRPr kumimoji="1" lang="ar-EG" dirty="0">
              <a:latin typeface="+mn-lt"/>
              <a:cs typeface="+mn-cs"/>
            </a:endParaRPr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688673"/>
              </p:ext>
            </p:extLst>
          </p:nvPr>
        </p:nvGraphicFramePr>
        <p:xfrm>
          <a:off x="1158875" y="2662237"/>
          <a:ext cx="6842125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3" imgW="2666880" imgH="507960" progId="Equation.3">
                  <p:embed/>
                </p:oleObj>
              </mc:Choice>
              <mc:Fallback>
                <p:oleObj name="Equation" r:id="rId3" imgW="2666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662237"/>
                        <a:ext cx="6842125" cy="1300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+mn-lt"/>
              </a:rPr>
              <a:t>Closed-Loop </a:t>
            </a:r>
            <a:r>
              <a:rPr lang="en-US" b="1" dirty="0">
                <a:latin typeface="+mn-lt"/>
              </a:rPr>
              <a:t>Transfer </a:t>
            </a:r>
            <a:r>
              <a:rPr lang="en-US" b="1" dirty="0" smtClean="0">
                <a:latin typeface="+mn-lt"/>
              </a:rPr>
              <a:t>Functions</a:t>
            </a:r>
            <a:endParaRPr lang="ar-EG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49805-FCA0-4919-9560-AD7833B8AA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4079578"/>
            <a:ext cx="2740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Effect of </a:t>
            </a:r>
            <a:r>
              <a:rPr lang="en-US" sz="2000" i="1" dirty="0" err="1" smtClean="0"/>
              <a:t>setpoint</a:t>
            </a:r>
            <a:r>
              <a:rPr lang="en-US" sz="2000" i="1" dirty="0" smtClean="0"/>
              <a:t> changes (Servo problem)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48644" y="40927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Effect of disturbance changes (Regulator problem)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527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7924800" cy="1020762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Servo vs. Regulatory Control</a:t>
            </a:r>
            <a:endParaRPr lang="ar-EG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17513" y="1371600"/>
            <a:ext cx="8193087" cy="4419600"/>
          </a:xfrm>
        </p:spPr>
        <p:txBody>
          <a:bodyPr/>
          <a:lstStyle/>
          <a:p>
            <a:r>
              <a:rPr lang="en-US" sz="2400" dirty="0" smtClean="0"/>
              <a:t>When we change a speciﬁc operating condition, i.e. the set point, we would like, for example, the outlet temperature to follow our command.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This is what we call </a:t>
            </a:r>
            <a:r>
              <a:rPr lang="en-US" i="1" dirty="0" err="1" smtClean="0">
                <a:solidFill>
                  <a:srgbClr val="FF0000"/>
                </a:solidFill>
              </a:rPr>
              <a:t>servocontrol</a:t>
            </a:r>
            <a:r>
              <a:rPr lang="en-US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 outlet temperature of the tank is subject to external disturbances (called load changes).</a:t>
            </a:r>
          </a:p>
          <a:p>
            <a:pPr lvl="1"/>
            <a:r>
              <a:rPr lang="en-US" dirty="0" smtClean="0"/>
              <a:t> Suppressing or rejecting the effects of disturbances is called </a:t>
            </a:r>
            <a:r>
              <a:rPr lang="en-US" i="1" dirty="0" smtClean="0">
                <a:solidFill>
                  <a:srgbClr val="FF0000"/>
                </a:solidFill>
              </a:rPr>
              <a:t>regulatory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control.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8C95C-5CC9-451E-B6D7-F4141D757A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noFill/>
        </p:spPr>
        <p:txBody>
          <a:bodyPr/>
          <a:lstStyle/>
          <a:p>
            <a:r>
              <a:rPr lang="en-US" b="1" dirty="0" smtClean="0"/>
              <a:t>Control system: design issues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397766" cy="472440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dirty="0">
                <a:ea typeface="+mn-ea"/>
                <a:cs typeface="+mn-cs"/>
              </a:rPr>
              <a:t>Determine the role of various variables: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What </a:t>
            </a:r>
            <a:r>
              <a:rPr lang="en-US" dirty="0"/>
              <a:t>we need to control, 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What we </a:t>
            </a:r>
            <a:r>
              <a:rPr lang="en-US" dirty="0"/>
              <a:t>need to manipulate, 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What </a:t>
            </a:r>
            <a:r>
              <a:rPr lang="en-US" dirty="0"/>
              <a:t>the sources of disturbances </a:t>
            </a:r>
            <a:r>
              <a:rPr lang="en-US" dirty="0" smtClean="0"/>
              <a:t>are.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dirty="0">
                <a:ea typeface="+mn-ea"/>
                <a:cs typeface="+mn-cs"/>
              </a:rPr>
              <a:t>State design objective and speciﬁcations: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Servo </a:t>
            </a:r>
            <a:r>
              <a:rPr lang="en-US" dirty="0"/>
              <a:t>or regulation,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Desired response</a:t>
            </a:r>
            <a:endParaRPr lang="en-US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dirty="0">
                <a:ea typeface="+mn-ea"/>
                <a:cs typeface="+mn-cs"/>
              </a:rPr>
              <a:t>Design the control </a:t>
            </a:r>
            <a:r>
              <a:rPr lang="en-US" b="1" dirty="0" smtClean="0">
                <a:ea typeface="+mn-ea"/>
                <a:cs typeface="+mn-cs"/>
              </a:rPr>
              <a:t>system:</a:t>
            </a:r>
            <a:endParaRPr lang="en-US" b="1" dirty="0">
              <a:ea typeface="+mn-ea"/>
              <a:cs typeface="+mn-cs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Select proper </a:t>
            </a:r>
            <a:r>
              <a:rPr lang="en-US" dirty="0"/>
              <a:t>sensors, transmitters, and actuators.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Select proper controller or control strategy. </a:t>
            </a:r>
            <a:endParaRPr lang="en-US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Tune </a:t>
            </a:r>
            <a:r>
              <a:rPr lang="en-US" dirty="0"/>
              <a:t>the controller.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7E436-80F7-4316-8945-6E2FEBDA78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Process Examples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/>
          <a:lstStyle/>
          <a:p>
            <a:r>
              <a:rPr lang="en-US" dirty="0" smtClean="0"/>
              <a:t>Lime mud filter</a:t>
            </a:r>
          </a:p>
          <a:p>
            <a:r>
              <a:rPr lang="en-US" dirty="0" smtClean="0"/>
              <a:t>Paper machine basis weight</a:t>
            </a:r>
          </a:p>
          <a:p>
            <a:r>
              <a:rPr lang="en-US" dirty="0" smtClean="0"/>
              <a:t>Boiler combustion pressure</a:t>
            </a:r>
          </a:p>
          <a:p>
            <a:r>
              <a:rPr lang="en-US" dirty="0" smtClean="0"/>
              <a:t>Steam drum water level for a boiler </a:t>
            </a:r>
          </a:p>
          <a:p>
            <a:r>
              <a:rPr lang="en-US" dirty="0" smtClean="0"/>
              <a:t>Distillate composition in a distillation column</a:t>
            </a:r>
          </a:p>
          <a:p>
            <a:r>
              <a:rPr lang="en-US" dirty="0" smtClean="0"/>
              <a:t>Ammonia plant hydrogen-to-nitrogen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What are the PV, MV, load disturbance for these processes?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1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78370" y="549166"/>
            <a:ext cx="77724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Linearization </a:t>
            </a:r>
            <a:endParaRPr lang="ar-EG" sz="4400" dirty="0" smtClean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33388" y="1447800"/>
            <a:ext cx="8101012" cy="4419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previous model of stirred-tank heater is </a:t>
            </a:r>
            <a:r>
              <a:rPr lang="en-US" sz="2600" dirty="0" smtClean="0">
                <a:solidFill>
                  <a:srgbClr val="FF0000"/>
                </a:solidFill>
              </a:rPr>
              <a:t>linear</a:t>
            </a:r>
            <a:r>
              <a:rPr lang="en-US" sz="2600" dirty="0" smtClean="0"/>
              <a:t>. </a:t>
            </a:r>
            <a:r>
              <a:rPr lang="en-US" sz="2600" b="1" dirty="0" smtClean="0"/>
              <a:t>This enables us to write a transfer function of the system.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However, for nonlinear systems, we can not write a transfer function.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Fortunately, if we keep the changes around the operating point small, the nonlinear model can be approximated by a linear model.  This is called </a:t>
            </a:r>
            <a:r>
              <a:rPr lang="en-US" sz="2600" b="1" dirty="0" smtClean="0">
                <a:solidFill>
                  <a:srgbClr val="FF0000"/>
                </a:solidFill>
              </a:rPr>
              <a:t>linearization</a:t>
            </a:r>
            <a:r>
              <a:rPr lang="en-US" sz="2600" dirty="0" smtClean="0"/>
              <a:t>.</a:t>
            </a:r>
            <a:endParaRPr lang="ar-EG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8C6A9-8067-4D5A-8A85-8E7A654B15A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4876800" y="1863725"/>
          <a:ext cx="3844925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Drawing" r:id="rId4" imgW="7077240" imgH="5267160" progId="WPDraw30.Drawing">
                  <p:embed/>
                </p:oleObj>
              </mc:Choice>
              <mc:Fallback>
                <p:oleObj name="Drawing" r:id="rId4" imgW="7077240" imgH="5267160" progId="WPDraw30.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863725"/>
                        <a:ext cx="3844925" cy="286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029200" y="1295400"/>
            <a:ext cx="365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/>
              <a:t>y =1.5 x</a:t>
            </a:r>
            <a:r>
              <a:rPr lang="en-US" b="1" baseline="30000" dirty="0"/>
              <a:t>2</a:t>
            </a:r>
            <a:r>
              <a:rPr lang="en-US" b="1" dirty="0"/>
              <a:t> + 3  about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s</a:t>
            </a:r>
            <a:r>
              <a:rPr lang="en-US" b="1" dirty="0" smtClean="0"/>
              <a:t> </a:t>
            </a:r>
            <a:r>
              <a:rPr lang="en-US" b="1" dirty="0"/>
              <a:t>= 1</a:t>
            </a:r>
            <a:endParaRPr lang="en-US" dirty="0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81000" y="1371600"/>
            <a:ext cx="4495800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2250" indent="-2222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We </a:t>
            </a:r>
            <a:r>
              <a:rPr lang="en-US" sz="2200" dirty="0">
                <a:latin typeface="+mn-lt"/>
              </a:rPr>
              <a:t>are looking for a straight line approximation to the nonlinear function about some point x= 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baseline="-25000" dirty="0" err="1">
                <a:latin typeface="+mn-lt"/>
              </a:rPr>
              <a:t>s</a:t>
            </a:r>
            <a:r>
              <a:rPr lang="en-US" sz="2200" baseline="-25000" dirty="0">
                <a:latin typeface="+mn-lt"/>
              </a:rPr>
              <a:t> </a:t>
            </a:r>
            <a:endParaRPr lang="en-US" sz="2200" baseline="-25000" dirty="0" smtClean="0">
              <a:latin typeface="+mn-lt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The accuracy of the approximation depends </a:t>
            </a:r>
            <a:r>
              <a:rPr lang="en-US" sz="2200" dirty="0">
                <a:latin typeface="+mn-lt"/>
              </a:rPr>
              <a:t>on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200" dirty="0">
                <a:latin typeface="+mn-lt"/>
              </a:rPr>
              <a:t>non-linearity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200" dirty="0">
                <a:latin typeface="+mn-lt"/>
              </a:rPr>
              <a:t>distance of x from </a:t>
            </a:r>
            <a:r>
              <a:rPr lang="en-US" sz="2200" dirty="0" err="1" smtClean="0">
                <a:latin typeface="+mn-lt"/>
              </a:rPr>
              <a:t>x</a:t>
            </a:r>
            <a:r>
              <a:rPr lang="en-US" sz="2200" baseline="-25000" dirty="0" err="1" smtClean="0">
                <a:latin typeface="+mn-lt"/>
              </a:rPr>
              <a:t>s</a:t>
            </a:r>
            <a:r>
              <a:rPr lang="en-US" sz="2200" baseline="-25000" dirty="0" smtClean="0">
                <a:latin typeface="+mn-lt"/>
              </a:rPr>
              <a:t>  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609600" y="5127625"/>
            <a:ext cx="800100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latin typeface="+mn-lt"/>
              </a:rPr>
              <a:t>Because </a:t>
            </a:r>
            <a:r>
              <a:rPr lang="en-US" i="1" dirty="0" smtClean="0">
                <a:latin typeface="+mn-lt"/>
              </a:rPr>
              <a:t>control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system</a:t>
            </a:r>
            <a:r>
              <a:rPr lang="en-US" dirty="0" smtClean="0">
                <a:latin typeface="+mn-lt"/>
              </a:rPr>
              <a:t> maintains </a:t>
            </a:r>
            <a:r>
              <a:rPr lang="en-US" dirty="0">
                <a:latin typeface="+mn-lt"/>
              </a:rPr>
              <a:t>variables near desired values,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linearization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is often (but, not always) valid.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V="1">
            <a:off x="6918434" y="2112963"/>
            <a:ext cx="0" cy="192563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BEDBE-CBBD-4939-8BB6-98AC8C5B5B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6392" name="Title 1"/>
          <p:cNvSpPr txBox="1">
            <a:spLocks/>
          </p:cNvSpPr>
          <p:nvPr/>
        </p:nvSpPr>
        <p:spPr bwMode="auto">
          <a:xfrm>
            <a:off x="457200" y="53340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kumimoji="1" lang="en-US" sz="4400" b="1">
                <a:latin typeface="Arial Black" pitchFamily="34" charset="0"/>
              </a:rPr>
              <a:t>Linearization </a:t>
            </a:r>
            <a:endParaRPr kumimoji="1" lang="ar-EG" sz="44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27654" grpId="0" animBg="1"/>
      <p:bldP spid="163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3400" y="1379538"/>
            <a:ext cx="8001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+mn-lt"/>
              </a:rPr>
              <a:t>To obtain the required approximation, expand </a:t>
            </a:r>
            <a:r>
              <a:rPr lang="en-US" dirty="0">
                <a:latin typeface="+mn-lt"/>
              </a:rPr>
              <a:t>in Taylor Series and retain only constant and linear terms.  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609600" y="3144838"/>
          <a:ext cx="78486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4" imgW="3060700" imgH="495300" progId="Equation.3">
                  <p:embed/>
                </p:oleObj>
              </mc:Choice>
              <mc:Fallback>
                <p:oleObj name="Equation" r:id="rId4" imgW="30607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44838"/>
                        <a:ext cx="78486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5486400" y="3144838"/>
            <a:ext cx="23622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AutoShape 8"/>
          <p:cNvSpPr>
            <a:spLocks/>
          </p:cNvSpPr>
          <p:nvPr/>
        </p:nvSpPr>
        <p:spPr bwMode="auto">
          <a:xfrm rot="5400000">
            <a:off x="2552700" y="3411538"/>
            <a:ext cx="381000" cy="1981200"/>
          </a:xfrm>
          <a:prstGeom prst="rightBrace">
            <a:avLst>
              <a:gd name="adj1" fmla="val 43333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609600" y="4592638"/>
            <a:ext cx="6781800" cy="8302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Remember that these terms are constant because they are evaluated at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x</a:t>
            </a:r>
            <a:r>
              <a:rPr lang="en-US" baseline="-25000" dirty="0" err="1">
                <a:solidFill>
                  <a:srgbClr val="FF0000"/>
                </a:solidFill>
                <a:latin typeface="+mn-lt"/>
              </a:rPr>
              <a:t>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4189412" y="2916238"/>
            <a:ext cx="1588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914400" y="2438400"/>
            <a:ext cx="39624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This is the only variable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09600" y="5715000"/>
            <a:ext cx="7848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/>
              <a:t>We define the deviation variable:  </a:t>
            </a:r>
            <a:r>
              <a:rPr lang="en-US" b="1" dirty="0" smtClean="0"/>
              <a:t>x* </a:t>
            </a:r>
            <a:r>
              <a:rPr lang="en-US" b="1" dirty="0"/>
              <a:t>= (x - </a:t>
            </a:r>
            <a:r>
              <a:rPr lang="en-US" b="1" dirty="0" err="1"/>
              <a:t>x</a:t>
            </a:r>
            <a:r>
              <a:rPr lang="en-US" b="1" baseline="-25000" dirty="0" err="1"/>
              <a:t>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DAB90-4CB5-4C33-912B-3ADF3C6718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7419" name="Title 1"/>
          <p:cNvSpPr txBox="1">
            <a:spLocks/>
          </p:cNvSpPr>
          <p:nvPr/>
        </p:nvSpPr>
        <p:spPr bwMode="auto">
          <a:xfrm>
            <a:off x="457200" y="53340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kumimoji="1" lang="en-US" sz="4400" b="1">
                <a:latin typeface="Arial Black" pitchFamily="34" charset="0"/>
              </a:rPr>
              <a:t>Linearization </a:t>
            </a:r>
            <a:endParaRPr kumimoji="1" lang="ar-EG" sz="44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5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26631" grpId="0" animBg="1"/>
      <p:bldP spid="17415" grpId="0" animBg="1"/>
      <p:bldP spid="17416" grpId="0" animBg="1"/>
      <p:bldP spid="174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ea typeface="SimSun" pitchFamily="2" charset="-122"/>
              </a:rPr>
              <a:t>Mathematical </a:t>
            </a:r>
            <a:r>
              <a:rPr lang="en-US" dirty="0">
                <a:ea typeface="SimSun" pitchFamily="2" charset="-122"/>
              </a:rPr>
              <a:t>Modeling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Feedback loop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Setpoint</a:t>
            </a:r>
            <a:r>
              <a:rPr lang="en-US" dirty="0" smtClean="0"/>
              <a:t> change vs. load upset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Linearization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3700" y="396875"/>
            <a:ext cx="7772400" cy="8382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Example</a:t>
            </a:r>
            <a:endParaRPr lang="ar-E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1148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n-US" sz="2600" dirty="0" smtClean="0"/>
              <a:t>Given the following nonlinear model </a:t>
            </a:r>
            <a:endParaRPr lang="en-US" sz="26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dirty="0" smtClean="0"/>
              <a:t>Using linearization</a:t>
            </a:r>
            <a:r>
              <a:rPr lang="en-US" sz="2600" dirty="0"/>
              <a:t>, draw the approximate </a:t>
            </a:r>
            <a:r>
              <a:rPr lang="en-US" sz="2600" b="1" dirty="0"/>
              <a:t>unit step response</a:t>
            </a:r>
            <a:r>
              <a:rPr lang="en-US" sz="2600" dirty="0"/>
              <a:t> of the </a:t>
            </a:r>
            <a:r>
              <a:rPr lang="en-US" sz="2600" dirty="0" smtClean="0"/>
              <a:t>system </a:t>
            </a:r>
            <a:r>
              <a:rPr lang="en-US" sz="2600" dirty="0"/>
              <a:t>at </a:t>
            </a:r>
            <a:r>
              <a:rPr lang="en-US" sz="2600" dirty="0" smtClean="0"/>
              <a:t>u </a:t>
            </a:r>
            <a:r>
              <a:rPr lang="en-US" sz="2600" dirty="0"/>
              <a:t>= </a:t>
            </a:r>
            <a:r>
              <a:rPr lang="en-US" sz="2600" dirty="0" smtClean="0"/>
              <a:t>25.</a:t>
            </a:r>
            <a:endParaRPr lang="en-US" sz="26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dirty="0" smtClean="0"/>
              <a:t>Show </a:t>
            </a:r>
            <a:r>
              <a:rPr lang="en-US" sz="2600" dirty="0"/>
              <a:t>the initial and final values of the </a:t>
            </a:r>
            <a:r>
              <a:rPr lang="en-US" sz="2600" u="sng" dirty="0"/>
              <a:t>exact</a:t>
            </a:r>
            <a:r>
              <a:rPr lang="en-US" sz="2600" dirty="0"/>
              <a:t> and </a:t>
            </a:r>
            <a:r>
              <a:rPr lang="en-US" sz="2600" u="sng" dirty="0"/>
              <a:t>approximate</a:t>
            </a:r>
            <a:r>
              <a:rPr lang="en-US" sz="2600" dirty="0"/>
              <a:t> responses on the graph. </a:t>
            </a:r>
            <a:endParaRPr lang="en-US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dirty="0" smtClean="0"/>
              <a:t>Comment </a:t>
            </a:r>
            <a:r>
              <a:rPr lang="en-US" sz="2600" dirty="0"/>
              <a:t>on the results.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endParaRPr lang="en-US" sz="26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2AC0A-4AF1-4C0C-A5D1-B941ED6BF36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3810000" y="1905000"/>
          <a:ext cx="16494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05000"/>
                        <a:ext cx="16494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86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772400" cy="533400"/>
          </a:xfrm>
          <a:solidFill>
            <a:schemeClr val="bg1"/>
          </a:solidFill>
        </p:spPr>
        <p:txBody>
          <a:bodyPr/>
          <a:lstStyle/>
          <a:p>
            <a:r>
              <a:rPr lang="en-US" sz="4400" dirty="0" smtClean="0"/>
              <a:t>Answer</a:t>
            </a:r>
            <a:endParaRPr lang="ar-EG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Let us define the operating point:</a:t>
            </a:r>
          </a:p>
          <a:p>
            <a:pPr marL="0" indent="0">
              <a:buFontTx/>
              <a:buNone/>
              <a:defRPr/>
            </a:pPr>
            <a:r>
              <a:rPr lang="en-US" sz="2200" dirty="0"/>
              <a:t>	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s</a:t>
            </a:r>
            <a:r>
              <a:rPr lang="en-US" sz="2200" dirty="0" smtClean="0"/>
              <a:t>: the steady state input (</a:t>
            </a:r>
            <a:r>
              <a:rPr lang="en-US" sz="2200" b="1" dirty="0"/>
              <a:t>u</a:t>
            </a:r>
            <a:r>
              <a:rPr lang="en-US" sz="2200" b="1" baseline="-25000" dirty="0"/>
              <a:t>s</a:t>
            </a:r>
            <a:r>
              <a:rPr lang="en-US" sz="2200" dirty="0"/>
              <a:t>= 25</a:t>
            </a:r>
            <a:r>
              <a:rPr lang="en-US" sz="2200" dirty="0" smtClean="0"/>
              <a:t>) </a:t>
            </a:r>
          </a:p>
          <a:p>
            <a:pPr marL="0" indent="0">
              <a:buFontTx/>
              <a:buNone/>
              <a:defRPr/>
            </a:pPr>
            <a:r>
              <a:rPr lang="en-US" sz="2200" b="1" dirty="0" smtClean="0"/>
              <a:t>	</a:t>
            </a:r>
            <a:r>
              <a:rPr lang="en-US" sz="2200" b="1" dirty="0" err="1" smtClean="0"/>
              <a:t>y</a:t>
            </a:r>
            <a:r>
              <a:rPr lang="en-US" sz="2200" b="1" baseline="-25000" dirty="0" err="1" smtClean="0"/>
              <a:t>s</a:t>
            </a:r>
            <a:r>
              <a:rPr lang="en-US" sz="2200" dirty="0" smtClean="0"/>
              <a:t>: the </a:t>
            </a:r>
            <a:r>
              <a:rPr lang="en-US" sz="2200" dirty="0"/>
              <a:t>steady state output corresponding </a:t>
            </a:r>
            <a:r>
              <a:rPr lang="en-US" sz="2200" dirty="0" smtClean="0"/>
              <a:t>to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s</a:t>
            </a:r>
            <a:r>
              <a:rPr lang="en-US" sz="2200" dirty="0" smtClean="0"/>
              <a:t> </a:t>
            </a:r>
          </a:p>
          <a:p>
            <a:pPr>
              <a:defRPr/>
            </a:pPr>
            <a:r>
              <a:rPr lang="en-US" sz="2200" dirty="0" smtClean="0"/>
              <a:t>Also define the deviation </a:t>
            </a:r>
            <a:r>
              <a:rPr lang="en-US" sz="2200" dirty="0"/>
              <a:t>variables around the </a:t>
            </a:r>
            <a:r>
              <a:rPr lang="en-US" sz="2200" dirty="0" smtClean="0"/>
              <a:t>operating point.</a:t>
            </a:r>
          </a:p>
          <a:p>
            <a:pPr marL="0" indent="0">
              <a:buFontTx/>
              <a:buNone/>
              <a:defRPr/>
            </a:pPr>
            <a:r>
              <a:rPr lang="en-US" sz="2200" b="1" dirty="0" smtClean="0"/>
              <a:t>		y* = y – </a:t>
            </a:r>
            <a:r>
              <a:rPr lang="en-US" sz="2200" b="1" dirty="0" err="1" smtClean="0"/>
              <a:t>y</a:t>
            </a:r>
            <a:r>
              <a:rPr lang="en-US" sz="2200" b="1" baseline="-25000" dirty="0" err="1" smtClean="0"/>
              <a:t>s</a:t>
            </a:r>
            <a:r>
              <a:rPr lang="en-US" sz="2200" b="1" i="1" baseline="-25000" dirty="0" smtClean="0"/>
              <a:t> </a:t>
            </a:r>
            <a:r>
              <a:rPr lang="en-US" sz="2200" b="1" dirty="0" smtClean="0"/>
              <a:t> 	</a:t>
            </a:r>
            <a:r>
              <a:rPr lang="en-US" sz="2200" dirty="0" smtClean="0"/>
              <a:t>and	</a:t>
            </a:r>
            <a:r>
              <a:rPr lang="en-US" sz="2200" b="1" dirty="0" smtClean="0"/>
              <a:t>u* = u </a:t>
            </a:r>
            <a:r>
              <a:rPr lang="en-US" sz="2200" b="1" dirty="0"/>
              <a:t>–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s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To find </a:t>
            </a:r>
            <a:r>
              <a:rPr lang="en-US" sz="2200" b="1" dirty="0" err="1" smtClean="0"/>
              <a:t>y</a:t>
            </a:r>
            <a:r>
              <a:rPr lang="en-US" sz="2200" b="1" baseline="-25000" dirty="0" err="1" smtClean="0"/>
              <a:t>s</a:t>
            </a:r>
            <a:r>
              <a:rPr lang="en-US" sz="2200" dirty="0" smtClean="0"/>
              <a:t>, substitute in the model by </a:t>
            </a:r>
            <a:r>
              <a:rPr lang="en-US" sz="2200" b="1" dirty="0"/>
              <a:t>u =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s </a:t>
            </a:r>
            <a:r>
              <a:rPr lang="en-US" sz="2200" b="1" dirty="0" smtClean="0"/>
              <a:t> </a:t>
            </a:r>
            <a:r>
              <a:rPr lang="en-US" sz="2200" dirty="0" smtClean="0"/>
              <a:t>= 25 and set the derivatives to zero</a:t>
            </a: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Using </a:t>
            </a:r>
            <a:r>
              <a:rPr lang="en-US" sz="2200" dirty="0"/>
              <a:t>Taylor </a:t>
            </a:r>
            <a:r>
              <a:rPr lang="en-US" sz="2200" dirty="0" smtClean="0"/>
              <a:t>expansion, the nonlinear term can be approximated around </a:t>
            </a:r>
            <a:r>
              <a:rPr lang="en-US" sz="2200" b="1" dirty="0" smtClean="0"/>
              <a:t>u = u</a:t>
            </a:r>
            <a:r>
              <a:rPr lang="en-US" sz="2200" b="1" baseline="-25000" dirty="0" smtClean="0"/>
              <a:t>s </a:t>
            </a:r>
            <a:r>
              <a:rPr lang="en-US" sz="2200" b="1" dirty="0"/>
              <a:t> </a:t>
            </a:r>
            <a:r>
              <a:rPr lang="en-US" sz="2200" dirty="0" smtClean="0"/>
              <a:t>as: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ar-E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762DD-03EA-42F7-8D4A-2EBBC83EAB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460780"/>
              </p:ext>
            </p:extLst>
          </p:nvPr>
        </p:nvGraphicFramePr>
        <p:xfrm>
          <a:off x="2581275" y="5867400"/>
          <a:ext cx="3717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3" imgW="2260440" imgH="457200" progId="Equation.3">
                  <p:embed/>
                </p:oleObj>
              </mc:Choice>
              <mc:Fallback>
                <p:oleObj name="Equation" r:id="rId3" imgW="2260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5867400"/>
                        <a:ext cx="3717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209800" y="4191000"/>
          <a:ext cx="44688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5" imgW="2717640" imgH="393480" progId="Equation.3">
                  <p:embed/>
                </p:oleObj>
              </mc:Choice>
              <mc:Fallback>
                <p:oleObj name="Equation" r:id="rId5" imgW="271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446881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7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685800"/>
          </a:xfrm>
          <a:solidFill>
            <a:schemeClr val="bg1"/>
          </a:solidFill>
        </p:spPr>
        <p:txBody>
          <a:bodyPr/>
          <a:lstStyle/>
          <a:p>
            <a:r>
              <a:rPr lang="en-US" sz="4400" smtClean="0"/>
              <a:t>Answer</a:t>
            </a:r>
            <a:endParaRPr lang="ar-EG" sz="4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Substituting in the model yields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Noting that: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We can write: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This a first order ordinary differential equation and hence, we can find the transfer function as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E769E-563E-4951-8302-AC4EB0F6716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187744"/>
              </p:ext>
            </p:extLst>
          </p:nvPr>
        </p:nvGraphicFramePr>
        <p:xfrm>
          <a:off x="3810000" y="3941763"/>
          <a:ext cx="17351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Equation" r:id="rId3" imgW="1054080" imgH="419040" progId="Equation.3">
                  <p:embed/>
                </p:oleObj>
              </mc:Choice>
              <mc:Fallback>
                <p:oleObj name="Equation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941763"/>
                        <a:ext cx="17351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87511"/>
              </p:ext>
            </p:extLst>
          </p:nvPr>
        </p:nvGraphicFramePr>
        <p:xfrm>
          <a:off x="3941763" y="5846763"/>
          <a:ext cx="14652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Equation" r:id="rId5" imgW="888840" imgH="444240" progId="Equation.3">
                  <p:embed/>
                </p:oleObj>
              </mc:Choice>
              <mc:Fallback>
                <p:oleObj name="Equation" r:id="rId5" imgW="888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846763"/>
                        <a:ext cx="146526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047351"/>
              </p:ext>
            </p:extLst>
          </p:nvPr>
        </p:nvGraphicFramePr>
        <p:xfrm>
          <a:off x="3103563" y="2874963"/>
          <a:ext cx="33655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7" imgW="2044440" imgH="419040" progId="Equation.3">
                  <p:embed/>
                </p:oleObj>
              </mc:Choice>
              <mc:Fallback>
                <p:oleObj name="Equation" r:id="rId7" imgW="2044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2874963"/>
                        <a:ext cx="33655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310549"/>
              </p:ext>
            </p:extLst>
          </p:nvPr>
        </p:nvGraphicFramePr>
        <p:xfrm>
          <a:off x="2767013" y="1905000"/>
          <a:ext cx="40560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9" imgW="2463480" imgH="393480" progId="Equation.3">
                  <p:embed/>
                </p:oleObj>
              </mc:Choice>
              <mc:Fallback>
                <p:oleObj name="Equation" r:id="rId9" imgW="246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905000"/>
                        <a:ext cx="40560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9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772400" cy="685800"/>
          </a:xfrm>
          <a:solidFill>
            <a:schemeClr val="bg1"/>
          </a:solidFill>
        </p:spPr>
        <p:txBody>
          <a:bodyPr/>
          <a:lstStyle/>
          <a:p>
            <a:r>
              <a:rPr lang="en-US" sz="3200" smtClean="0"/>
              <a:t>Comparison</a:t>
            </a:r>
            <a:endParaRPr lang="ar-EG" sz="32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smtClean="0"/>
              <a:t>Let us compare the output of the linearized model to the original nonlinear model, assuming that the input </a:t>
            </a:r>
            <a:r>
              <a:rPr lang="en-US" sz="2400" i="1" smtClean="0"/>
              <a:t>u</a:t>
            </a:r>
            <a:r>
              <a:rPr lang="en-US" sz="2400" smtClean="0"/>
              <a:t> changes from 25 to 26 (unit step input). </a:t>
            </a:r>
            <a:endParaRPr lang="ar-EG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9519-0F97-4AA8-B2D1-C935E76A77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2743200"/>
            <a:ext cx="467677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638175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Time, seconds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962400"/>
            <a:ext cx="2057400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Output,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95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839200" cy="6248400"/>
          </a:xfrm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This program shows how well the linear approximation compared to the nonlinear model 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US" sz="13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ydot</a:t>
            </a: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+ y = </a:t>
            </a:r>
            <a:r>
              <a:rPr lang="en-US" sz="13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(u)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The linear model (around operating point us=25, </a:t>
            </a:r>
            <a:r>
              <a:rPr lang="en-US" sz="13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ys</a:t>
            </a: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=5) has the following  transfer function:</a:t>
            </a:r>
          </a:p>
          <a:p>
            <a:pPr marL="0" indent="0">
              <a:buFontTx/>
              <a:buNone/>
            </a:pPr>
            <a:endParaRPr lang="en-US" sz="1300" b="1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FontTx/>
              <a:buNone/>
            </a:pPr>
            <a:endParaRPr lang="en-US" sz="13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                     0.1</a:t>
            </a:r>
            <a:endParaRPr lang="ar-EG" sz="1300" b="1" dirty="0" smtClean="0">
              <a:solidFill>
                <a:srgbClr val="008000"/>
              </a:solidFill>
              <a:latin typeface="Consolas" pitchFamily="49" charset="0"/>
            </a:endParaRP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	  Y*/U*= ----------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                    s + 1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where y* and u* are deviations around the operating point:</a:t>
            </a:r>
          </a:p>
          <a:p>
            <a:pPr marL="0" indent="0">
              <a:buFontTx/>
              <a:buNone/>
            </a:pPr>
            <a:r>
              <a:rPr lang="ar-EG" sz="1300" b="1" dirty="0" smtClean="0">
                <a:latin typeface="Consolas" pitchFamily="49" charset="0"/>
              </a:rPr>
              <a:t>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us = 25;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ys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= 5;   </a:t>
            </a:r>
          </a:p>
          <a:p>
            <a:pPr marL="0" indent="0">
              <a:buFontTx/>
              <a:buNone/>
            </a:pPr>
            <a:r>
              <a:rPr lang="ar-EG" sz="1300" b="1" dirty="0" smtClean="0">
                <a:latin typeface="Consolas" pitchFamily="49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Time range of simulation</a:t>
            </a:r>
          </a:p>
          <a:p>
            <a:pPr marL="0" indent="0">
              <a:buFontTx/>
              <a:buNone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=0.01;    t=0:dt:10;</a:t>
            </a:r>
          </a:p>
          <a:p>
            <a:pPr marL="0" indent="0">
              <a:buFontTx/>
              <a:buNone/>
            </a:pPr>
            <a:r>
              <a:rPr lang="ar-EG" sz="1300" b="1" dirty="0" smtClean="0">
                <a:latin typeface="Consolas" pitchFamily="49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Simulating the nonlinear model for a step change du in the input around us = 25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du = 1;           </a:t>
            </a:r>
            <a:r>
              <a:rPr lang="en-US" sz="1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% Try other values (</a:t>
            </a:r>
            <a:r>
              <a:rPr lang="en-US" sz="1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e.g</a:t>
            </a:r>
            <a:r>
              <a:rPr lang="en-US" sz="13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2.0, 5.0, 10.0) to see how well the approximation is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y(1)=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ys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i=1:length(t)-1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ydot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= -y(i)+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us+du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   y(i+1) = y(i)+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ydot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plot(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t,y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), hold on</a:t>
            </a:r>
          </a:p>
          <a:p>
            <a:pPr marL="0" indent="0">
              <a:buFontTx/>
              <a:buNone/>
            </a:pPr>
            <a:r>
              <a:rPr lang="ar-EG" sz="1300" b="1" dirty="0" smtClean="0">
                <a:latin typeface="Consolas" pitchFamily="49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% Simulating the linear approximation</a:t>
            </a:r>
          </a:p>
          <a:p>
            <a:pPr marL="0" indent="0">
              <a:buFontTx/>
              <a:buNone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y_sim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=du*step(0.1,[1 1],t)</a:t>
            </a:r>
          </a:p>
          <a:p>
            <a:pPr marL="0" indent="0">
              <a:buFontTx/>
              <a:buNone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plot(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t,y_sim+ys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,'--r')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B4BDC-6273-48D7-8A2F-EAFB6FD8A19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2532" name="Rounded Rectangle 3"/>
          <p:cNvSpPr>
            <a:spLocks noChangeArrowheads="1"/>
          </p:cNvSpPr>
          <p:nvPr/>
        </p:nvSpPr>
        <p:spPr bwMode="auto">
          <a:xfrm>
            <a:off x="1612900" y="3720664"/>
            <a:ext cx="7150100" cy="3048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85775" y="304800"/>
            <a:ext cx="7772400" cy="9144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Linearization: </a:t>
            </a:r>
            <a:r>
              <a:rPr lang="en-US" dirty="0" smtClean="0">
                <a:solidFill>
                  <a:srgbClr val="FF0000"/>
                </a:solidFill>
              </a:rPr>
              <a:t>general formula</a:t>
            </a:r>
            <a:endParaRPr lang="ar-EG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 Consider a first-order ordinary differential equation:</a:t>
            </a:r>
          </a:p>
          <a:p>
            <a:pPr marL="0" indent="0">
              <a:buFontTx/>
              <a:buNone/>
              <a:defRPr/>
            </a:pPr>
            <a:r>
              <a:rPr lang="en-US" sz="2600" dirty="0" smtClean="0"/>
              <a:t>			 </a:t>
            </a:r>
          </a:p>
          <a:p>
            <a:pPr marL="0" indent="0">
              <a:buFontTx/>
              <a:buNone/>
              <a:defRPr/>
            </a:pPr>
            <a:r>
              <a:rPr lang="en-US" sz="2600" dirty="0" smtClean="0"/>
              <a:t>	</a:t>
            </a:r>
          </a:p>
          <a:p>
            <a:pPr marL="0" indent="0">
              <a:buFontTx/>
              <a:buNone/>
              <a:defRPr/>
            </a:pPr>
            <a:r>
              <a:rPr lang="en-US" sz="2600" dirty="0" smtClean="0"/>
              <a:t> with y(0) = </a:t>
            </a:r>
            <a:r>
              <a:rPr lang="en-US" sz="2600" dirty="0" err="1" smtClean="0"/>
              <a:t>y</a:t>
            </a:r>
            <a:r>
              <a:rPr lang="en-US" sz="2600" baseline="-25000" dirty="0" err="1" smtClean="0"/>
              <a:t>s</a:t>
            </a:r>
            <a:r>
              <a:rPr lang="en-US" sz="2600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sz="2600" dirty="0" smtClean="0"/>
          </a:p>
          <a:p>
            <a:pPr>
              <a:defRPr/>
            </a:pPr>
            <a:r>
              <a:rPr lang="en-US" sz="2600" dirty="0" smtClean="0"/>
              <a:t> Then the corresponding </a:t>
            </a:r>
            <a:r>
              <a:rPr lang="en-US" sz="2600" dirty="0"/>
              <a:t>linearized model is</a:t>
            </a:r>
            <a:r>
              <a:rPr lang="en-US" sz="2600" dirty="0" smtClean="0"/>
              <a:t>:</a:t>
            </a:r>
          </a:p>
          <a:p>
            <a:pPr marL="0" indent="0">
              <a:buFontTx/>
              <a:buNone/>
              <a:defRPr/>
            </a:pPr>
            <a:endParaRPr lang="ar-EG" sz="2600" dirty="0"/>
          </a:p>
          <a:p>
            <a:pPr marL="0" indent="0">
              <a:buFontTx/>
              <a:buNone/>
              <a:defRPr/>
            </a:pPr>
            <a:endParaRPr lang="en-US" sz="2600" dirty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F32B9-DB7D-4587-8725-5F71E365F88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8835"/>
              </p:ext>
            </p:extLst>
          </p:nvPr>
        </p:nvGraphicFramePr>
        <p:xfrm>
          <a:off x="3705225" y="2133600"/>
          <a:ext cx="17811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133600"/>
                        <a:ext cx="1781175" cy="823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74477"/>
              </p:ext>
            </p:extLst>
          </p:nvPr>
        </p:nvGraphicFramePr>
        <p:xfrm>
          <a:off x="1882775" y="4572000"/>
          <a:ext cx="51117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5" imgW="1955520" imgH="495000" progId="Equation.3">
                  <p:embed/>
                </p:oleObj>
              </mc:Choice>
              <mc:Fallback>
                <p:oleObj name="Equation" r:id="rId5" imgW="19555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572000"/>
                        <a:ext cx="5111750" cy="1295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9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</a:t>
            </a:r>
            <a:r>
              <a:rPr lang="en-US" b="1" dirty="0" smtClean="0"/>
              <a:t>eed for dynamic models</a:t>
            </a:r>
            <a:endParaRPr lang="en-CA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Dynamic models give </a:t>
            </a:r>
            <a:r>
              <a:rPr lang="en-US" dirty="0" smtClean="0">
                <a:solidFill>
                  <a:srgbClr val="FF0000"/>
                </a:solidFill>
              </a:rPr>
              <a:t>insight</a:t>
            </a:r>
            <a:r>
              <a:rPr lang="en-US" dirty="0" smtClean="0"/>
              <a:t> on the process to be controlled.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This enables us to determine what performance issues we can improve and what we can not.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 addition, most controller design methods needs a model of the process.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F8354-B9E4-4310-AB59-69E0A31EAC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3429000" y="2971800"/>
            <a:ext cx="2514600" cy="1820863"/>
            <a:chOff x="192" y="1973"/>
            <a:chExt cx="1578" cy="1340"/>
          </a:xfrm>
        </p:grpSpPr>
        <p:sp>
          <p:nvSpPr>
            <p:cNvPr id="2" name="AutoShape 4"/>
            <p:cNvSpPr>
              <a:spLocks noChangeArrowheads="1"/>
            </p:cNvSpPr>
            <p:nvPr/>
          </p:nvSpPr>
          <p:spPr bwMode="auto">
            <a:xfrm>
              <a:off x="660" y="2202"/>
              <a:ext cx="552" cy="733"/>
            </a:xfrm>
            <a:prstGeom prst="can">
              <a:avLst>
                <a:gd name="adj" fmla="val 33197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 flipV="1">
              <a:off x="1412" y="2866"/>
              <a:ext cx="141" cy="71"/>
            </a:xfrm>
            <a:prstGeom prst="flowChartManualOperation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5147" name="AutoShape 6"/>
            <p:cNvSpPr>
              <a:spLocks noChangeArrowheads="1"/>
            </p:cNvSpPr>
            <p:nvPr/>
          </p:nvSpPr>
          <p:spPr bwMode="auto">
            <a:xfrm>
              <a:off x="807" y="2675"/>
              <a:ext cx="149" cy="16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148" name="AutoShape 7"/>
            <p:cNvSpPr>
              <a:spLocks noChangeArrowheads="1"/>
            </p:cNvSpPr>
            <p:nvPr/>
          </p:nvSpPr>
          <p:spPr bwMode="auto">
            <a:xfrm>
              <a:off x="745" y="2675"/>
              <a:ext cx="149" cy="16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149" name="AutoShape 8"/>
            <p:cNvSpPr>
              <a:spLocks noChangeArrowheads="1"/>
            </p:cNvSpPr>
            <p:nvPr/>
          </p:nvSpPr>
          <p:spPr bwMode="auto">
            <a:xfrm>
              <a:off x="872" y="2675"/>
              <a:ext cx="149" cy="16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150" name="AutoShape 9"/>
            <p:cNvSpPr>
              <a:spLocks noChangeArrowheads="1"/>
            </p:cNvSpPr>
            <p:nvPr/>
          </p:nvSpPr>
          <p:spPr bwMode="auto">
            <a:xfrm>
              <a:off x="915" y="2675"/>
              <a:ext cx="149" cy="16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151" name="AutoShape 10"/>
            <p:cNvSpPr>
              <a:spLocks noChangeArrowheads="1"/>
            </p:cNvSpPr>
            <p:nvPr/>
          </p:nvSpPr>
          <p:spPr bwMode="auto">
            <a:xfrm>
              <a:off x="979" y="2675"/>
              <a:ext cx="148" cy="165"/>
            </a:xfrm>
            <a:prstGeom prst="flowChartConnector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5152" name="Line 11"/>
            <p:cNvSpPr>
              <a:spLocks noChangeShapeType="1"/>
            </p:cNvSpPr>
            <p:nvPr/>
          </p:nvSpPr>
          <p:spPr bwMode="auto">
            <a:xfrm>
              <a:off x="745" y="2769"/>
              <a:ext cx="0" cy="3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3" name="Line 12"/>
            <p:cNvSpPr>
              <a:spLocks noChangeShapeType="1"/>
            </p:cNvSpPr>
            <p:nvPr/>
          </p:nvSpPr>
          <p:spPr bwMode="auto">
            <a:xfrm>
              <a:off x="1127" y="2769"/>
              <a:ext cx="0" cy="3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5154" name="Group 13"/>
            <p:cNvGrpSpPr>
              <a:grpSpLocks/>
            </p:cNvGrpSpPr>
            <p:nvPr/>
          </p:nvGrpSpPr>
          <p:grpSpPr bwMode="auto">
            <a:xfrm>
              <a:off x="1068" y="3121"/>
              <a:ext cx="132" cy="142"/>
              <a:chOff x="306" y="575"/>
              <a:chExt cx="1142" cy="625"/>
            </a:xfrm>
          </p:grpSpPr>
          <p:sp>
            <p:nvSpPr>
              <p:cNvPr id="5174" name="Line 14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5" name="Line 15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6" name="Line 16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7" name="Line 17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8" name="Line 18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9" name="Line 19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80" name="Freeform 20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155" name="Group 21"/>
            <p:cNvGrpSpPr>
              <a:grpSpLocks/>
            </p:cNvGrpSpPr>
            <p:nvPr/>
          </p:nvGrpSpPr>
          <p:grpSpPr bwMode="auto">
            <a:xfrm rot="-5400000">
              <a:off x="329" y="1982"/>
              <a:ext cx="146" cy="127"/>
              <a:chOff x="306" y="575"/>
              <a:chExt cx="1142" cy="625"/>
            </a:xfrm>
          </p:grpSpPr>
          <p:sp>
            <p:nvSpPr>
              <p:cNvPr id="5167" name="Line 22"/>
              <p:cNvSpPr>
                <a:spLocks noChangeShapeType="1"/>
              </p:cNvSpPr>
              <p:nvPr/>
            </p:nvSpPr>
            <p:spPr bwMode="auto">
              <a:xfrm>
                <a:off x="336" y="5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68" name="Line 23"/>
              <p:cNvSpPr>
                <a:spLocks noChangeShapeType="1"/>
              </p:cNvSpPr>
              <p:nvPr/>
            </p:nvSpPr>
            <p:spPr bwMode="auto">
              <a:xfrm>
                <a:off x="336" y="1200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69" name="Line 24"/>
              <p:cNvSpPr>
                <a:spLocks noChangeShapeType="1"/>
              </p:cNvSpPr>
              <p:nvPr/>
            </p:nvSpPr>
            <p:spPr bwMode="auto">
              <a:xfrm flipH="1" flipV="1">
                <a:off x="332" y="575"/>
                <a:ext cx="868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0" name="Line 25"/>
              <p:cNvSpPr>
                <a:spLocks noChangeShapeType="1"/>
              </p:cNvSpPr>
              <p:nvPr/>
            </p:nvSpPr>
            <p:spPr bwMode="auto">
              <a:xfrm flipV="1">
                <a:off x="306" y="575"/>
                <a:ext cx="894" cy="6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1" name="Line 26"/>
              <p:cNvSpPr>
                <a:spLocks noChangeShapeType="1"/>
              </p:cNvSpPr>
              <p:nvPr/>
            </p:nvSpPr>
            <p:spPr bwMode="auto">
              <a:xfrm>
                <a:off x="766" y="881"/>
                <a:ext cx="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2" name="Line 27"/>
              <p:cNvSpPr>
                <a:spLocks noChangeShapeType="1"/>
              </p:cNvSpPr>
              <p:nvPr/>
            </p:nvSpPr>
            <p:spPr bwMode="auto">
              <a:xfrm>
                <a:off x="1248" y="6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73" name="Freeform 28"/>
              <p:cNvSpPr>
                <a:spLocks/>
              </p:cNvSpPr>
              <p:nvPr/>
            </p:nvSpPr>
            <p:spPr bwMode="auto">
              <a:xfrm>
                <a:off x="1248" y="660"/>
                <a:ext cx="200" cy="396"/>
              </a:xfrm>
              <a:custGeom>
                <a:avLst/>
                <a:gdLst>
                  <a:gd name="T0" fmla="*/ 0 w 200"/>
                  <a:gd name="T1" fmla="*/ 396 h 396"/>
                  <a:gd name="T2" fmla="*/ 96 w 200"/>
                  <a:gd name="T3" fmla="*/ 348 h 396"/>
                  <a:gd name="T4" fmla="*/ 192 w 200"/>
                  <a:gd name="T5" fmla="*/ 204 h 396"/>
                  <a:gd name="T6" fmla="*/ 144 w 200"/>
                  <a:gd name="T7" fmla="*/ 60 h 396"/>
                  <a:gd name="T8" fmla="*/ 0 w 200"/>
                  <a:gd name="T9" fmla="*/ 0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396">
                    <a:moveTo>
                      <a:pt x="0" y="396"/>
                    </a:moveTo>
                    <a:cubicBezTo>
                      <a:pt x="32" y="388"/>
                      <a:pt x="64" y="380"/>
                      <a:pt x="96" y="348"/>
                    </a:cubicBezTo>
                    <a:cubicBezTo>
                      <a:pt x="128" y="316"/>
                      <a:pt x="184" y="252"/>
                      <a:pt x="192" y="204"/>
                    </a:cubicBezTo>
                    <a:cubicBezTo>
                      <a:pt x="200" y="156"/>
                      <a:pt x="176" y="94"/>
                      <a:pt x="144" y="60"/>
                    </a:cubicBezTo>
                    <a:cubicBezTo>
                      <a:pt x="112" y="26"/>
                      <a:pt x="56" y="13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" name="Oval 29"/>
            <p:cNvSpPr>
              <a:spLocks noChangeArrowheads="1"/>
            </p:cNvSpPr>
            <p:nvPr/>
          </p:nvSpPr>
          <p:spPr bwMode="auto">
            <a:xfrm>
              <a:off x="1404" y="2722"/>
              <a:ext cx="163" cy="166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5157" name="Line 30"/>
            <p:cNvSpPr>
              <a:spLocks noChangeShapeType="1"/>
            </p:cNvSpPr>
            <p:nvPr/>
          </p:nvSpPr>
          <p:spPr bwMode="auto">
            <a:xfrm flipH="1">
              <a:off x="1210" y="2813"/>
              <a:ext cx="2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8" name="Line 31"/>
            <p:cNvSpPr>
              <a:spLocks noChangeShapeType="1"/>
            </p:cNvSpPr>
            <p:nvPr/>
          </p:nvSpPr>
          <p:spPr bwMode="auto">
            <a:xfrm>
              <a:off x="1482" y="2725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59" name="Line 32"/>
            <p:cNvSpPr>
              <a:spLocks noChangeShapeType="1"/>
            </p:cNvSpPr>
            <p:nvPr/>
          </p:nvSpPr>
          <p:spPr bwMode="auto">
            <a:xfrm>
              <a:off x="1127" y="3266"/>
              <a:ext cx="0" cy="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0" name="Line 33"/>
            <p:cNvSpPr>
              <a:spLocks noChangeShapeType="1"/>
            </p:cNvSpPr>
            <p:nvPr/>
          </p:nvSpPr>
          <p:spPr bwMode="auto">
            <a:xfrm>
              <a:off x="787" y="2060"/>
              <a:ext cx="0" cy="2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1" name="Line 34"/>
            <p:cNvSpPr>
              <a:spLocks noChangeShapeType="1"/>
            </p:cNvSpPr>
            <p:nvPr/>
          </p:nvSpPr>
          <p:spPr bwMode="auto">
            <a:xfrm flipH="1">
              <a:off x="468" y="206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2" name="Line 35"/>
            <p:cNvSpPr>
              <a:spLocks noChangeShapeType="1"/>
            </p:cNvSpPr>
            <p:nvPr/>
          </p:nvSpPr>
          <p:spPr bwMode="auto">
            <a:xfrm flipH="1">
              <a:off x="192" y="2060"/>
              <a:ext cx="1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3" name="Oval 36"/>
            <p:cNvSpPr>
              <a:spLocks noChangeArrowheads="1"/>
            </p:cNvSpPr>
            <p:nvPr/>
          </p:nvSpPr>
          <p:spPr bwMode="auto">
            <a:xfrm>
              <a:off x="447" y="2438"/>
              <a:ext cx="149" cy="1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T</a:t>
              </a:r>
            </a:p>
          </p:txBody>
        </p:sp>
        <p:sp>
          <p:nvSpPr>
            <p:cNvPr id="5164" name="Oval 37"/>
            <p:cNvSpPr>
              <a:spLocks noChangeArrowheads="1"/>
            </p:cNvSpPr>
            <p:nvPr/>
          </p:nvSpPr>
          <p:spPr bwMode="auto">
            <a:xfrm>
              <a:off x="436" y="2681"/>
              <a:ext cx="149" cy="1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/>
                <a:t>A</a:t>
              </a:r>
              <a:endParaRPr lang="en-US" b="1"/>
            </a:p>
          </p:txBody>
        </p:sp>
        <p:sp>
          <p:nvSpPr>
            <p:cNvPr id="5165" name="Line 38"/>
            <p:cNvSpPr>
              <a:spLocks noChangeShapeType="1"/>
            </p:cNvSpPr>
            <p:nvPr/>
          </p:nvSpPr>
          <p:spPr bwMode="auto">
            <a:xfrm>
              <a:off x="588" y="2536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66" name="Line 39"/>
            <p:cNvSpPr>
              <a:spLocks noChangeShapeType="1"/>
            </p:cNvSpPr>
            <p:nvPr/>
          </p:nvSpPr>
          <p:spPr bwMode="auto">
            <a:xfrm>
              <a:off x="583" y="2757"/>
              <a:ext cx="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23" name="AutoShape 40"/>
          <p:cNvSpPr>
            <a:spLocks noChangeArrowheads="1"/>
          </p:cNvSpPr>
          <p:nvPr/>
        </p:nvSpPr>
        <p:spPr bwMode="auto">
          <a:xfrm>
            <a:off x="2438400" y="3505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124" name="Text Box 41"/>
          <p:cNvSpPr txBox="1">
            <a:spLocks noChangeArrowheads="1"/>
          </p:cNvSpPr>
          <p:nvPr/>
        </p:nvSpPr>
        <p:spPr bwMode="auto">
          <a:xfrm>
            <a:off x="4114800" y="178435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Process</a:t>
            </a:r>
            <a:endParaRPr lang="en-US"/>
          </a:p>
        </p:txBody>
      </p:sp>
      <p:sp>
        <p:nvSpPr>
          <p:cNvPr id="5125" name="Text Box 42"/>
          <p:cNvSpPr txBox="1">
            <a:spLocks noChangeArrowheads="1"/>
          </p:cNvSpPr>
          <p:nvPr/>
        </p:nvSpPr>
        <p:spPr bwMode="auto">
          <a:xfrm>
            <a:off x="533400" y="1403350"/>
            <a:ext cx="251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Input change, e.g., step in coolant flow rate</a:t>
            </a:r>
          </a:p>
        </p:txBody>
      </p:sp>
      <p:sp>
        <p:nvSpPr>
          <p:cNvPr id="5126" name="AutoShape 43"/>
          <p:cNvSpPr>
            <a:spLocks noChangeArrowheads="1"/>
          </p:cNvSpPr>
          <p:nvPr/>
        </p:nvSpPr>
        <p:spPr bwMode="auto">
          <a:xfrm>
            <a:off x="5943600" y="3505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5127" name="Line 44"/>
          <p:cNvSpPr>
            <a:spLocks noChangeShapeType="1"/>
          </p:cNvSpPr>
          <p:nvPr/>
        </p:nvSpPr>
        <p:spPr bwMode="auto">
          <a:xfrm>
            <a:off x="5334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>
            <a:off x="5334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9" name="Line 48"/>
          <p:cNvSpPr>
            <a:spLocks noChangeShapeType="1"/>
          </p:cNvSpPr>
          <p:nvPr/>
        </p:nvSpPr>
        <p:spPr bwMode="auto">
          <a:xfrm>
            <a:off x="533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0" name="Line 49"/>
          <p:cNvSpPr>
            <a:spLocks noChangeShapeType="1"/>
          </p:cNvSpPr>
          <p:nvPr/>
        </p:nvSpPr>
        <p:spPr bwMode="auto">
          <a:xfrm flipV="1">
            <a:off x="7620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1" name="Line 50"/>
          <p:cNvSpPr>
            <a:spLocks noChangeShapeType="1"/>
          </p:cNvSpPr>
          <p:nvPr/>
        </p:nvSpPr>
        <p:spPr bwMode="auto">
          <a:xfrm>
            <a:off x="7620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2" name="Text Box 51"/>
          <p:cNvSpPr txBox="1">
            <a:spLocks noChangeArrowheads="1"/>
          </p:cNvSpPr>
          <p:nvPr/>
        </p:nvSpPr>
        <p:spPr bwMode="auto">
          <a:xfrm>
            <a:off x="6934200" y="1479550"/>
            <a:ext cx="1600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Effect on output variable</a:t>
            </a:r>
            <a:endParaRPr lang="en-US"/>
          </a:p>
        </p:txBody>
      </p:sp>
      <p:sp>
        <p:nvSpPr>
          <p:cNvPr id="5133" name="Line 52"/>
          <p:cNvSpPr>
            <a:spLocks noChangeShapeType="1"/>
          </p:cNvSpPr>
          <p:nvPr/>
        </p:nvSpPr>
        <p:spPr bwMode="auto">
          <a:xfrm>
            <a:off x="70104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4" name="Line 53"/>
          <p:cNvSpPr>
            <a:spLocks noChangeShapeType="1"/>
          </p:cNvSpPr>
          <p:nvPr/>
        </p:nvSpPr>
        <p:spPr bwMode="auto">
          <a:xfrm>
            <a:off x="70104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5" name="Line 54"/>
          <p:cNvSpPr>
            <a:spLocks noChangeShapeType="1"/>
          </p:cNvSpPr>
          <p:nvPr/>
        </p:nvSpPr>
        <p:spPr bwMode="auto">
          <a:xfrm>
            <a:off x="70104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6" name="Freeform 55"/>
          <p:cNvSpPr>
            <a:spLocks/>
          </p:cNvSpPr>
          <p:nvPr/>
        </p:nvSpPr>
        <p:spPr bwMode="auto">
          <a:xfrm>
            <a:off x="7772400" y="3086100"/>
            <a:ext cx="838200" cy="723900"/>
          </a:xfrm>
          <a:custGeom>
            <a:avLst/>
            <a:gdLst>
              <a:gd name="T0" fmla="*/ 0 w 528"/>
              <a:gd name="T1" fmla="*/ 2147483647 h 456"/>
              <a:gd name="T2" fmla="*/ 2147483647 w 528"/>
              <a:gd name="T3" fmla="*/ 2147483647 h 456"/>
              <a:gd name="T4" fmla="*/ 2147483647 w 528"/>
              <a:gd name="T5" fmla="*/ 2147483647 h 456"/>
              <a:gd name="T6" fmla="*/ 2147483647 w 528"/>
              <a:gd name="T7" fmla="*/ 2147483647 h 4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16" y="48"/>
                  <a:pt x="288" y="24"/>
                </a:cubicBezTo>
                <a:cubicBezTo>
                  <a:pt x="360" y="0"/>
                  <a:pt x="444" y="12"/>
                  <a:pt x="528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37" name="Text Box 56"/>
          <p:cNvSpPr txBox="1">
            <a:spLocks noChangeArrowheads="1"/>
          </p:cNvSpPr>
          <p:nvPr/>
        </p:nvSpPr>
        <p:spPr bwMode="auto">
          <a:xfrm>
            <a:off x="6858000" y="4876800"/>
            <a:ext cx="182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2250" indent="-2222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b="1"/>
              <a:t>How far?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b="1"/>
              <a:t>How fast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b="1"/>
              <a:t>“Shape”</a:t>
            </a:r>
            <a:endParaRPr lang="en-US"/>
          </a:p>
        </p:txBody>
      </p:sp>
      <p:sp>
        <p:nvSpPr>
          <p:cNvPr id="5138" name="AutoShape 57"/>
          <p:cNvSpPr>
            <a:spLocks noChangeArrowheads="1"/>
          </p:cNvSpPr>
          <p:nvPr/>
        </p:nvSpPr>
        <p:spPr bwMode="auto">
          <a:xfrm>
            <a:off x="3810000" y="4953000"/>
            <a:ext cx="2362200" cy="1371600"/>
          </a:xfrm>
          <a:prstGeom prst="rightArrowCallout">
            <a:avLst>
              <a:gd name="adj1" fmla="val 25000"/>
              <a:gd name="adj2" fmla="val 25000"/>
              <a:gd name="adj3" fmla="val 28704"/>
              <a:gd name="adj4" fmla="val 6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How does the</a:t>
            </a:r>
          </a:p>
          <a:p>
            <a:pPr algn="ctr"/>
            <a:r>
              <a:rPr lang="en-US" sz="2000" b="1"/>
              <a:t>process </a:t>
            </a:r>
          </a:p>
          <a:p>
            <a:pPr algn="ctr"/>
            <a:r>
              <a:rPr lang="en-US" sz="2000" b="1"/>
              <a:t>influence the </a:t>
            </a:r>
          </a:p>
          <a:p>
            <a:pPr algn="ctr"/>
            <a:r>
              <a:rPr lang="en-US" sz="2000" b="1"/>
              <a:t>response?</a:t>
            </a:r>
          </a:p>
        </p:txBody>
      </p:sp>
      <p:sp>
        <p:nvSpPr>
          <p:cNvPr id="5139" name="Rectangle 58"/>
          <p:cNvSpPr>
            <a:spLocks noChangeArrowheads="1"/>
          </p:cNvSpPr>
          <p:nvPr/>
        </p:nvSpPr>
        <p:spPr bwMode="auto">
          <a:xfrm>
            <a:off x="533400" y="4800600"/>
            <a:ext cx="8305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609600" y="4953000"/>
            <a:ext cx="2895600" cy="1350963"/>
            <a:chOff x="384" y="3120"/>
            <a:chExt cx="1824" cy="851"/>
          </a:xfrm>
        </p:grpSpPr>
        <p:sp>
          <p:nvSpPr>
            <p:cNvPr id="5143" name="AutoShape 60"/>
            <p:cNvSpPr>
              <a:spLocks noChangeArrowheads="1"/>
            </p:cNvSpPr>
            <p:nvPr/>
          </p:nvSpPr>
          <p:spPr bwMode="auto">
            <a:xfrm>
              <a:off x="864" y="3120"/>
              <a:ext cx="1344" cy="624"/>
            </a:xfrm>
            <a:prstGeom prst="wedgeRoundRectCallout">
              <a:avLst>
                <a:gd name="adj1" fmla="val -60861"/>
                <a:gd name="adj2" fmla="val -9778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/>
                <a:t>Math models</a:t>
              </a:r>
            </a:p>
            <a:p>
              <a:pPr algn="ctr"/>
              <a:r>
                <a:rPr lang="en-US" sz="2000" b="1"/>
                <a:t>help us answer</a:t>
              </a:r>
            </a:p>
            <a:p>
              <a:pPr algn="ctr"/>
              <a:r>
                <a:rPr lang="en-US" sz="2000" b="1"/>
                <a:t>these questions!</a:t>
              </a:r>
              <a:endParaRPr lang="en-US" sz="2000"/>
            </a:p>
          </p:txBody>
        </p:sp>
        <p:graphicFrame>
          <p:nvGraphicFramePr>
            <p:cNvPr id="5144" name="Object 59"/>
            <p:cNvGraphicFramePr>
              <a:graphicFrameLocks noChangeAspect="1"/>
            </p:cNvGraphicFramePr>
            <p:nvPr/>
          </p:nvGraphicFramePr>
          <p:xfrm>
            <a:off x="384" y="3312"/>
            <a:ext cx="540" cy="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Clip" r:id="rId4" imgW="2712985" imgH="3310923" progId="MS_ClipArt_Gallery.5">
                    <p:embed/>
                  </p:oleObj>
                </mc:Choice>
                <mc:Fallback>
                  <p:oleObj name="Clip" r:id="rId4" imgW="2712985" imgH="3310923" progId="MS_ClipArt_Gallery.5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3312"/>
                          <a:ext cx="540" cy="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86F6-8B8B-43C9-8DA7-B54657427B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142" name="Title 2"/>
          <p:cNvSpPr txBox="1">
            <a:spLocks/>
          </p:cNvSpPr>
          <p:nvPr/>
        </p:nvSpPr>
        <p:spPr bwMode="auto">
          <a:xfrm>
            <a:off x="406400" y="6096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kumimoji="1" lang="en-US" sz="3600" b="1">
                <a:solidFill>
                  <a:schemeClr val="tx2"/>
                </a:solidFill>
                <a:latin typeface="Arial Black" pitchFamily="34" charset="0"/>
              </a:rPr>
              <a:t>Mathematical Models</a:t>
            </a:r>
            <a:endParaRPr kumimoji="1" lang="en-CA" sz="360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/>
      <p:bldP spid="5133" grpId="0" animBg="1"/>
      <p:bldP spid="5134" grpId="0" animBg="1"/>
      <p:bldP spid="5135" grpId="0" animBg="1"/>
      <p:bldP spid="5136" grpId="0" animBg="1"/>
      <p:bldP spid="5137" grpId="0"/>
      <p:bldP spid="5138" grpId="0" animBg="1"/>
      <p:bldP spid="5139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66"/>
          <p:cNvSpPr txBox="1">
            <a:spLocks noChangeArrowheads="1"/>
          </p:cNvSpPr>
          <p:nvPr/>
        </p:nvSpPr>
        <p:spPr bwMode="auto">
          <a:xfrm>
            <a:off x="393809" y="533400"/>
            <a:ext cx="8305800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400" b="1" dirty="0" smtClean="0">
                <a:latin typeface="+mj-lt"/>
              </a:rPr>
              <a:t>Basis for Modeling</a:t>
            </a:r>
          </a:p>
        </p:txBody>
      </p:sp>
      <p:sp>
        <p:nvSpPr>
          <p:cNvPr id="6147" name="Text Box 67"/>
          <p:cNvSpPr txBox="1">
            <a:spLocks noChangeArrowheads="1"/>
          </p:cNvSpPr>
          <p:nvPr/>
        </p:nvSpPr>
        <p:spPr bwMode="auto">
          <a:xfrm>
            <a:off x="609600" y="2286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/>
              <a:t>Overall Material</a:t>
            </a:r>
            <a:endParaRPr lang="en-US" dirty="0"/>
          </a:p>
        </p:txBody>
      </p:sp>
      <p:sp>
        <p:nvSpPr>
          <p:cNvPr id="6148" name="Text Box 69"/>
          <p:cNvSpPr txBox="1">
            <a:spLocks noChangeArrowheads="1"/>
          </p:cNvSpPr>
          <p:nvPr/>
        </p:nvSpPr>
        <p:spPr bwMode="auto">
          <a:xfrm>
            <a:off x="609600" y="3429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/>
              <a:t>Component Material</a:t>
            </a:r>
            <a:endParaRPr lang="en-US" dirty="0"/>
          </a:p>
        </p:txBody>
      </p:sp>
      <p:graphicFrame>
        <p:nvGraphicFramePr>
          <p:cNvPr id="6149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2813"/>
              </p:ext>
            </p:extLst>
          </p:nvPr>
        </p:nvGraphicFramePr>
        <p:xfrm>
          <a:off x="1112838" y="4197350"/>
          <a:ext cx="69643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4" imgW="4559040" imgH="457200" progId="Equation.3">
                  <p:embed/>
                </p:oleObj>
              </mc:Choice>
              <mc:Fallback>
                <p:oleObj name="Equation" r:id="rId4" imgW="4559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4197350"/>
                        <a:ext cx="69643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1"/>
          <p:cNvSpPr txBox="1">
            <a:spLocks noChangeArrowheads="1"/>
          </p:cNvSpPr>
          <p:nvPr/>
        </p:nvSpPr>
        <p:spPr bwMode="auto">
          <a:xfrm>
            <a:off x="533400" y="5100638"/>
            <a:ext cx="11414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u="sng" dirty="0"/>
              <a:t>Energy</a:t>
            </a:r>
            <a:endParaRPr lang="en-US" dirty="0"/>
          </a:p>
        </p:txBody>
      </p:sp>
      <p:graphicFrame>
        <p:nvGraphicFramePr>
          <p:cNvPr id="6151" name="Object 72"/>
          <p:cNvGraphicFramePr>
            <a:graphicFrameLocks noChangeAspect="1"/>
          </p:cNvGraphicFramePr>
          <p:nvPr/>
        </p:nvGraphicFramePr>
        <p:xfrm>
          <a:off x="1123950" y="5853113"/>
          <a:ext cx="52578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6" imgW="3047760" imgH="228600" progId="Equation.3">
                  <p:embed/>
                </p:oleObj>
              </mc:Choice>
              <mc:Fallback>
                <p:oleObj name="Equation" r:id="rId6" imgW="304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853113"/>
                        <a:ext cx="52578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1BAC4-6EF2-43BA-9DDE-FAEF579DFB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1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057708"/>
              </p:ext>
            </p:extLst>
          </p:nvPr>
        </p:nvGraphicFramePr>
        <p:xfrm>
          <a:off x="1143000" y="2971800"/>
          <a:ext cx="441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8" imgW="2616120" imgH="228600" progId="Equation.3">
                  <p:embed/>
                </p:oleObj>
              </mc:Choice>
              <mc:Fallback>
                <p:oleObj name="Equation" r:id="rId8" imgW="2616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441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7200" y="1379538"/>
            <a:ext cx="8001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Tx/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Physical laws </a:t>
            </a:r>
            <a:r>
              <a:rPr kumimoji="1" lang="en-US" dirty="0" smtClean="0">
                <a:latin typeface="+mn-lt"/>
                <a:cs typeface="+mn-cs"/>
              </a:rPr>
              <a:t>such as </a:t>
            </a:r>
            <a:r>
              <a:rPr kumimoji="1" lang="en-US" dirty="0">
                <a:latin typeface="+mn-lt"/>
                <a:cs typeface="+mn-cs"/>
              </a:rPr>
              <a:t>Newton’s method, Ohm’s law, and material </a:t>
            </a:r>
            <a:r>
              <a:rPr kumimoji="1" lang="en-US" dirty="0" smtClean="0">
                <a:latin typeface="+mn-lt"/>
                <a:cs typeface="+mn-cs"/>
              </a:rPr>
              <a:t>balances. </a:t>
            </a:r>
            <a:endParaRPr kumimoji="1"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9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38150" y="396875"/>
            <a:ext cx="7772400" cy="838200"/>
          </a:xfrm>
          <a:solidFill>
            <a:schemeClr val="bg1"/>
          </a:solidFill>
        </p:spPr>
        <p:txBody>
          <a:bodyPr/>
          <a:lstStyle/>
          <a:p>
            <a:r>
              <a:rPr lang="en-US" b="1" smtClean="0"/>
              <a:t>Modeling procedure</a:t>
            </a:r>
            <a:endParaRPr lang="ar-EG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8153400" cy="43396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2600" dirty="0">
                <a:latin typeface="+mn-lt"/>
              </a:rPr>
              <a:t>Identify relevant variables.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en-US" sz="2600" dirty="0">
                <a:latin typeface="+mn-lt"/>
              </a:rPr>
              <a:t>Apply suitable conservation balances and formulate the model.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u="sng" dirty="0">
                <a:latin typeface="+mn-lt"/>
              </a:rPr>
              <a:t>Examples of variable selection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+mn-lt"/>
              </a:rPr>
              <a:t>liquid level</a:t>
            </a: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 </a:t>
            </a:r>
            <a:r>
              <a:rPr lang="en-US" dirty="0" smtClean="0">
                <a:latin typeface="+mn-lt"/>
                <a:sym typeface="Symbol" pitchFamily="18" charset="2"/>
              </a:rPr>
              <a:t></a:t>
            </a:r>
            <a:r>
              <a:rPr lang="en-US" dirty="0">
                <a:latin typeface="+mn-lt"/>
                <a:sym typeface="Symbol" pitchFamily="18" charset="2"/>
              </a:rPr>
              <a:t>	total </a:t>
            </a:r>
            <a:r>
              <a:rPr lang="en-US" dirty="0" smtClean="0">
                <a:latin typeface="+mn-lt"/>
                <a:sym typeface="Symbol" pitchFamily="18" charset="2"/>
              </a:rPr>
              <a:t>liquid mass</a:t>
            </a:r>
            <a:endParaRPr lang="en-US" dirty="0">
              <a:latin typeface="+mn-lt"/>
              <a:sym typeface="Symbol" pitchFamily="18" charset="2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sym typeface="Symbol" pitchFamily="18" charset="2"/>
              </a:rPr>
              <a:t>temperature</a:t>
            </a:r>
            <a:r>
              <a:rPr lang="en-US" dirty="0" smtClean="0">
                <a:latin typeface="+mn-lt"/>
                <a:sym typeface="Symbol" pitchFamily="18" charset="2"/>
              </a:rPr>
              <a:t>     </a:t>
            </a:r>
            <a:r>
              <a:rPr lang="en-US" dirty="0">
                <a:latin typeface="+mn-lt"/>
                <a:sym typeface="Symbol" pitchFamily="18" charset="2"/>
              </a:rPr>
              <a:t>	</a:t>
            </a:r>
            <a:r>
              <a:rPr lang="en-US" dirty="0" smtClean="0">
                <a:latin typeface="+mn-lt"/>
                <a:sym typeface="Symbol" pitchFamily="18" charset="2"/>
              </a:rPr>
              <a:t>energy balance </a:t>
            </a:r>
            <a:r>
              <a:rPr lang="en-US" dirty="0">
                <a:latin typeface="+mn-lt"/>
                <a:sym typeface="Symbol" pitchFamily="18" charset="2"/>
              </a:rPr>
              <a:t>	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+mn-lt"/>
                <a:sym typeface="Symbol" pitchFamily="18" charset="2"/>
              </a:rPr>
              <a:t>concentration</a:t>
            </a:r>
            <a:r>
              <a:rPr lang="en-US" dirty="0" smtClean="0">
                <a:latin typeface="+mn-lt"/>
                <a:sym typeface="Symbol" pitchFamily="18" charset="2"/>
              </a:rPr>
              <a:t>  </a:t>
            </a:r>
            <a:r>
              <a:rPr lang="en-US" dirty="0">
                <a:latin typeface="+mn-lt"/>
                <a:sym typeface="Symbol" pitchFamily="18" charset="2"/>
              </a:rPr>
              <a:t> 	component mass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46A4-0C34-4ED6-A98F-D8C9D92AE6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8382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Example</a:t>
            </a:r>
            <a:endParaRPr lang="ar-E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153400" cy="20002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sz="2600" dirty="0">
                <a:latin typeface="+mn-lt"/>
                <a:cs typeface="+mn-cs"/>
              </a:rPr>
              <a:t>Stirred-tank heater is a common process example.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sz="2600" dirty="0">
                <a:latin typeface="+mn-lt"/>
                <a:cs typeface="+mn-cs"/>
              </a:rPr>
              <a:t>We are interested in the control of temperature of the liquid inside the tank.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sz="2600" dirty="0">
                <a:latin typeface="+mn-lt"/>
                <a:cs typeface="+mn-cs"/>
              </a:rPr>
              <a:t>Let us deduce the basic model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2A9CF-B72C-44A7-8F7C-6645529751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19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3810000"/>
            <a:ext cx="42497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77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81000" y="685800"/>
            <a:ext cx="803123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The heat balance, in standard heat transfer notation, is</a:t>
            </a:r>
            <a:endParaRPr kumimoji="1" lang="ar-EG" dirty="0"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2368550"/>
            <a:ext cx="2190750" cy="1200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1800" dirty="0">
                <a:latin typeface="+mn-lt"/>
              </a:rPr>
              <a:t>heat transferred into </a:t>
            </a:r>
            <a:r>
              <a:rPr lang="en-US" sz="1800" dirty="0" smtClean="0">
                <a:latin typeface="+mn-lt"/>
              </a:rPr>
              <a:t>tank </a:t>
            </a:r>
            <a:r>
              <a:rPr lang="en-US" sz="1800" dirty="0">
                <a:latin typeface="+mn-lt"/>
              </a:rPr>
              <a:t>from </a:t>
            </a:r>
            <a:r>
              <a:rPr lang="en-US" sz="1800" dirty="0" smtClean="0">
                <a:latin typeface="+mn-lt"/>
              </a:rPr>
              <a:t>inlet </a:t>
            </a:r>
            <a:r>
              <a:rPr lang="en-US" sz="1800" dirty="0">
                <a:latin typeface="+mn-lt"/>
              </a:rPr>
              <a:t>liquid in a time interval </a:t>
            </a:r>
            <a:r>
              <a:rPr lang="en-US" sz="1800" b="1" i="1" dirty="0" err="1">
                <a:solidFill>
                  <a:srgbClr val="FF0000"/>
                </a:solidFill>
                <a:latin typeface="+mn-lt"/>
              </a:rPr>
              <a:t>dt</a:t>
            </a:r>
            <a:endParaRPr lang="ar-EG" sz="1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2362200"/>
            <a:ext cx="2819400" cy="9239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1800" dirty="0">
                <a:latin typeface="+mn-lt"/>
              </a:rPr>
              <a:t>heat transferred into </a:t>
            </a:r>
            <a:r>
              <a:rPr lang="en-US" sz="1800" dirty="0" smtClean="0">
                <a:latin typeface="+mn-lt"/>
              </a:rPr>
              <a:t>tank </a:t>
            </a:r>
            <a:r>
              <a:rPr lang="en-US" sz="1800" dirty="0">
                <a:latin typeface="+mn-lt"/>
              </a:rPr>
              <a:t>from </a:t>
            </a:r>
            <a:r>
              <a:rPr lang="en-US" sz="1800" dirty="0" smtClean="0">
                <a:latin typeface="+mn-lt"/>
              </a:rPr>
              <a:t>heater </a:t>
            </a:r>
            <a:r>
              <a:rPr lang="en-US" sz="1800" dirty="0">
                <a:latin typeface="+mn-lt"/>
              </a:rPr>
              <a:t>in a time interval </a:t>
            </a:r>
            <a:r>
              <a:rPr lang="en-US" sz="1800" b="1" i="1" dirty="0" err="1">
                <a:solidFill>
                  <a:srgbClr val="FF0000"/>
                </a:solidFill>
                <a:latin typeface="+mn-lt"/>
              </a:rPr>
              <a:t>dt</a:t>
            </a:r>
            <a:endParaRPr lang="ar-EG" sz="1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4400" y="2362200"/>
            <a:ext cx="2209800" cy="9239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1800" dirty="0">
                <a:latin typeface="+mn-lt"/>
              </a:rPr>
              <a:t>heat accumulated in </a:t>
            </a:r>
            <a:r>
              <a:rPr lang="en-US" sz="1800" dirty="0" smtClean="0">
                <a:latin typeface="+mn-lt"/>
              </a:rPr>
              <a:t>tank  </a:t>
            </a:r>
            <a:r>
              <a:rPr lang="en-US" sz="1800" dirty="0">
                <a:latin typeface="+mn-lt"/>
              </a:rPr>
              <a:t>in </a:t>
            </a:r>
            <a:r>
              <a:rPr lang="en-US" sz="1800" dirty="0" smtClean="0">
                <a:latin typeface="+mn-lt"/>
              </a:rPr>
              <a:t>interval </a:t>
            </a:r>
            <a:r>
              <a:rPr lang="en-US" sz="1800" b="1" i="1" dirty="0" err="1">
                <a:solidFill>
                  <a:srgbClr val="FF0000"/>
                </a:solidFill>
                <a:latin typeface="+mn-lt"/>
              </a:rPr>
              <a:t>dt</a:t>
            </a:r>
            <a:endParaRPr lang="ar-EG" sz="1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D11EC-A35E-4666-9D30-133F5E4293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872037"/>
            <a:ext cx="8153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Dividing by </a:t>
            </a:r>
            <a:r>
              <a:rPr kumimoji="1"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kumimoji="1" lang="en-US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kumimoji="1" lang="en-US" dirty="0">
                <a:latin typeface="+mn-lt"/>
                <a:cs typeface="+mn-cs"/>
              </a:rPr>
              <a:t>and grouping variables together:</a:t>
            </a:r>
          </a:p>
        </p:txBody>
      </p:sp>
      <p:graphicFrame>
        <p:nvGraphicFramePr>
          <p:cNvPr id="92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975878"/>
              </p:ext>
            </p:extLst>
          </p:nvPr>
        </p:nvGraphicFramePr>
        <p:xfrm>
          <a:off x="1646292" y="5638800"/>
          <a:ext cx="597370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2819160" imgH="393480" progId="Equation.3">
                  <p:embed/>
                </p:oleObj>
              </mc:Choice>
              <mc:Fallback>
                <p:oleObj name="Equation" r:id="rId3" imgW="281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92" y="5638800"/>
                        <a:ext cx="597370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226441"/>
              </p:ext>
            </p:extLst>
          </p:nvPr>
        </p:nvGraphicFramePr>
        <p:xfrm>
          <a:off x="1460500" y="1600200"/>
          <a:ext cx="63119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2679480" imgH="241200" progId="Equation.3">
                  <p:embed/>
                </p:oleObj>
              </mc:Choice>
              <mc:Fallback>
                <p:oleObj name="Equation" r:id="rId5" imgW="2679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600200"/>
                        <a:ext cx="63119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733800"/>
            <a:ext cx="8411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b="1" dirty="0" err="1" smtClean="0">
                <a:solidFill>
                  <a:srgbClr val="FF0000"/>
                </a:solidFill>
              </a:rPr>
              <a:t>Cp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specific heat,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overall heat transfer coefficient, </a:t>
            </a:r>
            <a:r>
              <a:rPr lang="el-GR" b="1" dirty="0" smtClean="0">
                <a:solidFill>
                  <a:srgbClr val="FF0000"/>
                </a:solidFill>
              </a:rPr>
              <a:t>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density,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volume, and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flow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9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854C0-E0A4-4C01-A403-D3703D1CB01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72" y="770980"/>
            <a:ext cx="82219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>
                <a:latin typeface="+mn-lt"/>
                <a:cs typeface="+mn-cs"/>
              </a:rPr>
              <a:t>We do some manipulations: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 smtClean="0">
                <a:latin typeface="+mn-lt"/>
                <a:cs typeface="+mn-cs"/>
              </a:rPr>
              <a:t>Taking </a:t>
            </a:r>
            <a:r>
              <a:rPr kumimoji="1" lang="en-US" dirty="0">
                <a:latin typeface="+mn-lt"/>
                <a:cs typeface="+mn-cs"/>
              </a:rPr>
              <a:t>Laplace transform gives: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endParaRPr kumimoji="1" lang="en-US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Arial" pitchFamily="34" charset="0"/>
              <a:buChar char="•"/>
              <a:defRPr/>
            </a:pPr>
            <a:r>
              <a:rPr kumimoji="1" lang="en-US" dirty="0" smtClean="0">
                <a:latin typeface="+mn-lt"/>
                <a:cs typeface="+mn-cs"/>
              </a:rPr>
              <a:t>The </a:t>
            </a:r>
            <a:r>
              <a:rPr kumimoji="1" lang="en-US" dirty="0">
                <a:latin typeface="+mn-lt"/>
                <a:cs typeface="+mn-cs"/>
              </a:rPr>
              <a:t>process is described by two first-order transfer functions.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025105"/>
              </p:ext>
            </p:extLst>
          </p:nvPr>
        </p:nvGraphicFramePr>
        <p:xfrm>
          <a:off x="1066800" y="1470025"/>
          <a:ext cx="7216911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3555720" imgH="888840" progId="Equation.3">
                  <p:embed/>
                </p:oleObj>
              </mc:Choice>
              <mc:Fallback>
                <p:oleObj name="Equation" r:id="rId3" imgW="3555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70025"/>
                        <a:ext cx="7216911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2"/>
          <p:cNvGraphicFramePr>
            <a:graphicFrameLocks noChangeAspect="1"/>
          </p:cNvGraphicFramePr>
          <p:nvPr/>
        </p:nvGraphicFramePr>
        <p:xfrm>
          <a:off x="2425700" y="3940175"/>
          <a:ext cx="42037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5" imgW="2336760" imgH="736560" progId="Equation.3">
                  <p:embed/>
                </p:oleObj>
              </mc:Choice>
              <mc:Fallback>
                <p:oleObj name="Equation" r:id="rId5" imgW="2336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940175"/>
                        <a:ext cx="4203700" cy="1317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3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19361</TotalTime>
  <Words>1112</Words>
  <Application>Microsoft Office PowerPoint</Application>
  <PresentationFormat>On-screen Show (4:3)</PresentationFormat>
  <Paragraphs>249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StallingsCNwIT</vt:lpstr>
      <vt:lpstr>Clip</vt:lpstr>
      <vt:lpstr>Equation</vt:lpstr>
      <vt:lpstr>Drawing</vt:lpstr>
      <vt:lpstr>Basic Concepts</vt:lpstr>
      <vt:lpstr>Basic Concepts </vt:lpstr>
      <vt:lpstr>Need for dynamic models</vt:lpstr>
      <vt:lpstr>PowerPoint Presentation</vt:lpstr>
      <vt:lpstr>PowerPoint Presentation</vt:lpstr>
      <vt:lpstr>Modeling procedure</vt:lpstr>
      <vt:lpstr>Example</vt:lpstr>
      <vt:lpstr>PowerPoint Presentation</vt:lpstr>
      <vt:lpstr>PowerPoint Presentation</vt:lpstr>
      <vt:lpstr>The feedback loop</vt:lpstr>
      <vt:lpstr>Components of a Control Loop</vt:lpstr>
      <vt:lpstr>Transmitters &amp; Final Control Elements</vt:lpstr>
      <vt:lpstr>Closed-Loop Transfer Functions</vt:lpstr>
      <vt:lpstr>Servo vs. Regulatory Control</vt:lpstr>
      <vt:lpstr>Control system: design issues</vt:lpstr>
      <vt:lpstr>Process Examples</vt:lpstr>
      <vt:lpstr>Linearization </vt:lpstr>
      <vt:lpstr>PowerPoint Presentation</vt:lpstr>
      <vt:lpstr>PowerPoint Presentation</vt:lpstr>
      <vt:lpstr>Example</vt:lpstr>
      <vt:lpstr>Answer</vt:lpstr>
      <vt:lpstr>Answer</vt:lpstr>
      <vt:lpstr>Comparison</vt:lpstr>
      <vt:lpstr>PowerPoint Presentation</vt:lpstr>
      <vt:lpstr>Linearization: general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1613</cp:revision>
  <cp:lastPrinted>1601-01-01T00:00:00Z</cp:lastPrinted>
  <dcterms:created xsi:type="dcterms:W3CDTF">2001-08-26T16:57:20Z</dcterms:created>
  <dcterms:modified xsi:type="dcterms:W3CDTF">2021-03-30T12:36:24Z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