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308" r:id="rId5"/>
    <p:sldId id="309" r:id="rId6"/>
    <p:sldId id="311" r:id="rId7"/>
    <p:sldId id="310" r:id="rId8"/>
    <p:sldId id="286" r:id="rId9"/>
    <p:sldId id="293" r:id="rId10"/>
    <p:sldId id="294" r:id="rId11"/>
    <p:sldId id="295" r:id="rId12"/>
    <p:sldId id="297" r:id="rId13"/>
    <p:sldId id="299" r:id="rId14"/>
    <p:sldId id="300" r:id="rId15"/>
    <p:sldId id="30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EF2E0C-FEB8-4DD1-8C39-F70F037A1705}" type="datetimeFigureOut">
              <a:rPr lang="ar-EG" smtClean="0"/>
              <a:t>21/02/1439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FF7A18-E065-4A0C-8079-BBBC736E5C3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7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677C-4593-4ED8-9713-8BF835A46278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9D9D-8F40-468E-B4EE-3B00F6B64B47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2880-CBF1-4A7D-8400-E22C23DFCF83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B56B-6C76-48EA-8E59-8C3DB0611306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181A-A2A6-4279-B35C-22BD0A2BD726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9138-F0CE-4672-AA1B-ED0EBD0A0526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B6CB0-803E-42F2-A49E-D7F544E6F05E}" type="datetime1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D3AD-90F8-4BA3-9E67-16EA9CB00990}" type="datetime1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B214-77C1-4D3A-985F-A7C99C6CE80C}" type="datetime1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818-9728-4016-B16D-73701F1B2411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A74-7EC0-450F-9C14-FEAE7E1FFADF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D835-CA7B-4035-8638-0051651C1B45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8510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mtClean="0"/>
              <a:t>(8)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Validation</a:t>
            </a:r>
            <a:endParaRPr lang="ar-E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Independence </a:t>
            </a:r>
            <a:r>
              <a:rPr lang="en-US" dirty="0" smtClean="0"/>
              <a:t>test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Like </a:t>
            </a:r>
            <a:r>
              <a:rPr lang="en-US" sz="2400" dirty="0"/>
              <a:t>before, for large N, x(τ) is distributed according </a:t>
            </a:r>
            <a:r>
              <a:rPr lang="en-US" sz="2400" dirty="0" smtClean="0"/>
              <a:t>to the following Gaussian distribution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Therefore if: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then </a:t>
            </a:r>
            <a:r>
              <a:rPr lang="en-US" sz="2400" dirty="0"/>
              <a:t>we </a:t>
            </a:r>
            <a:r>
              <a:rPr lang="en-US" sz="2400" dirty="0" smtClean="0"/>
              <a:t>can assume, </a:t>
            </a:r>
            <a:r>
              <a:rPr lang="en-US" sz="2400" dirty="0"/>
              <a:t>with 99% </a:t>
            </a:r>
            <a:r>
              <a:rPr lang="en-US" sz="2400" dirty="0" smtClean="0"/>
              <a:t>confidence, that </a:t>
            </a:r>
            <a:r>
              <a:rPr lang="en-US" sz="2400" dirty="0"/>
              <a:t>x</a:t>
            </a:r>
            <a:r>
              <a:rPr lang="el-GR" sz="2400" dirty="0"/>
              <a:t>(τ</a:t>
            </a:r>
            <a:r>
              <a:rPr lang="el-GR" sz="2400" dirty="0" smtClean="0"/>
              <a:t>)</a:t>
            </a:r>
            <a:r>
              <a:rPr lang="en-US" sz="2400" dirty="0" smtClean="0"/>
              <a:t> or </a:t>
            </a:r>
            <a:r>
              <a:rPr lang="en-US" sz="2400" dirty="0" err="1"/>
              <a:t>r</a:t>
            </a:r>
            <a:r>
              <a:rPr lang="en-US" sz="2400" baseline="-25000" dirty="0" err="1"/>
              <a:t>εu</a:t>
            </a:r>
            <a:r>
              <a:rPr lang="el-GR" sz="2400" dirty="0"/>
              <a:t>(τ) = </a:t>
            </a:r>
            <a:r>
              <a:rPr lang="el-GR" sz="2400" dirty="0" smtClean="0"/>
              <a:t>0</a:t>
            </a:r>
            <a:r>
              <a:rPr lang="en-US" sz="2400" dirty="0" smtClean="0"/>
              <a:t>, </a:t>
            </a:r>
            <a:r>
              <a:rPr lang="en-US" sz="2400" dirty="0"/>
              <a:t>and we can conclude that the </a:t>
            </a:r>
            <a:r>
              <a:rPr lang="en-US" sz="2400" dirty="0" smtClean="0"/>
              <a:t>future residuals are independent of past inputs.  </a:t>
            </a:r>
            <a:endParaRPr lang="ar-EG" sz="2400" dirty="0"/>
          </a:p>
          <a:p>
            <a:pPr marL="0" indent="0">
              <a:buNone/>
            </a:pPr>
            <a:r>
              <a:rPr lang="en-US" sz="2400" dirty="0" smtClean="0"/>
              <a:t> 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078092"/>
              </p:ext>
            </p:extLst>
          </p:nvPr>
        </p:nvGraphicFramePr>
        <p:xfrm>
          <a:off x="3657600" y="3733800"/>
          <a:ext cx="185569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67" name="Equation" r:id="rId3" imgW="850680" imgH="419040" progId="Equation.3">
                  <p:embed/>
                </p:oleObj>
              </mc:Choice>
              <mc:Fallback>
                <p:oleObj name="Equation" r:id="rId3" imgW="8506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33800"/>
                        <a:ext cx="185569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7675"/>
              </p:ext>
            </p:extLst>
          </p:nvPr>
        </p:nvGraphicFramePr>
        <p:xfrm>
          <a:off x="4038600" y="2590800"/>
          <a:ext cx="11414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68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90800"/>
                        <a:ext cx="11414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6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74620"/>
            <a:ext cx="80010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Assume that the real </a:t>
            </a:r>
            <a:r>
              <a:rPr lang="en-US" sz="2400" dirty="0"/>
              <a:t>system </a:t>
            </a:r>
            <a:r>
              <a:rPr lang="en-US" sz="2400" dirty="0" smtClean="0"/>
              <a:t>to be identified has an output-error (OE) </a:t>
            </a:r>
            <a:r>
              <a:rPr lang="en-US" sz="2400" dirty="0"/>
              <a:t>form </a:t>
            </a:r>
            <a:r>
              <a:rPr lang="en-US" sz="2400" dirty="0" smtClean="0"/>
              <a:t>of order 3: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The identification and validation data are as shown: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465006"/>
              </p:ext>
            </p:extLst>
          </p:nvPr>
        </p:nvGraphicFramePr>
        <p:xfrm>
          <a:off x="3084172" y="2182090"/>
          <a:ext cx="2823256" cy="79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55" name="Equation" r:id="rId3" imgW="1587240" imgH="444240" progId="Equation.3">
                  <p:embed/>
                </p:oleObj>
              </mc:Choice>
              <mc:Fallback>
                <p:oleObj name="Equation" r:id="rId3" imgW="15872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172" y="2182090"/>
                        <a:ext cx="2823256" cy="79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7620000" cy="280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4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25146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First</a:t>
            </a:r>
            <a:r>
              <a:rPr lang="en-US" sz="2400" dirty="0"/>
              <a:t>, we try </a:t>
            </a:r>
            <a:r>
              <a:rPr lang="en-US" sz="2400" dirty="0" smtClean="0"/>
              <a:t>to identify an </a:t>
            </a:r>
            <a:r>
              <a:rPr lang="en-US" sz="2400" dirty="0"/>
              <a:t>ARX model</a:t>
            </a:r>
            <a:r>
              <a:rPr lang="en-US" sz="2400" dirty="0" smtClean="0"/>
              <a:t>: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mARX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arx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(id, [3, 3, 1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]);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resid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mARX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val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The model fails the whiteness test and, therefore, the model is rejected. This is because the system is not within the model class, leading to an inaccurate model.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640" y="2895600"/>
            <a:ext cx="4525560" cy="378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79248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Simulating </a:t>
            </a:r>
            <a:r>
              <a:rPr lang="en-US" sz="2400" dirty="0" smtClean="0"/>
              <a:t>the ARX model on </a:t>
            </a:r>
            <a:r>
              <a:rPr lang="en-US" sz="2400" dirty="0"/>
              <a:t>the validation data conﬁrms </a:t>
            </a:r>
            <a:r>
              <a:rPr lang="en-US" sz="2400" dirty="0" smtClean="0"/>
              <a:t>that </a:t>
            </a:r>
            <a:r>
              <a:rPr lang="en-US" sz="2400" dirty="0"/>
              <a:t>the model </a:t>
            </a:r>
            <a:r>
              <a:rPr lang="en-US" sz="2400" dirty="0" smtClean="0"/>
              <a:t>is not so accurate.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5257800" cy="35814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144113"/>
              </p:ext>
            </p:extLst>
          </p:nvPr>
        </p:nvGraphicFramePr>
        <p:xfrm>
          <a:off x="4876800" y="3497262"/>
          <a:ext cx="328136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4" imgW="1854000" imgH="507960" progId="Equation.3">
                  <p:embed/>
                </p:oleObj>
              </mc:Choice>
              <mc:Fallback>
                <p:oleObj name="Equation" r:id="rId4" imgW="185400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97262"/>
                        <a:ext cx="3281363" cy="922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0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193922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Now, let us try </a:t>
            </a:r>
            <a:r>
              <a:rPr lang="en-US" sz="2400" dirty="0"/>
              <a:t>an </a:t>
            </a:r>
            <a:r>
              <a:rPr lang="en-US" sz="2400" dirty="0" smtClean="0"/>
              <a:t>OE </a:t>
            </a:r>
            <a:r>
              <a:rPr lang="en-US" sz="2400" dirty="0"/>
              <a:t>model: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nl-NL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mOE </a:t>
            </a:r>
            <a:r>
              <a:rPr lang="nl-NL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= oe(id, [3, 3, 1]); </a:t>
            </a:r>
            <a:endParaRPr lang="nl-NL" sz="2000" b="1" dirty="0" smtClean="0">
              <a:solidFill>
                <a:srgbClr val="FF0000"/>
              </a:solidFill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nl-NL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resid(mOE</a:t>
            </a:r>
            <a:r>
              <a:rPr lang="nl-NL" sz="2000" b="1" dirty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, </a:t>
            </a:r>
            <a:r>
              <a:rPr lang="nl-NL" sz="2000" b="1" dirty="0" smtClean="0">
                <a:solidFill>
                  <a:srgbClr val="FF000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val);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As can be seen, the OE </a:t>
            </a:r>
            <a:r>
              <a:rPr lang="en-US" sz="2400" dirty="0"/>
              <a:t>model passes </a:t>
            </a:r>
            <a:r>
              <a:rPr lang="en-US" sz="2400" dirty="0" smtClean="0"/>
              <a:t>the two tests and therefore should be accepted. The reason is that the OE model </a:t>
            </a:r>
            <a:r>
              <a:rPr lang="en-US" sz="2400" dirty="0"/>
              <a:t>class contains the real system.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1800"/>
            <a:ext cx="4524358" cy="376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5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20" y="685800"/>
            <a:ext cx="784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Simulating the </a:t>
            </a:r>
            <a:r>
              <a:rPr lang="en-US" sz="2400" dirty="0" smtClean="0"/>
              <a:t>OE model </a:t>
            </a:r>
            <a:r>
              <a:rPr lang="en-US" sz="2400" dirty="0"/>
              <a:t>on the validation data conﬁrms </a:t>
            </a:r>
            <a:r>
              <a:rPr lang="en-US" sz="2400" dirty="0" smtClean="0"/>
              <a:t>the good quality of the model.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1" y="1892105"/>
            <a:ext cx="5486399" cy="4051495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89368"/>
              </p:ext>
            </p:extLst>
          </p:nvPr>
        </p:nvGraphicFramePr>
        <p:xfrm>
          <a:off x="4876800" y="3344862"/>
          <a:ext cx="328136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Equation" r:id="rId4" imgW="1854000" imgH="507960" progId="Equation.3">
                  <p:embed/>
                </p:oleObj>
              </mc:Choice>
              <mc:Fallback>
                <p:oleObj name="Equation" r:id="rId4" imgW="185400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344862"/>
                        <a:ext cx="3281363" cy="922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72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Introduction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Model </a:t>
            </a:r>
            <a:r>
              <a:rPr lang="en-US" sz="2400" dirty="0"/>
              <a:t>validation is a crucial </a:t>
            </a:r>
            <a:r>
              <a:rPr lang="en-US" sz="2400" dirty="0" smtClean="0"/>
              <a:t>step to evaluate </a:t>
            </a:r>
            <a:r>
              <a:rPr lang="en-US" sz="2400" dirty="0"/>
              <a:t>the quality of </a:t>
            </a:r>
            <a:r>
              <a:rPr lang="en-US" sz="2400" dirty="0" smtClean="0"/>
              <a:t>estimated </a:t>
            </a:r>
            <a:r>
              <a:rPr lang="en-US" sz="2400" dirty="0"/>
              <a:t>models. </a:t>
            </a: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If </a:t>
            </a:r>
            <a:r>
              <a:rPr lang="en-US" sz="2400" dirty="0"/>
              <a:t>validation is unsuccessful, previous steps in the </a:t>
            </a:r>
            <a:r>
              <a:rPr lang="en-US" sz="2400" dirty="0" smtClean="0"/>
              <a:t>system identification workﬂow </a:t>
            </a:r>
            <a:r>
              <a:rPr lang="en-US" sz="2400" dirty="0"/>
              <a:t>must </a:t>
            </a:r>
            <a:r>
              <a:rPr lang="en-US" sz="2400" dirty="0" smtClean="0"/>
              <a:t>be redone </a:t>
            </a:r>
            <a:r>
              <a:rPr lang="en-US" sz="2400" dirty="0"/>
              <a:t>– e.g., the model structure can be changed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ar-EG" sz="2400" dirty="0"/>
          </a:p>
          <a:p>
            <a:pPr>
              <a:spcBef>
                <a:spcPts val="0"/>
              </a:spcBef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0" y="4178093"/>
            <a:ext cx="8804564" cy="200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Motivation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So </a:t>
            </a:r>
            <a:r>
              <a:rPr lang="en-US" sz="2400" dirty="0"/>
              <a:t>far, we validated and selected models by examining </a:t>
            </a:r>
            <a:r>
              <a:rPr lang="en-US" sz="2400" dirty="0" smtClean="0"/>
              <a:t>plots of predicted vs. measured outputs.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this  section  we  </a:t>
            </a:r>
            <a:r>
              <a:rPr lang="en-US" sz="2400" dirty="0" smtClean="0"/>
              <a:t>will learn about additional statistically-based validation tests, namely the </a:t>
            </a:r>
            <a:r>
              <a:rPr lang="en-US" sz="2400" dirty="0">
                <a:solidFill>
                  <a:srgbClr val="FF0000"/>
                </a:solidFill>
              </a:rPr>
              <a:t>correlation tests</a:t>
            </a:r>
            <a:r>
              <a:rPr lang="en-US" sz="2400" dirty="0"/>
              <a:t> </a:t>
            </a:r>
            <a:r>
              <a:rPr lang="en-US" sz="2400" dirty="0" smtClean="0"/>
              <a:t>of the residual error.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86" y="2209800"/>
            <a:ext cx="4233863" cy="282009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974618"/>
              </p:ext>
            </p:extLst>
          </p:nvPr>
        </p:nvGraphicFramePr>
        <p:xfrm>
          <a:off x="4876800" y="3200400"/>
          <a:ext cx="3281363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1" name="Equation" r:id="rId4" imgW="1854000" imgH="507960" progId="Equation.3">
                  <p:embed/>
                </p:oleObj>
              </mc:Choice>
              <mc:Fallback>
                <p:oleObj name="Equation" r:id="rId4" imgW="185400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00400"/>
                        <a:ext cx="3281363" cy="922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71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Test (1): Whiteness of the </a:t>
            </a:r>
            <a:r>
              <a:rPr lang="en-US" sz="4000" dirty="0"/>
              <a:t>residual </a:t>
            </a:r>
            <a:r>
              <a:rPr lang="en-US" sz="4000" dirty="0" smtClean="0"/>
              <a:t>error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5029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Residual error </a:t>
            </a:r>
            <a:r>
              <a:rPr lang="en-US" sz="2400" dirty="0"/>
              <a:t>is the difference between the measured output and the output </a:t>
            </a:r>
            <a:r>
              <a:rPr lang="en-US" sz="2400" dirty="0" smtClean="0"/>
              <a:t>predicted by </a:t>
            </a:r>
            <a:r>
              <a:rPr lang="en-US" sz="2400" dirty="0"/>
              <a:t>the model: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Residual error represents </a:t>
            </a:r>
            <a:r>
              <a:rPr lang="en-US" sz="2400" dirty="0"/>
              <a:t>the information in the </a:t>
            </a:r>
            <a:r>
              <a:rPr lang="en-US" sz="2400" dirty="0" smtClean="0"/>
              <a:t>measured output which </a:t>
            </a:r>
            <a:r>
              <a:rPr lang="en-US" sz="2400" dirty="0"/>
              <a:t>can't be explained by the model.  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For a </a:t>
            </a:r>
            <a:r>
              <a:rPr lang="en-US" sz="2400" dirty="0"/>
              <a:t>good </a:t>
            </a:r>
            <a:r>
              <a:rPr lang="en-US" sz="2400" dirty="0" smtClean="0"/>
              <a:t>model, the residuals </a:t>
            </a:r>
            <a:r>
              <a:rPr lang="en-US" sz="2400" dirty="0"/>
              <a:t>must be a set of random numbers caused by experimental errors. Any trend such as a gradual rise or a slight curve in the plot of the residuals invalidates the results. </a:t>
            </a:r>
            <a:r>
              <a:rPr lang="en-US" sz="2400" dirty="0" smtClean="0">
                <a:solidFill>
                  <a:srgbClr val="FF0000"/>
                </a:solidFill>
              </a:rPr>
              <a:t>Ideally, residuals ε(k) </a:t>
            </a:r>
            <a:r>
              <a:rPr lang="en-US" sz="2400" dirty="0">
                <a:solidFill>
                  <a:srgbClr val="FF0000"/>
                </a:solidFill>
              </a:rPr>
              <a:t>should be zero-mean white noise.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834274"/>
              </p:ext>
            </p:extLst>
          </p:nvPr>
        </p:nvGraphicFramePr>
        <p:xfrm>
          <a:off x="3124200" y="2514600"/>
          <a:ext cx="26050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7" name="Equation" r:id="rId3" imgW="1155600" imgH="203040" progId="Equation.3">
                  <p:embed/>
                </p:oleObj>
              </mc:Choice>
              <mc:Fallback>
                <p:oleObj name="Equation" r:id="rId3" imgW="11556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60508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5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/>
              <a:t>Autocorrelation function of </a:t>
            </a:r>
            <a:r>
              <a:rPr lang="el-GR" sz="4000" dirty="0"/>
              <a:t>ε(</a:t>
            </a:r>
            <a:r>
              <a:rPr lang="en-US" sz="4000" dirty="0"/>
              <a:t>k)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525963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Given the residuals, an estimate of the their autocorrelation function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can be obtained as: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55722"/>
              </p:ext>
            </p:extLst>
          </p:nvPr>
        </p:nvGraphicFramePr>
        <p:xfrm>
          <a:off x="3276600" y="4191000"/>
          <a:ext cx="3606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51" name="Equation" r:id="rId3" imgW="1600200" imgH="431640" progId="Equation.3">
                  <p:embed/>
                </p:oleObj>
              </mc:Choice>
              <mc:Fallback>
                <p:oleObj name="Equation" r:id="rId3" imgW="1600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36068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579676"/>
              </p:ext>
            </p:extLst>
          </p:nvPr>
        </p:nvGraphicFramePr>
        <p:xfrm>
          <a:off x="3352800" y="2667000"/>
          <a:ext cx="34067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52" name="Equation" r:id="rId5" imgW="1511280" imgH="228600" progId="Equation.3">
                  <p:embed/>
                </p:oleObj>
              </mc:Choice>
              <mc:Fallback>
                <p:oleObj name="Equation" r:id="rId5" imgW="15112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67000"/>
                        <a:ext cx="34067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1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/>
              <a:t>Autocorrelation function of </a:t>
            </a:r>
            <a:r>
              <a:rPr lang="el-GR" sz="4000" dirty="0"/>
              <a:t>ε(</a:t>
            </a:r>
            <a:r>
              <a:rPr lang="en-US" sz="4000" dirty="0"/>
              <a:t>k)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If </a:t>
            </a:r>
            <a:r>
              <a:rPr lang="en-US" sz="2400" dirty="0"/>
              <a:t>the residual </a:t>
            </a:r>
            <a:r>
              <a:rPr lang="el-GR" sz="2400" dirty="0"/>
              <a:t>ε(</a:t>
            </a:r>
            <a:r>
              <a:rPr lang="en-US" sz="2400" dirty="0"/>
              <a:t>k) is </a:t>
            </a:r>
            <a:r>
              <a:rPr lang="en-US" sz="2400" dirty="0" smtClean="0"/>
              <a:t>purely random (zero-mean </a:t>
            </a:r>
            <a:r>
              <a:rPr lang="en-US" sz="2400" dirty="0"/>
              <a:t>white </a:t>
            </a:r>
            <a:r>
              <a:rPr lang="en-US" sz="2400" dirty="0" smtClean="0"/>
              <a:t>noise), we should have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Note that the variance of the residuals is given by </a:t>
            </a:r>
            <a:r>
              <a:rPr lang="en-US" sz="2400" i="1" dirty="0" smtClean="0"/>
              <a:t>r</a:t>
            </a:r>
            <a:r>
              <a:rPr lang="el-GR" sz="2400" baseline="-25000" dirty="0" smtClean="0"/>
              <a:t>ε</a:t>
            </a:r>
            <a:r>
              <a:rPr lang="el-GR" sz="2400" dirty="0" smtClean="0"/>
              <a:t>(0)</a:t>
            </a:r>
            <a:r>
              <a:rPr lang="en-US" sz="2400" dirty="0" smtClean="0"/>
              <a:t>. 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Define the normalized auto-correlation function as: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condition x</a:t>
            </a:r>
            <a:r>
              <a:rPr lang="el-GR" sz="2400" dirty="0"/>
              <a:t>(τ) = 0 </a:t>
            </a:r>
            <a:r>
              <a:rPr lang="en-US" sz="2400" dirty="0"/>
              <a:t>for </a:t>
            </a:r>
            <a:r>
              <a:rPr lang="el-GR" sz="2400" dirty="0"/>
              <a:t>τ≠</a:t>
            </a:r>
            <a:r>
              <a:rPr lang="en-US" sz="2400" dirty="0"/>
              <a:t>0  almost never holds exactly for data taken from an actual experiment. Instead, the auto-correlation function usually exhibits small values for </a:t>
            </a:r>
            <a:r>
              <a:rPr lang="el-GR" sz="2400" dirty="0" smtClean="0"/>
              <a:t>τ</a:t>
            </a:r>
            <a:r>
              <a:rPr lang="en-CA" sz="2400" dirty="0" smtClean="0"/>
              <a:t> </a:t>
            </a:r>
            <a:r>
              <a:rPr lang="en-US" sz="2400" dirty="0" smtClean="0"/>
              <a:t>≠ 0</a:t>
            </a:r>
            <a:r>
              <a:rPr lang="en-US" sz="2400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163789"/>
              </p:ext>
            </p:extLst>
          </p:nvPr>
        </p:nvGraphicFramePr>
        <p:xfrm>
          <a:off x="3726870" y="3539835"/>
          <a:ext cx="17462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" name="Equation" r:id="rId3" imgW="774360" imgH="431640" progId="Equation.3">
                  <p:embed/>
                </p:oleObj>
              </mc:Choice>
              <mc:Fallback>
                <p:oleObj name="Equation" r:id="rId3" imgW="774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870" y="3539835"/>
                        <a:ext cx="17462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138125"/>
              </p:ext>
            </p:extLst>
          </p:nvPr>
        </p:nvGraphicFramePr>
        <p:xfrm>
          <a:off x="3200400" y="1981200"/>
          <a:ext cx="30908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0" name="Equation" r:id="rId5" imgW="1371600" imgH="228600" progId="Equation.3">
                  <p:embed/>
                </p:oleObj>
              </mc:Choice>
              <mc:Fallback>
                <p:oleObj name="Equation" r:id="rId5" imgW="13716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81200"/>
                        <a:ext cx="30908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5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Testing the Whiteness of </a:t>
            </a:r>
            <a:r>
              <a:rPr lang="el-GR" sz="4000" dirty="0"/>
              <a:t>ε(</a:t>
            </a:r>
            <a:r>
              <a:rPr lang="en-US" sz="4000" dirty="0" smtClean="0"/>
              <a:t>k)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95300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can be </a:t>
            </a:r>
            <a:r>
              <a:rPr lang="en-US" sz="2400" dirty="0" smtClean="0"/>
              <a:t>shown, for </a:t>
            </a:r>
            <a:r>
              <a:rPr lang="en-US" sz="2400" dirty="0"/>
              <a:t>large </a:t>
            </a:r>
            <a:r>
              <a:rPr lang="en-US" sz="2400" dirty="0" smtClean="0"/>
              <a:t>number of data points </a:t>
            </a:r>
            <a:r>
              <a:rPr lang="en-US" sz="2400" b="1" dirty="0" smtClean="0"/>
              <a:t>N</a:t>
            </a:r>
            <a:r>
              <a:rPr lang="en-US" sz="2400" dirty="0" smtClean="0"/>
              <a:t>, that </a:t>
            </a:r>
            <a:r>
              <a:rPr lang="en-US" sz="2400" b="1" dirty="0"/>
              <a:t>x(τ</a:t>
            </a:r>
            <a:r>
              <a:rPr lang="en-US" sz="2400" b="1" dirty="0" smtClean="0"/>
              <a:t>) </a:t>
            </a:r>
            <a:r>
              <a:rPr lang="en-US" sz="2400" dirty="0" smtClean="0"/>
              <a:t>is </a:t>
            </a:r>
            <a:r>
              <a:rPr lang="en-US" sz="2400" dirty="0"/>
              <a:t>distributed according </a:t>
            </a:r>
            <a:r>
              <a:rPr lang="en-US" sz="2400" dirty="0" smtClean="0"/>
              <a:t>to the following Gaussian distribution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Therefore, if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then we can assume, with 99% </a:t>
            </a:r>
            <a:r>
              <a:rPr lang="en-US" sz="2400" dirty="0"/>
              <a:t>confidence, </a:t>
            </a:r>
            <a:r>
              <a:rPr lang="en-US" sz="2400" dirty="0" smtClean="0"/>
              <a:t>that x</a:t>
            </a:r>
            <a:r>
              <a:rPr lang="el-GR" sz="2400" dirty="0"/>
              <a:t>(τ) </a:t>
            </a:r>
            <a:r>
              <a:rPr lang="en-US" sz="2400" dirty="0" smtClean="0"/>
              <a:t>or </a:t>
            </a:r>
            <a:r>
              <a:rPr lang="en-US" sz="2400" dirty="0"/>
              <a:t>r</a:t>
            </a:r>
            <a:r>
              <a:rPr lang="el-GR" sz="2400" baseline="-25000" dirty="0"/>
              <a:t>ε</a:t>
            </a:r>
            <a:r>
              <a:rPr lang="el-GR" sz="2400" dirty="0"/>
              <a:t>(τ</a:t>
            </a:r>
            <a:r>
              <a:rPr lang="el-GR" sz="2400" dirty="0" smtClean="0"/>
              <a:t>)=0</a:t>
            </a:r>
            <a:r>
              <a:rPr lang="en-US" sz="2400" dirty="0" smtClean="0"/>
              <a:t>, and we can conclude that the residuals are white. 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470495"/>
              </p:ext>
            </p:extLst>
          </p:nvPr>
        </p:nvGraphicFramePr>
        <p:xfrm>
          <a:off x="3657600" y="3962400"/>
          <a:ext cx="169942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6" name="Equation" r:id="rId3" imgW="850680" imgH="419040" progId="Equation.3">
                  <p:embed/>
                </p:oleObj>
              </mc:Choice>
              <mc:Fallback>
                <p:oleObj name="Equation" r:id="rId3" imgW="850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62400"/>
                        <a:ext cx="169942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942048"/>
              </p:ext>
            </p:extLst>
          </p:nvPr>
        </p:nvGraphicFramePr>
        <p:xfrm>
          <a:off x="3886200" y="2590800"/>
          <a:ext cx="11414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7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90800"/>
                        <a:ext cx="11414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8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000" dirty="0" smtClean="0"/>
              <a:t>Tests (2): Independence </a:t>
            </a:r>
            <a:r>
              <a:rPr lang="en-US" sz="3000" dirty="0"/>
              <a:t>of </a:t>
            </a:r>
            <a:r>
              <a:rPr lang="en-US" sz="3000" dirty="0" smtClean="0"/>
              <a:t>the residuals on past inputs</a:t>
            </a:r>
            <a:endParaRPr lang="ar-E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1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the model is accurate, it </a:t>
            </a:r>
            <a:r>
              <a:rPr lang="en-US" sz="2400" dirty="0" smtClean="0"/>
              <a:t>should entirely </a:t>
            </a:r>
            <a:r>
              <a:rPr lang="en-US" sz="2400" dirty="0"/>
              <a:t>explains the inﬂuence of </a:t>
            </a:r>
            <a:r>
              <a:rPr lang="en-US" sz="2400" dirty="0" smtClean="0"/>
              <a:t>inputs </a:t>
            </a:r>
            <a:r>
              <a:rPr lang="en-US" sz="2400" b="1" dirty="0" smtClean="0"/>
              <a:t>u(k</a:t>
            </a:r>
            <a:r>
              <a:rPr lang="en-US" sz="2400" b="1" dirty="0"/>
              <a:t>)</a:t>
            </a:r>
            <a:r>
              <a:rPr lang="en-US" sz="2400" dirty="0"/>
              <a:t> on </a:t>
            </a:r>
            <a:r>
              <a:rPr lang="en-US" sz="2400" dirty="0" smtClean="0"/>
              <a:t>future </a:t>
            </a:r>
            <a:r>
              <a:rPr lang="en-US" sz="2400" dirty="0"/>
              <a:t>outputs </a:t>
            </a:r>
            <a:r>
              <a:rPr lang="en-US" sz="2400" b="1" dirty="0" smtClean="0"/>
              <a:t>y(</a:t>
            </a:r>
            <a:r>
              <a:rPr lang="en-US" sz="2400" b="1" dirty="0" err="1" smtClean="0"/>
              <a:t>k+τ</a:t>
            </a:r>
            <a:r>
              <a:rPr lang="en-US" sz="2400" b="1" dirty="0" smtClean="0"/>
              <a:t>)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Therefore, future residual errors ε(</a:t>
            </a:r>
            <a:r>
              <a:rPr lang="en-US" sz="2400" dirty="0" err="1" smtClean="0">
                <a:solidFill>
                  <a:srgbClr val="FF0000"/>
                </a:solidFill>
              </a:rPr>
              <a:t>k+τ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hould only be inﬂuenced </a:t>
            </a:r>
            <a:r>
              <a:rPr lang="en-US" sz="2400" dirty="0">
                <a:solidFill>
                  <a:srgbClr val="FF0000"/>
                </a:solidFill>
              </a:rPr>
              <a:t>by </a:t>
            </a:r>
            <a:r>
              <a:rPr lang="en-US" sz="2400" dirty="0" smtClean="0">
                <a:solidFill>
                  <a:srgbClr val="FF0000"/>
                </a:solidFill>
              </a:rPr>
              <a:t>the disturbances,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be independent </a:t>
            </a:r>
            <a:r>
              <a:rPr lang="en-US" sz="2400" dirty="0">
                <a:solidFill>
                  <a:srgbClr val="FF0000"/>
                </a:solidFill>
              </a:rPr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past inputs </a:t>
            </a:r>
            <a:r>
              <a:rPr lang="en-US" sz="2400" dirty="0">
                <a:solidFill>
                  <a:srgbClr val="FF0000"/>
                </a:solidFill>
              </a:rPr>
              <a:t>u(k</a:t>
            </a:r>
            <a:r>
              <a:rPr lang="en-US" sz="2400" dirty="0" smtClean="0">
                <a:solidFill>
                  <a:srgbClr val="FF0000"/>
                </a:solidFill>
              </a:rPr>
              <a:t>).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00148"/>
              </p:ext>
            </p:extLst>
          </p:nvPr>
        </p:nvGraphicFramePr>
        <p:xfrm>
          <a:off x="2590800" y="3505200"/>
          <a:ext cx="40068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7" name="Equation" r:id="rId3" imgW="1777680" imgH="203040" progId="Equation.3">
                  <p:embed/>
                </p:oleObj>
              </mc:Choice>
              <mc:Fallback>
                <p:oleObj name="Equation" r:id="rId3" imgW="17776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40068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72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842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Cross-correlation of </a:t>
            </a:r>
            <a:r>
              <a:rPr lang="el-GR" sz="4000" dirty="0"/>
              <a:t>ε(</a:t>
            </a:r>
            <a:r>
              <a:rPr lang="en-US" sz="4000" dirty="0" err="1" smtClean="0"/>
              <a:t>k+τ</a:t>
            </a:r>
            <a:r>
              <a:rPr lang="en-US" sz="4000" dirty="0" smtClean="0"/>
              <a:t>) &amp; u(k)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928494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If </a:t>
            </a:r>
            <a:r>
              <a:rPr lang="el-GR" sz="2400" dirty="0"/>
              <a:t>ε(</a:t>
            </a:r>
            <a:r>
              <a:rPr lang="en-US" sz="2400" dirty="0" err="1"/>
              <a:t>k+τ</a:t>
            </a:r>
            <a:r>
              <a:rPr lang="en-US" sz="2400" dirty="0"/>
              <a:t>) </a:t>
            </a:r>
            <a:r>
              <a:rPr lang="en-US" sz="2400" dirty="0" smtClean="0"/>
              <a:t>are uncorrelated with past input u(k), the cross-correlation</a:t>
            </a:r>
          </a:p>
          <a:p>
            <a:pPr>
              <a:lnSpc>
                <a:spcPct val="125000"/>
              </a:lnSpc>
            </a:pPr>
            <a:endParaRPr lang="en-US" sz="2400" dirty="0"/>
          </a:p>
          <a:p>
            <a:pPr marL="0" indent="0">
              <a:lnSpc>
                <a:spcPct val="125000"/>
              </a:lnSpc>
              <a:buNone/>
            </a:pPr>
            <a:r>
              <a:rPr lang="en-US" sz="2400" dirty="0" smtClean="0"/>
              <a:t>should be zero for τ ≥ 0.</a:t>
            </a:r>
            <a:endParaRPr lang="en-US" sz="2400" dirty="0"/>
          </a:p>
          <a:p>
            <a:pPr>
              <a:lnSpc>
                <a:spcPct val="125000"/>
              </a:lnSpc>
            </a:pPr>
            <a:r>
              <a:rPr lang="en-US" sz="2400" dirty="0" smtClean="0"/>
              <a:t>Estimation </a:t>
            </a:r>
            <a:r>
              <a:rPr lang="en-US" sz="2400" dirty="0"/>
              <a:t>from data and normalization: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735419"/>
              </p:ext>
            </p:extLst>
          </p:nvPr>
        </p:nvGraphicFramePr>
        <p:xfrm>
          <a:off x="2819400" y="2590800"/>
          <a:ext cx="33782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2" name="Equation" r:id="rId3" imgW="1498320" imgH="228600" progId="Equation.3">
                  <p:embed/>
                </p:oleObj>
              </mc:Choice>
              <mc:Fallback>
                <p:oleObj name="Equation" r:id="rId3" imgW="14983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90800"/>
                        <a:ext cx="33782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835501"/>
              </p:ext>
            </p:extLst>
          </p:nvPr>
        </p:nvGraphicFramePr>
        <p:xfrm>
          <a:off x="2209800" y="4267200"/>
          <a:ext cx="5118100" cy="2059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3" name="Equation" r:id="rId5" imgW="2108160" imgH="914400" progId="Equation.3">
                  <p:embed/>
                </p:oleObj>
              </mc:Choice>
              <mc:Fallback>
                <p:oleObj name="Equation" r:id="rId5" imgW="21081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267200"/>
                        <a:ext cx="5118100" cy="2059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97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683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(8)  Model Validation</vt:lpstr>
      <vt:lpstr>Introduction </vt:lpstr>
      <vt:lpstr>Motivation </vt:lpstr>
      <vt:lpstr>Test (1): Whiteness of the residual error</vt:lpstr>
      <vt:lpstr>Autocorrelation function of ε(k)</vt:lpstr>
      <vt:lpstr>Autocorrelation function of ε(k)</vt:lpstr>
      <vt:lpstr>Testing the Whiteness of ε(k)</vt:lpstr>
      <vt:lpstr>Tests (2): Independence of the residuals on past inputs</vt:lpstr>
      <vt:lpstr>Cross-correlation of ε(k+τ) &amp; u(k)</vt:lpstr>
      <vt:lpstr>Independence test</vt:lpstr>
      <vt:lpstr>Example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Variables</dc:title>
  <dc:creator>Ahmed</dc:creator>
  <cp:lastModifiedBy>Ahmed</cp:lastModifiedBy>
  <cp:revision>776</cp:revision>
  <dcterms:created xsi:type="dcterms:W3CDTF">2006-08-16T00:00:00Z</dcterms:created>
  <dcterms:modified xsi:type="dcterms:W3CDTF">2017-11-10T17:50:13Z</dcterms:modified>
</cp:coreProperties>
</file>