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6" r:id="rId3"/>
    <p:sldId id="267" r:id="rId4"/>
    <p:sldId id="308" r:id="rId5"/>
    <p:sldId id="309" r:id="rId6"/>
    <p:sldId id="311" r:id="rId7"/>
    <p:sldId id="310" r:id="rId8"/>
    <p:sldId id="286" r:id="rId9"/>
    <p:sldId id="293" r:id="rId10"/>
    <p:sldId id="294" r:id="rId11"/>
    <p:sldId id="295" r:id="rId12"/>
    <p:sldId id="297" r:id="rId13"/>
    <p:sldId id="299" r:id="rId14"/>
    <p:sldId id="300" r:id="rId15"/>
    <p:sldId id="30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CEF2E0C-FEB8-4DD1-8C39-F70F037A1705}" type="datetimeFigureOut">
              <a:rPr lang="ar-EG" smtClean="0"/>
              <a:t>21/02/1439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EFF7A18-E065-4A0C-8079-BBBC736E5C31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15732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677C-4593-4ED8-9713-8BF835A46278}" type="datetime1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09D9D-8F40-468E-B4EE-3B00F6B64B47}" type="datetime1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42880-CBF1-4A7D-8400-E22C23DFCF83}" type="datetime1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3B56B-6C76-48EA-8E59-8C3DB0611306}" type="datetime1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7181A-A2A6-4279-B35C-22BD0A2BD726}" type="datetime1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19138-F0CE-4672-AA1B-ED0EBD0A0526}" type="datetime1">
              <a:rPr lang="en-US" smtClean="0"/>
              <a:t>11/10/2017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B6CB0-803E-42F2-A49E-D7F544E6F05E}" type="datetime1">
              <a:rPr lang="en-US" smtClean="0"/>
              <a:t>11/10/2017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9D3AD-90F8-4BA3-9E67-16EA9CB00990}" type="datetime1">
              <a:rPr lang="en-US" smtClean="0"/>
              <a:t>11/10/2017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8B214-77C1-4D3A-985F-A7C99C6CE80C}" type="datetime1">
              <a:rPr lang="en-US" smtClean="0"/>
              <a:t>11/10/2017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E4818-9728-4016-B16D-73701F1B2411}" type="datetime1">
              <a:rPr lang="en-US" smtClean="0"/>
              <a:t>11/10/2017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9A74-7EC0-450F-9C14-FEAE7E1FFADF}" type="datetime1">
              <a:rPr lang="en-US" smtClean="0"/>
              <a:t>11/10/2017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1D835-CA7B-4035-8638-0051651C1B45}" type="datetime1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7.png"/><Relationship Id="rId4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5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6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68575"/>
            <a:ext cx="7772400" cy="1851025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smtClean="0"/>
              <a:t>(8)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Model Validation</a:t>
            </a:r>
            <a:endParaRPr lang="ar-EG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94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  <a:solidFill>
            <a:schemeClr val="bg1"/>
          </a:solidFill>
        </p:spPr>
        <p:txBody>
          <a:bodyPr/>
          <a:lstStyle/>
          <a:p>
            <a:r>
              <a:rPr lang="en-US" dirty="0"/>
              <a:t>Independence </a:t>
            </a:r>
            <a:r>
              <a:rPr lang="en-US" dirty="0" smtClean="0"/>
              <a:t>test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543800" cy="48768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Like </a:t>
            </a:r>
            <a:r>
              <a:rPr lang="en-US" sz="2400" dirty="0"/>
              <a:t>before, for large N, x(τ) is distributed according </a:t>
            </a:r>
            <a:r>
              <a:rPr lang="en-US" sz="2400" dirty="0" smtClean="0"/>
              <a:t>to the following Gaussian distribution</a:t>
            </a:r>
          </a:p>
          <a:p>
            <a:pPr marL="0" indent="0">
              <a:buNone/>
            </a:pPr>
            <a:endParaRPr lang="en-US" sz="2400" i="1" dirty="0"/>
          </a:p>
          <a:p>
            <a:pPr marL="0" indent="0">
              <a:buNone/>
            </a:pPr>
            <a:endParaRPr lang="en-US" sz="2400" i="1" dirty="0" smtClean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Therefore if: </a:t>
            </a:r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then </a:t>
            </a:r>
            <a:r>
              <a:rPr lang="en-US" sz="2400" dirty="0"/>
              <a:t>we </a:t>
            </a:r>
            <a:r>
              <a:rPr lang="en-US" sz="2400" dirty="0" smtClean="0"/>
              <a:t>can assume, </a:t>
            </a:r>
            <a:r>
              <a:rPr lang="en-US" sz="2400" dirty="0"/>
              <a:t>with 99% </a:t>
            </a:r>
            <a:r>
              <a:rPr lang="en-US" sz="2400" dirty="0" smtClean="0"/>
              <a:t>confidence, that </a:t>
            </a:r>
            <a:r>
              <a:rPr lang="en-US" sz="2400" dirty="0"/>
              <a:t>x</a:t>
            </a:r>
            <a:r>
              <a:rPr lang="el-GR" sz="2400" dirty="0"/>
              <a:t>(τ</a:t>
            </a:r>
            <a:r>
              <a:rPr lang="el-GR" sz="2400" dirty="0" smtClean="0"/>
              <a:t>)</a:t>
            </a:r>
            <a:r>
              <a:rPr lang="en-US" sz="2400" dirty="0" smtClean="0"/>
              <a:t> or </a:t>
            </a:r>
            <a:r>
              <a:rPr lang="en-US" sz="2400" dirty="0" err="1"/>
              <a:t>r</a:t>
            </a:r>
            <a:r>
              <a:rPr lang="en-US" sz="2400" baseline="-25000" dirty="0" err="1"/>
              <a:t>εu</a:t>
            </a:r>
            <a:r>
              <a:rPr lang="el-GR" sz="2400" dirty="0"/>
              <a:t>(τ) = </a:t>
            </a:r>
            <a:r>
              <a:rPr lang="el-GR" sz="2400" dirty="0" smtClean="0"/>
              <a:t>0</a:t>
            </a:r>
            <a:r>
              <a:rPr lang="en-US" sz="2400" dirty="0" smtClean="0"/>
              <a:t>, </a:t>
            </a:r>
            <a:r>
              <a:rPr lang="en-US" sz="2400" dirty="0"/>
              <a:t>and we can conclude that the </a:t>
            </a:r>
            <a:r>
              <a:rPr lang="en-US" sz="2400" dirty="0" smtClean="0"/>
              <a:t>future residuals are independent of past inputs.  </a:t>
            </a:r>
            <a:endParaRPr lang="ar-EG" sz="2400" dirty="0"/>
          </a:p>
          <a:p>
            <a:pPr marL="0" indent="0">
              <a:buNone/>
            </a:pPr>
            <a:r>
              <a:rPr lang="en-US" sz="2400" dirty="0" smtClean="0"/>
              <a:t>  </a:t>
            </a:r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7078092"/>
              </p:ext>
            </p:extLst>
          </p:nvPr>
        </p:nvGraphicFramePr>
        <p:xfrm>
          <a:off x="3657600" y="3733800"/>
          <a:ext cx="185569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567" name="Equation" r:id="rId3" imgW="850680" imgH="419040" progId="Equation.3">
                  <p:embed/>
                </p:oleObj>
              </mc:Choice>
              <mc:Fallback>
                <p:oleObj name="Equation" r:id="rId3" imgW="850680" imgH="419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3733800"/>
                        <a:ext cx="1855695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97675"/>
              </p:ext>
            </p:extLst>
          </p:nvPr>
        </p:nvGraphicFramePr>
        <p:xfrm>
          <a:off x="4038600" y="2590800"/>
          <a:ext cx="1141413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568" name="Equation" r:id="rId5" imgW="571320" imgH="393480" progId="Equation.3">
                  <p:embed/>
                </p:oleObj>
              </mc:Choice>
              <mc:Fallback>
                <p:oleObj name="Equation" r:id="rId5" imgW="57132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590800"/>
                        <a:ext cx="1141413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762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Example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74620"/>
            <a:ext cx="8001000" cy="4754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Assume that the real </a:t>
            </a:r>
            <a:r>
              <a:rPr lang="en-US" sz="2400" dirty="0"/>
              <a:t>system </a:t>
            </a:r>
            <a:r>
              <a:rPr lang="en-US" sz="2400" dirty="0" smtClean="0"/>
              <a:t>to be identified has an output-error (OE) </a:t>
            </a:r>
            <a:r>
              <a:rPr lang="en-US" sz="2400" dirty="0"/>
              <a:t>form </a:t>
            </a:r>
            <a:r>
              <a:rPr lang="en-US" sz="2400" dirty="0" smtClean="0"/>
              <a:t>of order 3: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spcBef>
                <a:spcPts val="1200"/>
              </a:spcBef>
              <a:buNone/>
            </a:pPr>
            <a:r>
              <a:rPr lang="en-US" sz="2400" dirty="0" smtClean="0"/>
              <a:t>The identification and validation data are as shown: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6465006"/>
              </p:ext>
            </p:extLst>
          </p:nvPr>
        </p:nvGraphicFramePr>
        <p:xfrm>
          <a:off x="3084172" y="2182090"/>
          <a:ext cx="2823256" cy="79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455" name="Equation" r:id="rId3" imgW="1587240" imgH="444240" progId="Equation.3">
                  <p:embed/>
                </p:oleObj>
              </mc:Choice>
              <mc:Fallback>
                <p:oleObj name="Equation" r:id="rId3" imgW="158724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4172" y="2182090"/>
                        <a:ext cx="2823256" cy="791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581400"/>
            <a:ext cx="7620000" cy="28035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047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229600" cy="2514600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 smtClean="0"/>
              <a:t>First</a:t>
            </a:r>
            <a:r>
              <a:rPr lang="en-US" sz="2400" dirty="0"/>
              <a:t>, we try </a:t>
            </a:r>
            <a:r>
              <a:rPr lang="en-US" sz="2400" dirty="0" smtClean="0"/>
              <a:t>to identify an </a:t>
            </a:r>
            <a:r>
              <a:rPr lang="en-US" sz="2400" dirty="0"/>
              <a:t>ARX model</a:t>
            </a:r>
            <a:r>
              <a:rPr lang="en-US" sz="2400" dirty="0" smtClean="0"/>
              <a:t>:</a:t>
            </a:r>
          </a:p>
          <a:p>
            <a:pPr marL="40005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mARX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=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arx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(id, [3, 3, 1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]); </a:t>
            </a:r>
          </a:p>
          <a:p>
            <a:pPr marL="40005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resid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mARX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,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val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/>
              <a:t>The model fails the whiteness test and, therefore, the model is rejected. This is because the system is not within the model class, leading to an inaccurate model.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8640" y="2895600"/>
            <a:ext cx="4525560" cy="3786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42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609600"/>
            <a:ext cx="7924800" cy="5516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Simulating </a:t>
            </a:r>
            <a:r>
              <a:rPr lang="en-US" sz="2400" dirty="0" smtClean="0"/>
              <a:t>the ARX model on </a:t>
            </a:r>
            <a:r>
              <a:rPr lang="en-US" sz="2400" dirty="0"/>
              <a:t>the validation data conﬁrms </a:t>
            </a:r>
            <a:r>
              <a:rPr lang="en-US" sz="2400" dirty="0" smtClean="0"/>
              <a:t>that </a:t>
            </a:r>
            <a:r>
              <a:rPr lang="en-US" sz="2400" dirty="0"/>
              <a:t>the model </a:t>
            </a:r>
            <a:r>
              <a:rPr lang="en-US" sz="2400" dirty="0" smtClean="0"/>
              <a:t>is not so accurate.</a:t>
            </a:r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057400"/>
            <a:ext cx="5257800" cy="3581400"/>
          </a:xfrm>
          <a:prstGeom prst="rect">
            <a:avLst/>
          </a:prstGeom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8144113"/>
              </p:ext>
            </p:extLst>
          </p:nvPr>
        </p:nvGraphicFramePr>
        <p:xfrm>
          <a:off x="4876800" y="3497262"/>
          <a:ext cx="3281363" cy="922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3" name="Equation" r:id="rId4" imgW="1854000" imgH="507960" progId="Equation.3">
                  <p:embed/>
                </p:oleObj>
              </mc:Choice>
              <mc:Fallback>
                <p:oleObj name="Equation" r:id="rId4" imgW="1854000" imgH="5079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497262"/>
                        <a:ext cx="3281363" cy="9223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907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193922" cy="4876800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 smtClean="0"/>
              <a:t>Now, let us try </a:t>
            </a:r>
            <a:r>
              <a:rPr lang="en-US" sz="2400" dirty="0"/>
              <a:t>an </a:t>
            </a:r>
            <a:r>
              <a:rPr lang="en-US" sz="2400" dirty="0" smtClean="0"/>
              <a:t>OE </a:t>
            </a:r>
            <a:r>
              <a:rPr lang="en-US" sz="2400" dirty="0"/>
              <a:t>model:</a:t>
            </a:r>
          </a:p>
          <a:p>
            <a:pPr marL="40005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nl-NL" sz="2000" b="1" dirty="0" smtClean="0">
                <a:solidFill>
                  <a:srgbClr val="FF000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mOE </a:t>
            </a:r>
            <a:r>
              <a:rPr lang="nl-NL" sz="2000" b="1" dirty="0">
                <a:solidFill>
                  <a:srgbClr val="FF000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= oe(id, [3, 3, 1]); </a:t>
            </a:r>
            <a:endParaRPr lang="nl-NL" sz="2000" b="1" dirty="0" smtClean="0">
              <a:solidFill>
                <a:srgbClr val="FF0000"/>
              </a:solidFill>
              <a:latin typeface="Courier New" pitchFamily="49" charset="0"/>
              <a:ea typeface="Verdana" pitchFamily="34" charset="0"/>
              <a:cs typeface="Courier New" pitchFamily="49" charset="0"/>
            </a:endParaRPr>
          </a:p>
          <a:p>
            <a:pPr marL="40005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nl-NL" sz="2000" b="1" dirty="0" smtClean="0">
                <a:solidFill>
                  <a:srgbClr val="FF000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resid(mOE</a:t>
            </a:r>
            <a:r>
              <a:rPr lang="nl-NL" sz="2000" b="1" dirty="0">
                <a:solidFill>
                  <a:srgbClr val="FF000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, </a:t>
            </a:r>
            <a:r>
              <a:rPr lang="nl-NL" sz="2000" b="1" dirty="0" smtClean="0">
                <a:solidFill>
                  <a:srgbClr val="FF000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val);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 smtClean="0"/>
              <a:t>As can be seen, the OE </a:t>
            </a:r>
            <a:r>
              <a:rPr lang="en-US" sz="2400" dirty="0"/>
              <a:t>model passes </a:t>
            </a:r>
            <a:r>
              <a:rPr lang="en-US" sz="2400" dirty="0" smtClean="0"/>
              <a:t>the two tests and therefore should be accepted. The reason is that the OE model </a:t>
            </a:r>
            <a:r>
              <a:rPr lang="en-US" sz="2400" dirty="0"/>
              <a:t>class contains the real system.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971800"/>
            <a:ext cx="4524358" cy="3761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158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5020" y="685800"/>
            <a:ext cx="7848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Simulating the </a:t>
            </a:r>
            <a:r>
              <a:rPr lang="en-US" sz="2400" dirty="0" smtClean="0"/>
              <a:t>OE model </a:t>
            </a:r>
            <a:r>
              <a:rPr lang="en-US" sz="2400" dirty="0"/>
              <a:t>on the validation data conﬁrms </a:t>
            </a:r>
            <a:r>
              <a:rPr lang="en-US" sz="2400" dirty="0" smtClean="0"/>
              <a:t>the good quality of the model.</a:t>
            </a:r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491" y="1892105"/>
            <a:ext cx="5486399" cy="4051495"/>
          </a:xfrm>
          <a:prstGeom prst="rect">
            <a:avLst/>
          </a:prstGeom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189368"/>
              </p:ext>
            </p:extLst>
          </p:nvPr>
        </p:nvGraphicFramePr>
        <p:xfrm>
          <a:off x="4876800" y="3344862"/>
          <a:ext cx="3281363" cy="922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7" name="Equation" r:id="rId4" imgW="1854000" imgH="507960" progId="Equation.3">
                  <p:embed/>
                </p:oleObj>
              </mc:Choice>
              <mc:Fallback>
                <p:oleObj name="Equation" r:id="rId4" imgW="1854000" imgH="5079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344862"/>
                        <a:ext cx="3281363" cy="9223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723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 smtClean="0"/>
              <a:t>Introduction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400" dirty="0" smtClean="0"/>
              <a:t>Model </a:t>
            </a:r>
            <a:r>
              <a:rPr lang="en-US" sz="2400" dirty="0"/>
              <a:t>validation is a crucial </a:t>
            </a:r>
            <a:r>
              <a:rPr lang="en-US" sz="2400" dirty="0" smtClean="0"/>
              <a:t>step to evaluate </a:t>
            </a:r>
            <a:r>
              <a:rPr lang="en-US" sz="2400" dirty="0"/>
              <a:t>the quality of </a:t>
            </a:r>
            <a:r>
              <a:rPr lang="en-US" sz="2400" dirty="0" smtClean="0"/>
              <a:t>estimated </a:t>
            </a:r>
            <a:r>
              <a:rPr lang="en-US" sz="2400" dirty="0"/>
              <a:t>models. </a:t>
            </a:r>
            <a:endParaRPr lang="en-US" sz="2400" dirty="0" smtClean="0"/>
          </a:p>
          <a:p>
            <a:pPr>
              <a:spcBef>
                <a:spcPts val="0"/>
              </a:spcBef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 smtClean="0"/>
              <a:t>If </a:t>
            </a:r>
            <a:r>
              <a:rPr lang="en-US" sz="2400" dirty="0"/>
              <a:t>validation is unsuccessful, previous steps in the </a:t>
            </a:r>
            <a:r>
              <a:rPr lang="en-US" sz="2400" dirty="0" smtClean="0"/>
              <a:t>system identification workﬂow </a:t>
            </a:r>
            <a:r>
              <a:rPr lang="en-US" sz="2400" dirty="0"/>
              <a:t>must </a:t>
            </a:r>
            <a:r>
              <a:rPr lang="en-US" sz="2400" dirty="0" smtClean="0"/>
              <a:t>be redone </a:t>
            </a:r>
            <a:r>
              <a:rPr lang="en-US" sz="2400" dirty="0"/>
              <a:t>– e.g., the model structure can be changed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ar-EG" sz="2400" dirty="0"/>
          </a:p>
          <a:p>
            <a:pPr>
              <a:spcBef>
                <a:spcPts val="0"/>
              </a:spcBef>
            </a:pPr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180" y="4178093"/>
            <a:ext cx="8804564" cy="2001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16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bg1"/>
          </a:solidFill>
        </p:spPr>
        <p:txBody>
          <a:bodyPr/>
          <a:lstStyle/>
          <a:p>
            <a:r>
              <a:rPr lang="en-US" dirty="0" smtClean="0"/>
              <a:t>Motivation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924800" cy="5029200"/>
          </a:xfrm>
        </p:spPr>
        <p:txBody>
          <a:bodyPr>
            <a:noAutofit/>
          </a:bodyPr>
          <a:lstStyle/>
          <a:p>
            <a:r>
              <a:rPr lang="en-US" sz="2400" dirty="0" smtClean="0"/>
              <a:t>So </a:t>
            </a:r>
            <a:r>
              <a:rPr lang="en-US" sz="2400" dirty="0"/>
              <a:t>far, we validated and selected models by examining </a:t>
            </a:r>
            <a:r>
              <a:rPr lang="en-US" sz="2400" dirty="0" smtClean="0"/>
              <a:t>plots of predicted vs. measured outputs.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In </a:t>
            </a:r>
            <a:r>
              <a:rPr lang="en-US" sz="2400" dirty="0"/>
              <a:t>this  section  we  </a:t>
            </a:r>
            <a:r>
              <a:rPr lang="en-US" sz="2400" dirty="0" smtClean="0"/>
              <a:t>will learn about additional statistically-based validation tests, namely the </a:t>
            </a:r>
            <a:r>
              <a:rPr lang="en-US" sz="2400" dirty="0">
                <a:solidFill>
                  <a:srgbClr val="FF0000"/>
                </a:solidFill>
              </a:rPr>
              <a:t>correlation tests</a:t>
            </a:r>
            <a:r>
              <a:rPr lang="en-US" sz="2400" dirty="0"/>
              <a:t> </a:t>
            </a:r>
            <a:r>
              <a:rPr lang="en-US" sz="2400" dirty="0" smtClean="0"/>
              <a:t>of the residual error.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986" y="2209800"/>
            <a:ext cx="4233863" cy="2820095"/>
          </a:xfrm>
          <a:prstGeom prst="rect">
            <a:avLst/>
          </a:prstGeom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7974618"/>
              </p:ext>
            </p:extLst>
          </p:nvPr>
        </p:nvGraphicFramePr>
        <p:xfrm>
          <a:off x="4876800" y="3200400"/>
          <a:ext cx="3281363" cy="922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81" name="Equation" r:id="rId4" imgW="1854000" imgH="507960" progId="Equation.3">
                  <p:embed/>
                </p:oleObj>
              </mc:Choice>
              <mc:Fallback>
                <p:oleObj name="Equation" r:id="rId4" imgW="1854000" imgH="5079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200400"/>
                        <a:ext cx="3281363" cy="9223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716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6836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000" dirty="0" smtClean="0"/>
              <a:t>Test (1): Whiteness of the </a:t>
            </a:r>
            <a:r>
              <a:rPr lang="en-US" sz="4000" dirty="0"/>
              <a:t>residual </a:t>
            </a:r>
            <a:r>
              <a:rPr lang="en-US" sz="4000" dirty="0" smtClean="0"/>
              <a:t>error</a:t>
            </a:r>
            <a:endParaRPr lang="ar-E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848600" cy="502920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Residual error </a:t>
            </a:r>
            <a:r>
              <a:rPr lang="en-US" sz="2400" dirty="0"/>
              <a:t>is the difference between the measured output and the output </a:t>
            </a:r>
            <a:r>
              <a:rPr lang="en-US" sz="2400" dirty="0" smtClean="0"/>
              <a:t>predicted by </a:t>
            </a:r>
            <a:r>
              <a:rPr lang="en-US" sz="2400" dirty="0"/>
              <a:t>the model: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4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Residual error represents </a:t>
            </a:r>
            <a:r>
              <a:rPr lang="en-US" sz="2400" dirty="0"/>
              <a:t>the information in the </a:t>
            </a:r>
            <a:r>
              <a:rPr lang="en-US" sz="2400" dirty="0" smtClean="0"/>
              <a:t>measured output which </a:t>
            </a:r>
            <a:r>
              <a:rPr lang="en-US" sz="2400" dirty="0"/>
              <a:t>can't be explained by the model.  </a:t>
            </a:r>
            <a:endParaRPr lang="en-US" sz="24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For a </a:t>
            </a:r>
            <a:r>
              <a:rPr lang="en-US" sz="2400" dirty="0"/>
              <a:t>good </a:t>
            </a:r>
            <a:r>
              <a:rPr lang="en-US" sz="2400" dirty="0" smtClean="0"/>
              <a:t>model, the residuals </a:t>
            </a:r>
            <a:r>
              <a:rPr lang="en-US" sz="2400" dirty="0"/>
              <a:t>must be a set of random numbers caused by experimental errors. Any trend such as a gradual rise or a slight curve in the plot of the residuals invalidates the results. </a:t>
            </a:r>
            <a:r>
              <a:rPr lang="en-US" sz="2400" dirty="0" smtClean="0">
                <a:solidFill>
                  <a:srgbClr val="FF0000"/>
                </a:solidFill>
              </a:rPr>
              <a:t>Ideally, residuals ε(k) </a:t>
            </a:r>
            <a:r>
              <a:rPr lang="en-US" sz="2400" dirty="0">
                <a:solidFill>
                  <a:srgbClr val="FF0000"/>
                </a:solidFill>
              </a:rPr>
              <a:t>should be zero-mean white noise.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400" dirty="0"/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1834274"/>
              </p:ext>
            </p:extLst>
          </p:nvPr>
        </p:nvGraphicFramePr>
        <p:xfrm>
          <a:off x="3124200" y="2514600"/>
          <a:ext cx="2605088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97" name="Equation" r:id="rId3" imgW="1155600" imgH="203040" progId="Equation.3">
                  <p:embed/>
                </p:oleObj>
              </mc:Choice>
              <mc:Fallback>
                <p:oleObj name="Equation" r:id="rId3" imgW="1155600" imgH="203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514600"/>
                        <a:ext cx="2605088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553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000" dirty="0"/>
              <a:t>Autocorrelation function of </a:t>
            </a:r>
            <a:r>
              <a:rPr lang="el-GR" sz="4000" dirty="0"/>
              <a:t>ε(</a:t>
            </a:r>
            <a:r>
              <a:rPr lang="en-US" sz="4000" dirty="0"/>
              <a:t>k)</a:t>
            </a:r>
            <a:endParaRPr lang="ar-E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382000" cy="4525963"/>
          </a:xfrm>
        </p:spPr>
        <p:txBody>
          <a:bodyPr>
            <a:no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Given the residuals, an estimate of the their autocorrelation function</a:t>
            </a:r>
            <a:r>
              <a:rPr lang="en-US" sz="2400" dirty="0"/>
              <a:t>, </a:t>
            </a:r>
            <a:endParaRPr lang="en-US" sz="2400" dirty="0" smtClean="0"/>
          </a:p>
          <a:p>
            <a:pPr marL="0" indent="0"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endParaRPr lang="en-US" sz="2400" dirty="0" smtClean="0"/>
          </a:p>
          <a:p>
            <a:r>
              <a:rPr lang="en-US" sz="2400" dirty="0" smtClean="0"/>
              <a:t>can be obtained as: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655722"/>
              </p:ext>
            </p:extLst>
          </p:nvPr>
        </p:nvGraphicFramePr>
        <p:xfrm>
          <a:off x="3276600" y="4191000"/>
          <a:ext cx="3606800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551" name="Equation" r:id="rId3" imgW="1600200" imgH="431640" progId="Equation.3">
                  <p:embed/>
                </p:oleObj>
              </mc:Choice>
              <mc:Fallback>
                <p:oleObj name="Equation" r:id="rId3" imgW="16002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191000"/>
                        <a:ext cx="3606800" cy="97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6579676"/>
              </p:ext>
            </p:extLst>
          </p:nvPr>
        </p:nvGraphicFramePr>
        <p:xfrm>
          <a:off x="3352800" y="2667000"/>
          <a:ext cx="3406775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552" name="Equation" r:id="rId5" imgW="1511280" imgH="228600" progId="Equation.3">
                  <p:embed/>
                </p:oleObj>
              </mc:Choice>
              <mc:Fallback>
                <p:oleObj name="Equation" r:id="rId5" imgW="151128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667000"/>
                        <a:ext cx="3406775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219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000" dirty="0"/>
              <a:t>Autocorrelation function of </a:t>
            </a:r>
            <a:r>
              <a:rPr lang="el-GR" sz="4000" dirty="0"/>
              <a:t>ε(</a:t>
            </a:r>
            <a:r>
              <a:rPr lang="en-US" sz="4000" dirty="0"/>
              <a:t>k)</a:t>
            </a:r>
            <a:endParaRPr lang="ar-E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382000" cy="4525963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If </a:t>
            </a:r>
            <a:r>
              <a:rPr lang="en-US" sz="2400" dirty="0"/>
              <a:t>the residual </a:t>
            </a:r>
            <a:r>
              <a:rPr lang="el-GR" sz="2400" dirty="0"/>
              <a:t>ε(</a:t>
            </a:r>
            <a:r>
              <a:rPr lang="en-US" sz="2400" dirty="0"/>
              <a:t>k) is </a:t>
            </a:r>
            <a:r>
              <a:rPr lang="en-US" sz="2400" dirty="0" smtClean="0"/>
              <a:t>purely random (zero-mean </a:t>
            </a:r>
            <a:r>
              <a:rPr lang="en-US" sz="2400" dirty="0"/>
              <a:t>white </a:t>
            </a:r>
            <a:r>
              <a:rPr lang="en-US" sz="2400" dirty="0" smtClean="0"/>
              <a:t>noise), we should have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Note that the variance of the residuals is given by </a:t>
            </a:r>
            <a:r>
              <a:rPr lang="en-US" sz="2400" i="1" dirty="0" smtClean="0"/>
              <a:t>r</a:t>
            </a:r>
            <a:r>
              <a:rPr lang="el-GR" sz="2400" baseline="-25000" dirty="0" smtClean="0"/>
              <a:t>ε</a:t>
            </a:r>
            <a:r>
              <a:rPr lang="el-GR" sz="2400" dirty="0" smtClean="0"/>
              <a:t>(0)</a:t>
            </a:r>
            <a:r>
              <a:rPr lang="en-US" sz="2400" dirty="0" smtClean="0"/>
              <a:t>. </a:t>
            </a:r>
            <a:endParaRPr lang="en-US" sz="24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Define the normalized auto-correlation function as: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400" dirty="0"/>
          </a:p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en-US" sz="2400" dirty="0" smtClean="0"/>
              <a:t>The </a:t>
            </a:r>
            <a:r>
              <a:rPr lang="en-US" sz="2400" dirty="0"/>
              <a:t>condition x</a:t>
            </a:r>
            <a:r>
              <a:rPr lang="el-GR" sz="2400" dirty="0"/>
              <a:t>(τ) = 0 </a:t>
            </a:r>
            <a:r>
              <a:rPr lang="en-US" sz="2400" dirty="0"/>
              <a:t>for </a:t>
            </a:r>
            <a:r>
              <a:rPr lang="el-GR" sz="2400" dirty="0"/>
              <a:t>τ≠</a:t>
            </a:r>
            <a:r>
              <a:rPr lang="en-US" sz="2400" dirty="0"/>
              <a:t>0  almost never holds exactly for data taken from an actual experiment. Instead, the auto-correlation function usually exhibits small values for </a:t>
            </a:r>
            <a:r>
              <a:rPr lang="el-GR" sz="2400" dirty="0" smtClean="0"/>
              <a:t>τ</a:t>
            </a:r>
            <a:r>
              <a:rPr lang="en-CA" sz="2400" dirty="0" smtClean="0"/>
              <a:t> </a:t>
            </a:r>
            <a:r>
              <a:rPr lang="en-US" sz="2400" dirty="0" smtClean="0"/>
              <a:t>≠ 0</a:t>
            </a:r>
            <a:r>
              <a:rPr lang="en-US" sz="2400" dirty="0"/>
              <a:t>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4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2163789"/>
              </p:ext>
            </p:extLst>
          </p:nvPr>
        </p:nvGraphicFramePr>
        <p:xfrm>
          <a:off x="3726870" y="3539835"/>
          <a:ext cx="1746250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19" name="Equation" r:id="rId3" imgW="774360" imgH="431640" progId="Equation.3">
                  <p:embed/>
                </p:oleObj>
              </mc:Choice>
              <mc:Fallback>
                <p:oleObj name="Equation" r:id="rId3" imgW="7743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6870" y="3539835"/>
                        <a:ext cx="1746250" cy="97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1138125"/>
              </p:ext>
            </p:extLst>
          </p:nvPr>
        </p:nvGraphicFramePr>
        <p:xfrm>
          <a:off x="3200400" y="1981200"/>
          <a:ext cx="3090863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20" name="Equation" r:id="rId5" imgW="1371600" imgH="228600" progId="Equation.3">
                  <p:embed/>
                </p:oleObj>
              </mc:Choice>
              <mc:Fallback>
                <p:oleObj name="Equation" r:id="rId5" imgW="13716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1981200"/>
                        <a:ext cx="3090863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7259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86836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000" dirty="0" smtClean="0"/>
              <a:t>Testing the Whiteness of </a:t>
            </a:r>
            <a:r>
              <a:rPr lang="el-GR" sz="4000" dirty="0"/>
              <a:t>ε(</a:t>
            </a:r>
            <a:r>
              <a:rPr lang="en-US" sz="4000" dirty="0" smtClean="0"/>
              <a:t>k)</a:t>
            </a:r>
            <a:endParaRPr lang="ar-E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772400" cy="4953000"/>
          </a:xfrm>
        </p:spPr>
        <p:txBody>
          <a:bodyPr>
            <a:no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It </a:t>
            </a:r>
            <a:r>
              <a:rPr lang="en-US" sz="2400" dirty="0"/>
              <a:t>can be </a:t>
            </a:r>
            <a:r>
              <a:rPr lang="en-US" sz="2400" dirty="0" smtClean="0"/>
              <a:t>shown, for </a:t>
            </a:r>
            <a:r>
              <a:rPr lang="en-US" sz="2400" dirty="0"/>
              <a:t>large </a:t>
            </a:r>
            <a:r>
              <a:rPr lang="en-US" sz="2400" dirty="0" smtClean="0"/>
              <a:t>number of data points </a:t>
            </a:r>
            <a:r>
              <a:rPr lang="en-US" sz="2400" b="1" dirty="0" smtClean="0"/>
              <a:t>N</a:t>
            </a:r>
            <a:r>
              <a:rPr lang="en-US" sz="2400" dirty="0" smtClean="0"/>
              <a:t>, that </a:t>
            </a:r>
            <a:r>
              <a:rPr lang="en-US" sz="2400" b="1" dirty="0"/>
              <a:t>x(τ</a:t>
            </a:r>
            <a:r>
              <a:rPr lang="en-US" sz="2400" b="1" dirty="0" smtClean="0"/>
              <a:t>) </a:t>
            </a:r>
            <a:r>
              <a:rPr lang="en-US" sz="2400" dirty="0" smtClean="0"/>
              <a:t>is </a:t>
            </a:r>
            <a:r>
              <a:rPr lang="en-US" sz="2400" dirty="0"/>
              <a:t>distributed according </a:t>
            </a:r>
            <a:r>
              <a:rPr lang="en-US" sz="2400" dirty="0" smtClean="0"/>
              <a:t>to the following Gaussian distribution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n-US" sz="2400" dirty="0" smtClean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Therefore, if</a:t>
            </a:r>
          </a:p>
          <a:p>
            <a:pPr marL="0" indent="0" algn="just">
              <a:spcBef>
                <a:spcPts val="1200"/>
              </a:spcBef>
              <a:spcAft>
                <a:spcPts val="1200"/>
              </a:spcAft>
              <a:buNone/>
            </a:pPr>
            <a:endParaRPr lang="en-US" sz="2400" dirty="0" smtClean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then we can assume, with 99% </a:t>
            </a:r>
            <a:r>
              <a:rPr lang="en-US" sz="2400" dirty="0"/>
              <a:t>confidence, </a:t>
            </a:r>
            <a:r>
              <a:rPr lang="en-US" sz="2400" dirty="0" smtClean="0"/>
              <a:t>that x</a:t>
            </a:r>
            <a:r>
              <a:rPr lang="el-GR" sz="2400" dirty="0"/>
              <a:t>(τ) </a:t>
            </a:r>
            <a:r>
              <a:rPr lang="en-US" sz="2400" dirty="0" smtClean="0"/>
              <a:t>or </a:t>
            </a:r>
            <a:r>
              <a:rPr lang="en-US" sz="2400" dirty="0"/>
              <a:t>r</a:t>
            </a:r>
            <a:r>
              <a:rPr lang="el-GR" sz="2400" baseline="-25000" dirty="0"/>
              <a:t>ε</a:t>
            </a:r>
            <a:r>
              <a:rPr lang="el-GR" sz="2400" dirty="0"/>
              <a:t>(τ</a:t>
            </a:r>
            <a:r>
              <a:rPr lang="el-GR" sz="2400" dirty="0" smtClean="0"/>
              <a:t>)=0</a:t>
            </a:r>
            <a:r>
              <a:rPr lang="en-US" sz="2400" dirty="0" smtClean="0"/>
              <a:t>, and we can conclude that the residuals are white.  </a:t>
            </a:r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1470495"/>
              </p:ext>
            </p:extLst>
          </p:nvPr>
        </p:nvGraphicFramePr>
        <p:xfrm>
          <a:off x="3657600" y="3962400"/>
          <a:ext cx="1699427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76" name="Equation" r:id="rId3" imgW="850680" imgH="419040" progId="Equation.3">
                  <p:embed/>
                </p:oleObj>
              </mc:Choice>
              <mc:Fallback>
                <p:oleObj name="Equation" r:id="rId3" imgW="8506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3962400"/>
                        <a:ext cx="1699427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8942048"/>
              </p:ext>
            </p:extLst>
          </p:nvPr>
        </p:nvGraphicFramePr>
        <p:xfrm>
          <a:off x="3886200" y="2590800"/>
          <a:ext cx="1141413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77" name="Equation" r:id="rId5" imgW="571320" imgH="393480" progId="Equation.3">
                  <p:embed/>
                </p:oleObj>
              </mc:Choice>
              <mc:Fallback>
                <p:oleObj name="Equation" r:id="rId5" imgW="57132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590800"/>
                        <a:ext cx="1141413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587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000" dirty="0" smtClean="0"/>
              <a:t>Tests (2): Independence </a:t>
            </a:r>
            <a:r>
              <a:rPr lang="en-US" sz="3000" dirty="0"/>
              <a:t>of </a:t>
            </a:r>
            <a:r>
              <a:rPr lang="en-US" sz="3000" dirty="0" smtClean="0"/>
              <a:t>the residuals on past inputs</a:t>
            </a:r>
            <a:endParaRPr lang="ar-EG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924800" cy="4419600"/>
          </a:xfrm>
        </p:spPr>
        <p:txBody>
          <a:bodyPr>
            <a:noAutofit/>
          </a:bodyPr>
          <a:lstStyle/>
          <a:p>
            <a:r>
              <a:rPr lang="en-US" sz="2400" dirty="0" smtClean="0"/>
              <a:t>If </a:t>
            </a:r>
            <a:r>
              <a:rPr lang="en-US" sz="2400" dirty="0"/>
              <a:t>the model is accurate, it </a:t>
            </a:r>
            <a:r>
              <a:rPr lang="en-US" sz="2400" dirty="0" smtClean="0"/>
              <a:t>should entirely </a:t>
            </a:r>
            <a:r>
              <a:rPr lang="en-US" sz="2400" dirty="0"/>
              <a:t>explains the inﬂuence of </a:t>
            </a:r>
            <a:r>
              <a:rPr lang="en-US" sz="2400" dirty="0" smtClean="0"/>
              <a:t>inputs </a:t>
            </a:r>
            <a:r>
              <a:rPr lang="en-US" sz="2400" b="1" dirty="0" smtClean="0"/>
              <a:t>u(k</a:t>
            </a:r>
            <a:r>
              <a:rPr lang="en-US" sz="2400" b="1" dirty="0"/>
              <a:t>)</a:t>
            </a:r>
            <a:r>
              <a:rPr lang="en-US" sz="2400" dirty="0"/>
              <a:t> on </a:t>
            </a:r>
            <a:r>
              <a:rPr lang="en-US" sz="2400" dirty="0" smtClean="0"/>
              <a:t>future </a:t>
            </a:r>
            <a:r>
              <a:rPr lang="en-US" sz="2400" dirty="0"/>
              <a:t>outputs </a:t>
            </a:r>
            <a:r>
              <a:rPr lang="en-US" sz="2400" b="1" dirty="0" smtClean="0"/>
              <a:t>y(</a:t>
            </a:r>
            <a:r>
              <a:rPr lang="en-US" sz="2400" b="1" dirty="0" err="1" smtClean="0"/>
              <a:t>k+τ</a:t>
            </a:r>
            <a:r>
              <a:rPr lang="en-US" sz="2400" b="1" dirty="0" smtClean="0"/>
              <a:t>)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rgbClr val="FF0000"/>
                </a:solidFill>
              </a:rPr>
              <a:t>Therefore, future residual errors ε(</a:t>
            </a:r>
            <a:r>
              <a:rPr lang="en-US" sz="2400" dirty="0" err="1" smtClean="0">
                <a:solidFill>
                  <a:srgbClr val="FF0000"/>
                </a:solidFill>
              </a:rPr>
              <a:t>k+τ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endParaRPr lang="en-US" sz="2400" dirty="0" smtClean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s</a:t>
            </a:r>
            <a:r>
              <a:rPr lang="en-US" sz="2400" dirty="0" smtClean="0">
                <a:solidFill>
                  <a:srgbClr val="FF0000"/>
                </a:solidFill>
              </a:rPr>
              <a:t>hould only be inﬂuenced </a:t>
            </a:r>
            <a:r>
              <a:rPr lang="en-US" sz="2400" dirty="0">
                <a:solidFill>
                  <a:srgbClr val="FF0000"/>
                </a:solidFill>
              </a:rPr>
              <a:t>by </a:t>
            </a:r>
            <a:r>
              <a:rPr lang="en-US" sz="2400" dirty="0" smtClean="0">
                <a:solidFill>
                  <a:srgbClr val="FF0000"/>
                </a:solidFill>
              </a:rPr>
              <a:t>the disturbances, </a:t>
            </a:r>
            <a:r>
              <a:rPr lang="en-US" sz="2400" dirty="0">
                <a:solidFill>
                  <a:srgbClr val="FF0000"/>
                </a:solidFill>
              </a:rPr>
              <a:t>and </a:t>
            </a:r>
            <a:r>
              <a:rPr lang="en-US" sz="2400" dirty="0" smtClean="0">
                <a:solidFill>
                  <a:srgbClr val="FF0000"/>
                </a:solidFill>
              </a:rPr>
              <a:t>be independent </a:t>
            </a:r>
            <a:r>
              <a:rPr lang="en-US" sz="2400" dirty="0">
                <a:solidFill>
                  <a:srgbClr val="FF0000"/>
                </a:solidFill>
              </a:rPr>
              <a:t>of </a:t>
            </a:r>
            <a:r>
              <a:rPr lang="en-US" sz="2400" dirty="0" smtClean="0">
                <a:solidFill>
                  <a:srgbClr val="FF0000"/>
                </a:solidFill>
              </a:rPr>
              <a:t>past inputs </a:t>
            </a:r>
            <a:r>
              <a:rPr lang="en-US" sz="2400" dirty="0">
                <a:solidFill>
                  <a:srgbClr val="FF0000"/>
                </a:solidFill>
              </a:rPr>
              <a:t>u(k</a:t>
            </a:r>
            <a:r>
              <a:rPr lang="en-US" sz="2400" dirty="0" smtClean="0">
                <a:solidFill>
                  <a:srgbClr val="FF0000"/>
                </a:solidFill>
              </a:rPr>
              <a:t>).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6800148"/>
              </p:ext>
            </p:extLst>
          </p:nvPr>
        </p:nvGraphicFramePr>
        <p:xfrm>
          <a:off x="2590800" y="3505200"/>
          <a:ext cx="4006850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07" name="Equation" r:id="rId3" imgW="1777680" imgH="203040" progId="Equation.3">
                  <p:embed/>
                </p:oleObj>
              </mc:Choice>
              <mc:Fallback>
                <p:oleObj name="Equation" r:id="rId3" imgW="1777680" imgH="203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505200"/>
                        <a:ext cx="4006850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7072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88423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000" dirty="0" smtClean="0"/>
              <a:t>Cross-correlation of </a:t>
            </a:r>
            <a:r>
              <a:rPr lang="el-GR" sz="4000" dirty="0"/>
              <a:t>ε(</a:t>
            </a:r>
            <a:r>
              <a:rPr lang="en-US" sz="4000" dirty="0" err="1" smtClean="0"/>
              <a:t>k+τ</a:t>
            </a:r>
            <a:r>
              <a:rPr lang="en-US" sz="4000" dirty="0" smtClean="0"/>
              <a:t>) &amp; u(k)</a:t>
            </a:r>
            <a:endParaRPr lang="ar-E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696200" cy="4928494"/>
          </a:xfrm>
        </p:spPr>
        <p:txBody>
          <a:bodyPr>
            <a:normAutofit/>
          </a:bodyPr>
          <a:lstStyle/>
          <a:p>
            <a:pPr>
              <a:lnSpc>
                <a:spcPct val="125000"/>
              </a:lnSpc>
            </a:pPr>
            <a:r>
              <a:rPr lang="en-US" sz="2400" dirty="0" smtClean="0"/>
              <a:t>If </a:t>
            </a:r>
            <a:r>
              <a:rPr lang="el-GR" sz="2400" dirty="0"/>
              <a:t>ε(</a:t>
            </a:r>
            <a:r>
              <a:rPr lang="en-US" sz="2400" dirty="0" err="1"/>
              <a:t>k+τ</a:t>
            </a:r>
            <a:r>
              <a:rPr lang="en-US" sz="2400" dirty="0"/>
              <a:t>) </a:t>
            </a:r>
            <a:r>
              <a:rPr lang="en-US" sz="2400" dirty="0" smtClean="0"/>
              <a:t>are uncorrelated with past input u(k), the cross-correlation</a:t>
            </a:r>
          </a:p>
          <a:p>
            <a:pPr>
              <a:lnSpc>
                <a:spcPct val="125000"/>
              </a:lnSpc>
            </a:pPr>
            <a:endParaRPr lang="en-US" sz="2400" dirty="0"/>
          </a:p>
          <a:p>
            <a:pPr marL="0" indent="0">
              <a:lnSpc>
                <a:spcPct val="125000"/>
              </a:lnSpc>
              <a:buNone/>
            </a:pPr>
            <a:r>
              <a:rPr lang="en-US" sz="2400" dirty="0" smtClean="0"/>
              <a:t>should be zero for τ ≥ 0.</a:t>
            </a:r>
            <a:endParaRPr lang="en-US" sz="2400" dirty="0"/>
          </a:p>
          <a:p>
            <a:pPr>
              <a:lnSpc>
                <a:spcPct val="125000"/>
              </a:lnSpc>
            </a:pPr>
            <a:r>
              <a:rPr lang="en-US" sz="2400" dirty="0" smtClean="0"/>
              <a:t>Estimation </a:t>
            </a:r>
            <a:r>
              <a:rPr lang="en-US" sz="2400" dirty="0"/>
              <a:t>from data and normalization:</a:t>
            </a:r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0735419"/>
              </p:ext>
            </p:extLst>
          </p:nvPr>
        </p:nvGraphicFramePr>
        <p:xfrm>
          <a:off x="2819400" y="2590800"/>
          <a:ext cx="337820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62" name="Equation" r:id="rId3" imgW="1498320" imgH="228600" progId="Equation.3">
                  <p:embed/>
                </p:oleObj>
              </mc:Choice>
              <mc:Fallback>
                <p:oleObj name="Equation" r:id="rId3" imgW="149832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590800"/>
                        <a:ext cx="3378200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0835501"/>
              </p:ext>
            </p:extLst>
          </p:nvPr>
        </p:nvGraphicFramePr>
        <p:xfrm>
          <a:off x="2209800" y="4267200"/>
          <a:ext cx="5118100" cy="20592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63" name="Equation" r:id="rId5" imgW="2108160" imgH="914400" progId="Equation.3">
                  <p:embed/>
                </p:oleObj>
              </mc:Choice>
              <mc:Fallback>
                <p:oleObj name="Equation" r:id="rId5" imgW="2108160" imgH="914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267200"/>
                        <a:ext cx="5118100" cy="20592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497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1384</TotalTime>
  <Words>683</Words>
  <Application>Microsoft Office PowerPoint</Application>
  <PresentationFormat>On-screen Show (4:3)</PresentationFormat>
  <Paragraphs>93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Equation</vt:lpstr>
      <vt:lpstr>(8)  Model Validation</vt:lpstr>
      <vt:lpstr>Introduction </vt:lpstr>
      <vt:lpstr>Motivation </vt:lpstr>
      <vt:lpstr>Test (1): Whiteness of the residual error</vt:lpstr>
      <vt:lpstr>Autocorrelation function of ε(k)</vt:lpstr>
      <vt:lpstr>Autocorrelation function of ε(k)</vt:lpstr>
      <vt:lpstr>Testing the Whiteness of ε(k)</vt:lpstr>
      <vt:lpstr>Tests (2): Independence of the residuals on past inputs</vt:lpstr>
      <vt:lpstr>Cross-correlation of ε(k+τ) &amp; u(k)</vt:lpstr>
      <vt:lpstr>Independence test</vt:lpstr>
      <vt:lpstr>Example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 Variables</dc:title>
  <dc:creator>Ahmed</dc:creator>
  <cp:lastModifiedBy>Ahmed</cp:lastModifiedBy>
  <cp:revision>776</cp:revision>
  <dcterms:created xsi:type="dcterms:W3CDTF">2006-08-16T00:00:00Z</dcterms:created>
  <dcterms:modified xsi:type="dcterms:W3CDTF">2017-11-10T17:50:13Z</dcterms:modified>
</cp:coreProperties>
</file>