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1"/>
  </p:notesMasterIdLst>
  <p:handoutMasterIdLst>
    <p:handoutMasterId r:id="rId32"/>
  </p:handoutMasterIdLst>
  <p:sldIdLst>
    <p:sldId id="256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22" r:id="rId18"/>
    <p:sldId id="810" r:id="rId19"/>
    <p:sldId id="812" r:id="rId20"/>
    <p:sldId id="813" r:id="rId21"/>
    <p:sldId id="814" r:id="rId22"/>
    <p:sldId id="815" r:id="rId23"/>
    <p:sldId id="816" r:id="rId24"/>
    <p:sldId id="817" r:id="rId25"/>
    <p:sldId id="823" r:id="rId26"/>
    <p:sldId id="818" r:id="rId27"/>
    <p:sldId id="819" r:id="rId28"/>
    <p:sldId id="820" r:id="rId29"/>
    <p:sldId id="821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28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7.jpg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image" Target="../media/image40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5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jpg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sz="4400" b="1" dirty="0"/>
              <a:t>Discrete </a:t>
            </a:r>
            <a:r>
              <a:rPr lang="en-US" sz="4400" b="1" dirty="0" smtClean="0"/>
              <a:t>Systems</a:t>
            </a:r>
            <a:endParaRPr lang="en-US" altLang="zh-CN" sz="4400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SimSun" pitchFamily="2" charset="-122"/>
              </a:rPr>
              <a:t>CSE 421 </a:t>
            </a:r>
            <a:r>
              <a:rPr lang="en-US" sz="240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2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62730"/>
            <a:ext cx="8245366" cy="503807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integral can be approximated in several ways. Here, we use trapezoidal </a:t>
            </a:r>
            <a:r>
              <a:rPr lang="en-US" sz="2600" dirty="0"/>
              <a:t>integration, in which we </a:t>
            </a:r>
            <a:r>
              <a:rPr lang="en-US" sz="2600" dirty="0" smtClean="0"/>
              <a:t>approximate the </a:t>
            </a:r>
            <a:r>
              <a:rPr lang="en-US" sz="2600" dirty="0"/>
              <a:t>integral by computing the area </a:t>
            </a:r>
            <a:r>
              <a:rPr lang="en-US" sz="2600" i="1" dirty="0"/>
              <a:t>A</a:t>
            </a:r>
            <a:r>
              <a:rPr lang="en-US" sz="2600" dirty="0"/>
              <a:t> of the trapezoid in </a:t>
            </a:r>
            <a:r>
              <a:rPr lang="en-US" sz="2600" dirty="0" smtClean="0"/>
              <a:t>the figure. </a:t>
            </a:r>
            <a:r>
              <a:rPr lang="en-US" sz="2600" dirty="0"/>
              <a:t>Thus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Assume </a:t>
            </a:r>
            <a:r>
              <a:rPr lang="en-US" sz="2600" dirty="0"/>
              <a:t>constant </a:t>
            </a:r>
            <a:r>
              <a:rPr lang="en-US" sz="2600" dirty="0" smtClean="0"/>
              <a:t>step size</a:t>
            </a:r>
            <a:r>
              <a:rPr lang="en-US" sz="2600" dirty="0"/>
              <a:t>, so </a:t>
            </a:r>
            <a:r>
              <a:rPr lang="en-US" sz="2600" dirty="0" err="1" smtClean="0"/>
              <a:t>t</a:t>
            </a:r>
            <a:r>
              <a:rPr lang="en-US" sz="2600" baseline="-25000" dirty="0" err="1" smtClean="0"/>
              <a:t>k</a:t>
            </a:r>
            <a:r>
              <a:rPr lang="en-US" sz="2600" dirty="0" smtClean="0"/>
              <a:t> </a:t>
            </a:r>
            <a:r>
              <a:rPr lang="en-US" sz="2600" dirty="0"/>
              <a:t>− </a:t>
            </a:r>
            <a:r>
              <a:rPr lang="en-US" sz="2600" dirty="0" smtClean="0"/>
              <a:t>t</a:t>
            </a:r>
            <a:r>
              <a:rPr lang="en-US" sz="2600" baseline="-25000" dirty="0"/>
              <a:t>k−1</a:t>
            </a:r>
            <a:r>
              <a:rPr lang="en-US" sz="2600" dirty="0" smtClean="0"/>
              <a:t> </a:t>
            </a:r>
            <a:r>
              <a:rPr lang="en-US" sz="2600" dirty="0"/>
              <a:t>= T, thus</a:t>
            </a:r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098319"/>
              </p:ext>
            </p:extLst>
          </p:nvPr>
        </p:nvGraphicFramePr>
        <p:xfrm>
          <a:off x="2971800" y="3276600"/>
          <a:ext cx="30797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3" imgW="1485720" imgH="431640" progId="Equation.3">
                  <p:embed/>
                </p:oleObj>
              </mc:Choice>
              <mc:Fallback>
                <p:oleObj name="Equation" r:id="rId3" imgW="1485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76600"/>
                        <a:ext cx="307975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035462"/>
              </p:ext>
            </p:extLst>
          </p:nvPr>
        </p:nvGraphicFramePr>
        <p:xfrm>
          <a:off x="3200400" y="5257800"/>
          <a:ext cx="2947988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5" imgW="1422360" imgH="393480" progId="Equation.3">
                  <p:embed/>
                </p:oleObj>
              </mc:Choice>
              <mc:Fallback>
                <p:oleObj name="Equation" r:id="rId5" imgW="1422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257800"/>
                        <a:ext cx="2947988" cy="8191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75240" cy="850106"/>
          </a:xfrm>
        </p:spPr>
        <p:txBody>
          <a:bodyPr/>
          <a:lstStyle/>
          <a:p>
            <a:pPr algn="l"/>
            <a:r>
              <a:rPr lang="en-US" sz="4000" dirty="0" smtClean="0"/>
              <a:t>Trapezoidal Integration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455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434" y="304800"/>
            <a:ext cx="8229600" cy="994122"/>
          </a:xfrm>
        </p:spPr>
        <p:txBody>
          <a:bodyPr>
            <a:normAutofit/>
          </a:bodyPr>
          <a:lstStyle/>
          <a:p>
            <a:r>
              <a:rPr lang="en-US" sz="4400" b="1" dirty="0"/>
              <a:t>The </a:t>
            </a:r>
            <a:r>
              <a:rPr lang="en-US" sz="4400" b="1" dirty="0" smtClean="0"/>
              <a:t>z-Transform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55834"/>
            <a:ext cx="8178800" cy="4686300"/>
          </a:xfrm>
        </p:spPr>
        <p:txBody>
          <a:bodyPr>
            <a:normAutofit/>
          </a:bodyPr>
          <a:lstStyle/>
          <a:p>
            <a:r>
              <a:rPr lang="en-US" dirty="0" smtClean="0"/>
              <a:t>Given </a:t>
            </a:r>
            <a:r>
              <a:rPr lang="en-US" dirty="0"/>
              <a:t>a discrete </a:t>
            </a:r>
            <a:r>
              <a:rPr lang="en-US" dirty="0" smtClean="0"/>
              <a:t>sequence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 = {e</a:t>
            </a:r>
            <a:r>
              <a:rPr lang="en-US" baseline="-25000" dirty="0" smtClean="0"/>
              <a:t>0</a:t>
            </a:r>
            <a:r>
              <a:rPr lang="en-US" dirty="0"/>
              <a:t>, e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/>
              <a:t>. . </a:t>
            </a:r>
            <a:r>
              <a:rPr lang="en-US" dirty="0" smtClean="0"/>
              <a:t>.}, </a:t>
            </a:r>
            <a:r>
              <a:rPr lang="en-US" dirty="0"/>
              <a:t>the z-transform of this </a:t>
            </a:r>
            <a:r>
              <a:rPr lang="en-US" dirty="0" smtClean="0"/>
              <a:t>sequence is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sample values </a:t>
            </a:r>
            <a:r>
              <a:rPr lang="en-US" dirty="0" err="1"/>
              <a:t>e</a:t>
            </a:r>
            <a:r>
              <a:rPr lang="en-US" i="1" baseline="-25000" dirty="0" err="1"/>
              <a:t>k</a:t>
            </a:r>
            <a:r>
              <a:rPr lang="en-US" i="1" baseline="-25000" dirty="0"/>
              <a:t> </a:t>
            </a:r>
            <a:r>
              <a:rPr lang="en-US" dirty="0" smtClean="0"/>
              <a:t>are the coefficients </a:t>
            </a:r>
            <a:r>
              <a:rPr lang="en-US" dirty="0"/>
              <a:t>of </a:t>
            </a:r>
            <a:r>
              <a:rPr lang="en-US" dirty="0" smtClean="0"/>
              <a:t>the </a:t>
            </a:r>
            <a:r>
              <a:rPr lang="en-US" dirty="0"/>
              <a:t>power </a:t>
            </a:r>
            <a:r>
              <a:rPr lang="en-US" dirty="0" smtClean="0"/>
              <a:t>series.</a:t>
            </a:r>
            <a:endParaRPr lang="ar-EG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812327"/>
              </p:ext>
            </p:extLst>
          </p:nvPr>
        </p:nvGraphicFramePr>
        <p:xfrm>
          <a:off x="2411413" y="2566988"/>
          <a:ext cx="4475162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3" imgW="2158920" imgH="914400" progId="Equation.3">
                  <p:embed/>
                </p:oleObj>
              </mc:Choice>
              <mc:Fallback>
                <p:oleObj name="Equation" r:id="rId3" imgW="21589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566988"/>
                        <a:ext cx="4475162" cy="19034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8204"/>
            <a:ext cx="7914184" cy="792088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Discrete </a:t>
            </a:r>
            <a:r>
              <a:rPr lang="en-US" sz="4000" b="1" dirty="0"/>
              <a:t>Transfer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43472"/>
            <a:ext cx="8258502" cy="4752528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en-US" sz="2600" dirty="0" smtClean="0"/>
              <a:t>For a discrete system, the transfer function H(z) represents the z-transform of the output U(z) over the z-transform of the input E(z) assuming zero initial conditions.</a:t>
            </a:r>
          </a:p>
          <a:p>
            <a:pPr algn="just">
              <a:spcAft>
                <a:spcPts val="1200"/>
              </a:spcAft>
            </a:pPr>
            <a:endParaRPr lang="en-US" sz="2600" dirty="0"/>
          </a:p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en-US" sz="2600" dirty="0" smtClean="0"/>
              <a:t>Hence, the z-transformed output is given by  </a:t>
            </a:r>
            <a:endParaRPr lang="en-US" sz="2600" dirty="0"/>
          </a:p>
          <a:p>
            <a:pPr algn="just">
              <a:spcAft>
                <a:spcPts val="1200"/>
              </a:spcAft>
            </a:pPr>
            <a:endParaRPr lang="en-US" sz="2600" dirty="0" smtClean="0"/>
          </a:p>
          <a:p>
            <a:pPr algn="just">
              <a:spcAft>
                <a:spcPts val="1200"/>
              </a:spcAft>
            </a:pPr>
            <a:r>
              <a:rPr lang="en-US" sz="2600" dirty="0" smtClean="0"/>
              <a:t>Let’s </a:t>
            </a:r>
            <a:r>
              <a:rPr lang="en-US" sz="2600" dirty="0"/>
              <a:t>apply the z-transform to the </a:t>
            </a:r>
            <a:r>
              <a:rPr lang="en-US" sz="2600" dirty="0" smtClean="0"/>
              <a:t>difference </a:t>
            </a:r>
            <a:r>
              <a:rPr lang="en-US" sz="2600" dirty="0"/>
              <a:t>equation for trapezoidal integration. </a:t>
            </a:r>
            <a:endParaRPr lang="en-US" sz="2600" dirty="0" smtClean="0"/>
          </a:p>
          <a:p>
            <a:pPr algn="just">
              <a:spcAft>
                <a:spcPts val="1200"/>
              </a:spcAft>
            </a:pPr>
            <a:endParaRPr lang="en-US" sz="2600" dirty="0" smtClean="0"/>
          </a:p>
          <a:p>
            <a:pPr algn="just"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125875"/>
              </p:ext>
            </p:extLst>
          </p:nvPr>
        </p:nvGraphicFramePr>
        <p:xfrm>
          <a:off x="3733800" y="2743200"/>
          <a:ext cx="206835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876240" imgH="419040" progId="Equation.3">
                  <p:embed/>
                </p:oleObj>
              </mc:Choice>
              <mc:Fallback>
                <p:oleObj name="Equation" r:id="rId3" imgW="8762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743200"/>
                        <a:ext cx="206835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579869"/>
              </p:ext>
            </p:extLst>
          </p:nvPr>
        </p:nvGraphicFramePr>
        <p:xfrm>
          <a:off x="3657600" y="4683125"/>
          <a:ext cx="22891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1104840" imgH="203040" progId="Equation.3">
                  <p:embed/>
                </p:oleObj>
              </mc:Choice>
              <mc:Fallback>
                <p:oleObj name="Equation" r:id="rId5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683125"/>
                        <a:ext cx="22891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1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6120680"/>
          </a:xfrm>
        </p:spPr>
        <p:txBody>
          <a:bodyPr>
            <a:noAutofit/>
          </a:bodyPr>
          <a:lstStyle/>
          <a:p>
            <a:pPr algn="just">
              <a:spcBef>
                <a:spcPts val="900"/>
              </a:spcBef>
              <a:spcAft>
                <a:spcPts val="900"/>
              </a:spcAft>
            </a:pPr>
            <a:endParaRPr lang="en-US" sz="2600" dirty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endParaRPr lang="en-US" sz="2600" dirty="0" smtClean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endParaRPr lang="en-US" sz="2600" dirty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Transfer </a:t>
            </a:r>
            <a:r>
              <a:rPr lang="en-US" sz="2600" dirty="0"/>
              <a:t>function </a:t>
            </a:r>
            <a:r>
              <a:rPr lang="en-US" sz="2600" dirty="0" smtClean="0"/>
              <a:t>can </a:t>
            </a:r>
            <a:r>
              <a:rPr lang="en-US" sz="2600" dirty="0"/>
              <a:t>be expressed using </a:t>
            </a:r>
            <a:r>
              <a:rPr lang="en-US" sz="2600" dirty="0" smtClean="0"/>
              <a:t>positive </a:t>
            </a:r>
            <a:r>
              <a:rPr lang="en-US" sz="2600" dirty="0"/>
              <a:t>or </a:t>
            </a:r>
            <a:r>
              <a:rPr lang="en-US" sz="2600" dirty="0" smtClean="0"/>
              <a:t>negative powers </a:t>
            </a:r>
            <a:r>
              <a:rPr lang="en-US" sz="2600" dirty="0"/>
              <a:t>of </a:t>
            </a:r>
            <a:r>
              <a:rPr lang="en-US" sz="2600" dirty="0" smtClean="0"/>
              <a:t>z</a:t>
            </a:r>
            <a:r>
              <a:rPr lang="en-US" sz="2600" dirty="0"/>
              <a:t>. Each </a:t>
            </a:r>
            <a:r>
              <a:rPr lang="en-US" sz="2600" dirty="0" smtClean="0"/>
              <a:t>has its use.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Poles and zeros of discrete transfer function are defined in the same way as continuous transfer function. To </a:t>
            </a:r>
            <a:r>
              <a:rPr lang="en-US" sz="2600" dirty="0"/>
              <a:t>ﬁnd poles and </a:t>
            </a:r>
            <a:r>
              <a:rPr lang="en-US" sz="2600" dirty="0" smtClean="0"/>
              <a:t>zeros, </a:t>
            </a:r>
            <a:r>
              <a:rPr lang="en-US" sz="2600" dirty="0"/>
              <a:t>we use the version of H(z) with positive powers of z. </a:t>
            </a:r>
            <a:endParaRPr lang="en-US" sz="2600" dirty="0" smtClean="0"/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We can also convert a transfer </a:t>
            </a:r>
            <a:r>
              <a:rPr lang="en-US" sz="2600" dirty="0"/>
              <a:t>function to difference </a:t>
            </a:r>
            <a:r>
              <a:rPr lang="en-US" sz="2600" dirty="0" smtClean="0"/>
              <a:t>equations by cross-multiplication and applying inverse z-transform.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309096"/>
              </p:ext>
            </p:extLst>
          </p:nvPr>
        </p:nvGraphicFramePr>
        <p:xfrm>
          <a:off x="504825" y="654268"/>
          <a:ext cx="6353175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8" name="Equation" r:id="rId3" imgW="4038480" imgH="863280" progId="Equation.3">
                  <p:embed/>
                </p:oleObj>
              </mc:Choice>
              <mc:Fallback>
                <p:oleObj name="Equation" r:id="rId3" imgW="40384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654268"/>
                        <a:ext cx="6353175" cy="1331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383964"/>
              </p:ext>
            </p:extLst>
          </p:nvPr>
        </p:nvGraphicFramePr>
        <p:xfrm>
          <a:off x="6324600" y="1404611"/>
          <a:ext cx="2252358" cy="957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Equation" r:id="rId5" imgW="1231560" imgH="533160" progId="Equation.3">
                  <p:embed/>
                </p:oleObj>
              </mc:Choice>
              <mc:Fallback>
                <p:oleObj name="Equation" r:id="rId5" imgW="12315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404611"/>
                        <a:ext cx="2252358" cy="957589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57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631562"/>
            <a:ext cx="8229600" cy="648072"/>
          </a:xfrm>
        </p:spPr>
        <p:txBody>
          <a:bodyPr>
            <a:noAutofit/>
          </a:bodyPr>
          <a:lstStyle/>
          <a:p>
            <a:r>
              <a:rPr lang="en-US" sz="4000" b="1" dirty="0"/>
              <a:t>The Unit </a:t>
            </a:r>
            <a:r>
              <a:rPr lang="en-US" sz="4000" b="1" dirty="0" smtClean="0"/>
              <a:t>Delay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40768"/>
            <a:ext cx="8229601" cy="492072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600" dirty="0" smtClean="0"/>
              <a:t>Consider the following difference equation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600" dirty="0" smtClean="0"/>
              <a:t>It means that the </a:t>
            </a:r>
            <a:r>
              <a:rPr lang="en-US" sz="2600" dirty="0"/>
              <a:t>present value of </a:t>
            </a:r>
            <a:r>
              <a:rPr lang="en-US" sz="2600" dirty="0" smtClean="0"/>
              <a:t>output </a:t>
            </a:r>
            <a:r>
              <a:rPr lang="en-US" sz="2600" dirty="0"/>
              <a:t>equals </a:t>
            </a:r>
            <a:r>
              <a:rPr lang="en-US" sz="2600" dirty="0" smtClean="0"/>
              <a:t>the previous input sample.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600" dirty="0" smtClean="0"/>
              <a:t>Taking z-transform of both sides, we obtain the transfer function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600" dirty="0" smtClean="0"/>
              <a:t>Thus the transfer </a:t>
            </a:r>
            <a:r>
              <a:rPr lang="en-US" sz="2600" dirty="0"/>
              <a:t>function </a:t>
            </a:r>
            <a:r>
              <a:rPr lang="en-US" sz="2600" dirty="0" smtClean="0"/>
              <a:t>z</a:t>
            </a:r>
            <a:r>
              <a:rPr lang="en-US" sz="2600" baseline="30000" dirty="0" smtClean="0"/>
              <a:t>−</a:t>
            </a:r>
            <a:r>
              <a:rPr lang="en-US" sz="2600" baseline="30000" dirty="0"/>
              <a:t>1</a:t>
            </a:r>
            <a:r>
              <a:rPr lang="en-US" sz="2600" dirty="0"/>
              <a:t> is a delay of one sample </a:t>
            </a:r>
            <a:r>
              <a:rPr lang="en-US" sz="2600" dirty="0" smtClean="0"/>
              <a:t>period (a </a:t>
            </a:r>
            <a:r>
              <a:rPr lang="en-US" sz="2600" dirty="0"/>
              <a:t>unit </a:t>
            </a:r>
            <a:r>
              <a:rPr lang="en-US" sz="2600" dirty="0" smtClean="0"/>
              <a:t>delay). </a:t>
            </a:r>
            <a:r>
              <a:rPr lang="en-US" sz="2600" dirty="0"/>
              <a:t>These may be </a:t>
            </a:r>
            <a:r>
              <a:rPr lang="en-US" sz="2600" dirty="0" smtClean="0"/>
              <a:t>placed in </a:t>
            </a:r>
            <a:r>
              <a:rPr lang="en-US" sz="2600" dirty="0"/>
              <a:t>series to </a:t>
            </a:r>
            <a:r>
              <a:rPr lang="en-US" sz="2600" dirty="0" smtClean="0"/>
              <a:t>achieve delay </a:t>
            </a:r>
            <a:r>
              <a:rPr lang="en-US" sz="2600" dirty="0"/>
              <a:t>of multiple samples.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569141"/>
              </p:ext>
            </p:extLst>
          </p:nvPr>
        </p:nvGraphicFramePr>
        <p:xfrm>
          <a:off x="3733800" y="1874218"/>
          <a:ext cx="1490657" cy="640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3" imgW="533160" imgH="228600" progId="Equation.3">
                  <p:embed/>
                </p:oleObj>
              </mc:Choice>
              <mc:Fallback>
                <p:oleObj name="Equation" r:id="rId3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874218"/>
                        <a:ext cx="1490657" cy="6403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455493"/>
              </p:ext>
            </p:extLst>
          </p:nvPr>
        </p:nvGraphicFramePr>
        <p:xfrm>
          <a:off x="3886200" y="4366142"/>
          <a:ext cx="126206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Equation" r:id="rId5" imgW="685800" imgH="419040" progId="Equation.3">
                  <p:embed/>
                </p:oleObj>
              </mc:Choice>
              <mc:Fallback>
                <p:oleObj name="Equation" r:id="rId5" imgW="68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366142"/>
                        <a:ext cx="1262063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167946"/>
            <a:ext cx="2438400" cy="96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80" y="490662"/>
            <a:ext cx="8234020" cy="778098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The Unit </a:t>
            </a:r>
            <a:r>
              <a:rPr lang="en-US" sz="4000" b="1" dirty="0"/>
              <a:t>Pulse </a:t>
            </a:r>
            <a:r>
              <a:rPr lang="en-US" sz="4000" b="1" dirty="0" smtClean="0"/>
              <a:t>Response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4997152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In </a:t>
            </a:r>
            <a:r>
              <a:rPr lang="en-US" sz="2400" dirty="0"/>
              <a:t>continuous </a:t>
            </a:r>
            <a:r>
              <a:rPr lang="en-US" sz="2400" dirty="0" smtClean="0"/>
              <a:t>systems, the </a:t>
            </a:r>
            <a:r>
              <a:rPr lang="en-US" sz="2400" dirty="0"/>
              <a:t>transfer function of a </a:t>
            </a:r>
            <a:r>
              <a:rPr lang="en-US" sz="2400" dirty="0" smtClean="0"/>
              <a:t>system is equal </a:t>
            </a:r>
            <a:r>
              <a:rPr lang="en-US" sz="2400" dirty="0"/>
              <a:t>to the </a:t>
            </a:r>
            <a:r>
              <a:rPr lang="en-US" sz="2400" dirty="0" smtClean="0"/>
              <a:t>Laplace transform </a:t>
            </a:r>
            <a:r>
              <a:rPr lang="en-US" sz="2400" dirty="0"/>
              <a:t>of </a:t>
            </a:r>
            <a:r>
              <a:rPr lang="en-US" sz="2400" dirty="0" smtClean="0"/>
              <a:t>system’s unit </a:t>
            </a:r>
            <a:r>
              <a:rPr lang="en-US" sz="2400" dirty="0"/>
              <a:t>impulse </a:t>
            </a:r>
            <a:r>
              <a:rPr lang="en-US" sz="2400" dirty="0" smtClean="0"/>
              <a:t>response. A similar </a:t>
            </a:r>
            <a:r>
              <a:rPr lang="en-US" sz="2400" dirty="0"/>
              <a:t>relationship holds for discrete systems. Consider a system with transfer </a:t>
            </a:r>
            <a:r>
              <a:rPr lang="en-US" sz="2400" dirty="0" smtClean="0"/>
              <a:t>function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Let the input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be a unit discrete </a:t>
            </a:r>
            <a:r>
              <a:rPr lang="en-US" sz="2400" dirty="0"/>
              <a:t>pulse </a:t>
            </a:r>
            <a:r>
              <a:rPr lang="el-GR" sz="2400" dirty="0" smtClean="0"/>
              <a:t>δ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, i.e.</a:t>
            </a:r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z-transform of the unit pulse is given </a:t>
            </a:r>
            <a:r>
              <a:rPr lang="en-US" sz="2400" dirty="0" smtClean="0"/>
              <a:t>by</a:t>
            </a:r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H</a:t>
            </a:r>
            <a:r>
              <a:rPr lang="en-US" sz="2400" dirty="0" smtClean="0"/>
              <a:t>ence </a:t>
            </a:r>
            <a:r>
              <a:rPr lang="en-US" sz="2400" dirty="0"/>
              <a:t>U(z) = H(z), and the discrete transfer function H(z) is the z-transform of the system’s </a:t>
            </a:r>
            <a:r>
              <a:rPr lang="en-US" sz="2400" dirty="0" smtClean="0"/>
              <a:t>unit pulse </a:t>
            </a:r>
            <a:r>
              <a:rPr lang="en-US" sz="2400" dirty="0"/>
              <a:t>response.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136390"/>
              </p:ext>
            </p:extLst>
          </p:nvPr>
        </p:nvGraphicFramePr>
        <p:xfrm>
          <a:off x="3786469" y="3048000"/>
          <a:ext cx="143360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Equation" r:id="rId3" imgW="838080" imgH="419040" progId="Equation.3">
                  <p:embed/>
                </p:oleObj>
              </mc:Choice>
              <mc:Fallback>
                <p:oleObj name="Equation" r:id="rId3" imgW="838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469" y="3048000"/>
                        <a:ext cx="1433603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340697"/>
              </p:ext>
            </p:extLst>
          </p:nvPr>
        </p:nvGraphicFramePr>
        <p:xfrm>
          <a:off x="7391400" y="3124200"/>
          <a:ext cx="1586003" cy="831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Equation" r:id="rId5" imgW="876240" imgH="457200" progId="Equation.3">
                  <p:embed/>
                </p:oleObj>
              </mc:Choice>
              <mc:Fallback>
                <p:oleObj name="Equation" r:id="rId5" imgW="876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124200"/>
                        <a:ext cx="1586003" cy="831404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486107"/>
              </p:ext>
            </p:extLst>
          </p:nvPr>
        </p:nvGraphicFramePr>
        <p:xfrm>
          <a:off x="3491880" y="4648200"/>
          <a:ext cx="2592288" cy="744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Equation" r:id="rId7" imgW="1549080" imgH="431640" progId="Equation.3">
                  <p:embed/>
                </p:oleObj>
              </mc:Choice>
              <mc:Fallback>
                <p:oleObj name="Equation" r:id="rId7" imgW="1549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648200"/>
                        <a:ext cx="2592288" cy="744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0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36332" y="1933902"/>
            <a:ext cx="8579068" cy="4466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The unit pulse response is given in the table.</a:t>
            </a:r>
          </a:p>
          <a:p>
            <a:r>
              <a:rPr lang="en-US" dirty="0" smtClean="0"/>
              <a:t>Now, we find the z-transform of the unit pulse response: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is the same transfer function obtained before.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602660"/>
            <a:ext cx="7949952" cy="648072"/>
          </a:xfrm>
        </p:spPr>
        <p:txBody>
          <a:bodyPr/>
          <a:lstStyle/>
          <a:p>
            <a:pPr algn="l"/>
            <a:r>
              <a:rPr lang="en-US" sz="4000" b="1" dirty="0" smtClean="0"/>
              <a:t>Example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332" y="1361242"/>
            <a:ext cx="8655268" cy="1077158"/>
          </a:xfrm>
        </p:spPr>
        <p:txBody>
          <a:bodyPr>
            <a:noAutofit/>
          </a:bodyPr>
          <a:lstStyle/>
          <a:p>
            <a:r>
              <a:rPr lang="en-US" dirty="0" smtClean="0"/>
              <a:t>Let’s </a:t>
            </a:r>
            <a:r>
              <a:rPr lang="en-US" dirty="0"/>
              <a:t>see if this works on the trapezoidal integrator.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186087"/>
              </p:ext>
            </p:extLst>
          </p:nvPr>
        </p:nvGraphicFramePr>
        <p:xfrm>
          <a:off x="5393567" y="304800"/>
          <a:ext cx="3063806" cy="85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Equation" r:id="rId3" imgW="1422360" imgH="393480" progId="Equation.3">
                  <p:embed/>
                </p:oleObj>
              </mc:Choice>
              <mc:Fallback>
                <p:oleObj name="Equation" r:id="rId3" imgW="1422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3567" y="304800"/>
                        <a:ext cx="3063806" cy="8513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048000"/>
            <a:ext cx="1828800" cy="2274626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027058"/>
              </p:ext>
            </p:extLst>
          </p:nvPr>
        </p:nvGraphicFramePr>
        <p:xfrm>
          <a:off x="287338" y="3810000"/>
          <a:ext cx="66913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Equation" r:id="rId6" imgW="3568680" imgH="723600" progId="Equation.3">
                  <p:embed/>
                </p:oleObj>
              </mc:Choice>
              <mc:Fallback>
                <p:oleObj name="Equation" r:id="rId6" imgW="35686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3810000"/>
                        <a:ext cx="669131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27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134051"/>
              </p:ext>
            </p:extLst>
          </p:nvPr>
        </p:nvGraphicFramePr>
        <p:xfrm>
          <a:off x="2260600" y="1828800"/>
          <a:ext cx="436880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6" name="Equation" r:id="rId3" imgW="2108160" imgH="431640" progId="Equation.3">
                  <p:embed/>
                </p:oleObj>
              </mc:Choice>
              <mc:Fallback>
                <p:oleObj name="Equation" r:id="rId3" imgW="2108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1828800"/>
                        <a:ext cx="4368800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365866"/>
              </p:ext>
            </p:extLst>
          </p:nvPr>
        </p:nvGraphicFramePr>
        <p:xfrm>
          <a:off x="2110080" y="3285771"/>
          <a:ext cx="468471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Equation" r:id="rId5" imgW="2260440" imgH="431640" progId="Equation.3">
                  <p:embed/>
                </p:oleObj>
              </mc:Choice>
              <mc:Fallback>
                <p:oleObj name="Equation" r:id="rId5" imgW="2260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080" y="3285771"/>
                        <a:ext cx="4684713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768916"/>
              </p:ext>
            </p:extLst>
          </p:nvPr>
        </p:nvGraphicFramePr>
        <p:xfrm>
          <a:off x="2282825" y="4714875"/>
          <a:ext cx="47117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Equation" r:id="rId7" imgW="2273040" imgH="444240" progId="Equation.3">
                  <p:embed/>
                </p:oleObj>
              </mc:Choice>
              <mc:Fallback>
                <p:oleObj name="Equation" r:id="rId7" imgW="2273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4714875"/>
                        <a:ext cx="47117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70826" y="445294"/>
            <a:ext cx="8544574" cy="850106"/>
          </a:xfrm>
        </p:spPr>
        <p:txBody>
          <a:bodyPr>
            <a:noAutofit/>
          </a:bodyPr>
          <a:lstStyle/>
          <a:p>
            <a:r>
              <a:rPr lang="en-US" b="1" smtClean="0"/>
              <a:t>Closed-form series </a:t>
            </a:r>
            <a:r>
              <a:rPr lang="en-US" b="1" dirty="0"/>
              <a:t>summations</a:t>
            </a:r>
          </a:p>
        </p:txBody>
      </p:sp>
    </p:spTree>
    <p:extLst>
      <p:ext uri="{BB962C8B-B14F-4D97-AF65-F5344CB8AC3E}">
        <p14:creationId xmlns:p14="http://schemas.microsoft.com/office/powerpoint/2010/main" val="25057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826" y="445294"/>
            <a:ext cx="8544574" cy="850106"/>
          </a:xfrm>
        </p:spPr>
        <p:txBody>
          <a:bodyPr>
            <a:noAutofit/>
          </a:bodyPr>
          <a:lstStyle/>
          <a:p>
            <a:r>
              <a:rPr lang="en-US" b="1" dirty="0" smtClean="0"/>
              <a:t>Dynamic </a:t>
            </a:r>
            <a:r>
              <a:rPr lang="en-US" b="1" dirty="0"/>
              <a:t>Response of Discrete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46" y="1325002"/>
            <a:ext cx="8237254" cy="518457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/>
              <a:t>As a designer, it is important to have a good “feel” for the correlation between z-plane pole </a:t>
            </a:r>
            <a:r>
              <a:rPr lang="en-US" sz="2600" dirty="0" smtClean="0"/>
              <a:t>location </a:t>
            </a:r>
            <a:r>
              <a:rPr lang="en-US" sz="2600" dirty="0"/>
              <a:t>and system response. </a:t>
            </a:r>
            <a:r>
              <a:rPr lang="en-US" sz="2600" dirty="0" smtClean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We have </a:t>
            </a:r>
            <a:r>
              <a:rPr lang="en-US" sz="2600" dirty="0"/>
              <a:t>already seen the most basic </a:t>
            </a:r>
            <a:r>
              <a:rPr lang="en-US" sz="2600" dirty="0" smtClean="0"/>
              <a:t>correlation of stability; if </a:t>
            </a:r>
            <a:r>
              <a:rPr lang="en-US" sz="2600" dirty="0"/>
              <a:t>any </a:t>
            </a:r>
            <a:r>
              <a:rPr lang="en-US" sz="2600" dirty="0" smtClean="0"/>
              <a:t>pole </a:t>
            </a:r>
            <a:r>
              <a:rPr lang="en-US" sz="2600" dirty="0"/>
              <a:t>of the discrete </a:t>
            </a:r>
            <a:r>
              <a:rPr lang="en-US" sz="2600" dirty="0" smtClean="0"/>
              <a:t>transfer function is </a:t>
            </a:r>
            <a:r>
              <a:rPr lang="en-US" sz="2600" dirty="0"/>
              <a:t>outside the unit circle, the system is </a:t>
            </a:r>
            <a:r>
              <a:rPr lang="en-US" sz="2600" dirty="0" smtClean="0"/>
              <a:t>unstable.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Our </a:t>
            </a:r>
            <a:r>
              <a:rPr lang="en-US" sz="2600" dirty="0"/>
              <a:t>approach here </a:t>
            </a:r>
            <a:r>
              <a:rPr lang="en-US" sz="2600" dirty="0" smtClean="0"/>
              <a:t>is </a:t>
            </a:r>
            <a:r>
              <a:rPr lang="en-US" sz="2600" dirty="0"/>
              <a:t>to take three basic discrete functions, unit step, exponential, and damped sinusoid, and examine </a:t>
            </a:r>
            <a:r>
              <a:rPr lang="en-US" sz="2600" dirty="0" smtClean="0"/>
              <a:t>their </a:t>
            </a:r>
            <a:r>
              <a:rPr lang="en-US" sz="2600" dirty="0"/>
              <a:t>z-transform (pole </a:t>
            </a:r>
            <a:r>
              <a:rPr lang="en-US" sz="2600" dirty="0" smtClean="0"/>
              <a:t>locations).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391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604" y="533400"/>
            <a:ext cx="8247996" cy="72008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Unit </a:t>
            </a:r>
            <a:r>
              <a:rPr lang="en-US" sz="4000" b="1" dirty="0"/>
              <a:t>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864" y="1303784"/>
            <a:ext cx="8318936" cy="4944616"/>
          </a:xfrm>
        </p:spPr>
        <p:txBody>
          <a:bodyPr>
            <a:normAutofit/>
          </a:bodyPr>
          <a:lstStyle/>
          <a:p>
            <a:r>
              <a:rPr lang="en-US" sz="2600" dirty="0"/>
              <a:t>The unit step function is given by </a:t>
            </a:r>
            <a:r>
              <a:rPr lang="en-US" sz="2600" dirty="0" smtClean="0"/>
              <a:t>e(k</a:t>
            </a:r>
            <a:r>
              <a:rPr lang="en-US" sz="2600" dirty="0"/>
              <a:t>) = 1, k ≥ </a:t>
            </a:r>
            <a:r>
              <a:rPr lang="en-US" sz="2600" dirty="0" smtClean="0"/>
              <a:t>0. Its z-transform is </a:t>
            </a:r>
          </a:p>
          <a:p>
            <a:endParaRPr lang="en-US" sz="2600" dirty="0"/>
          </a:p>
          <a:p>
            <a:r>
              <a:rPr lang="en-US" sz="2600" dirty="0" smtClean="0"/>
              <a:t>The </a:t>
            </a:r>
            <a:r>
              <a:rPr lang="en-US" sz="2600" dirty="0"/>
              <a:t>unit step has a pole at z = 1 and a zero at z = 0. </a:t>
            </a:r>
            <a:endParaRPr lang="en-US" sz="2600" dirty="0" smtClean="0"/>
          </a:p>
          <a:p>
            <a:r>
              <a:rPr lang="en-US" sz="2600" dirty="0" smtClean="0"/>
              <a:t>A </a:t>
            </a:r>
            <a:r>
              <a:rPr lang="en-US" sz="2600" dirty="0"/>
              <a:t>sketch of the pole and zero locations </a:t>
            </a:r>
            <a:r>
              <a:rPr lang="en-US" sz="2600" dirty="0" smtClean="0"/>
              <a:t>for the </a:t>
            </a:r>
            <a:r>
              <a:rPr lang="en-US" sz="2600" dirty="0"/>
              <a:t>unit step and the corresponding discrete behavior are </a:t>
            </a:r>
            <a:r>
              <a:rPr lang="en-US" sz="2600" dirty="0" smtClean="0"/>
              <a:t>shown.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04571"/>
              </p:ext>
            </p:extLst>
          </p:nvPr>
        </p:nvGraphicFramePr>
        <p:xfrm>
          <a:off x="3137336" y="1841936"/>
          <a:ext cx="3287340" cy="751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3" imgW="1879560" imgH="431640" progId="Equation.3">
                  <p:embed/>
                </p:oleObj>
              </mc:Choice>
              <mc:Fallback>
                <p:oleObj name="Equation" r:id="rId3" imgW="1879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7336" y="1841936"/>
                        <a:ext cx="3287340" cy="7518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728" y="4085898"/>
            <a:ext cx="4588616" cy="252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4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6442"/>
            <a:ext cx="8229600" cy="868958"/>
          </a:xfrm>
        </p:spPr>
        <p:txBody>
          <a:bodyPr/>
          <a:lstStyle/>
          <a:p>
            <a:r>
              <a:rPr lang="en-US" sz="4000" b="1" dirty="0" smtClean="0"/>
              <a:t>Introduction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55834"/>
            <a:ext cx="8247996" cy="475252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discrete-time systems, we deal with sequences </a:t>
            </a:r>
            <a:r>
              <a:rPr lang="en-US" sz="2400" dirty="0"/>
              <a:t>of discrete numbers </a:t>
            </a:r>
            <a:r>
              <a:rPr lang="en-US" sz="2400" dirty="0" smtClean="0"/>
              <a:t>and not continuous-time functions. The discrete numbers: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may </a:t>
            </a:r>
            <a:r>
              <a:rPr lang="en-US" sz="2000" dirty="0"/>
              <a:t>come from sampling a continuous variable, </a:t>
            </a:r>
            <a:r>
              <a:rPr lang="en-US" sz="2000" dirty="0" smtClean="0"/>
              <a:t>or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ea typeface="+mn-ea"/>
                <a:cs typeface="+mn-cs"/>
              </a:rPr>
              <a:t>generated </a:t>
            </a:r>
            <a:r>
              <a:rPr lang="en-US" sz="2000" dirty="0">
                <a:ea typeface="+mn-ea"/>
                <a:cs typeface="+mn-cs"/>
              </a:rPr>
              <a:t>within a computer.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tools </a:t>
            </a:r>
            <a:r>
              <a:rPr lang="en-US" sz="2400" dirty="0" smtClean="0"/>
              <a:t>used </a:t>
            </a:r>
            <a:r>
              <a:rPr lang="en-US" sz="2400" dirty="0"/>
              <a:t>in </a:t>
            </a:r>
            <a:r>
              <a:rPr lang="en-US" sz="2400" dirty="0" smtClean="0"/>
              <a:t>analyzing continuous </a:t>
            </a:r>
            <a:r>
              <a:rPr lang="en-US" sz="2400" dirty="0"/>
              <a:t>variables will no longer work. We need </a:t>
            </a:r>
            <a:r>
              <a:rPr lang="en-US" sz="2400" dirty="0" smtClean="0"/>
              <a:t>new tool: </a:t>
            </a:r>
            <a:r>
              <a:rPr lang="en-US" sz="2400" i="1" dirty="0" smtClean="0">
                <a:solidFill>
                  <a:srgbClr val="FF0000"/>
                </a:solidFill>
              </a:rPr>
              <a:t>the z transform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z-transform bears exactly the same relationship to discrete variables that the Laplace transform bears to continuous variables.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z-transform is the basis for </a:t>
            </a:r>
            <a:r>
              <a:rPr lang="en-US" sz="2400" dirty="0" smtClean="0">
                <a:solidFill>
                  <a:srgbClr val="FF0000"/>
                </a:solidFill>
              </a:rPr>
              <a:t>transform-based</a:t>
            </a:r>
            <a:r>
              <a:rPr lang="en-US" sz="2400" dirty="0" smtClean="0"/>
              <a:t> digital control </a:t>
            </a:r>
            <a:r>
              <a:rPr lang="en-US" sz="2400" dirty="0"/>
              <a:t>system </a:t>
            </a:r>
            <a:r>
              <a:rPr lang="en-US" sz="2400" dirty="0" smtClean="0"/>
              <a:t>design.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079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234"/>
            <a:ext cx="7620000" cy="922114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Exponential Signal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56490"/>
            <a:ext cx="8247996" cy="49681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discrete exponential function is given by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z-transform is given by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has a single </a:t>
            </a:r>
            <a:r>
              <a:rPr lang="en-US" b="1" dirty="0">
                <a:solidFill>
                  <a:srgbClr val="FF0000"/>
                </a:solidFill>
              </a:rPr>
              <a:t>real pole at z = r</a:t>
            </a:r>
            <a:r>
              <a:rPr lang="en-US" dirty="0"/>
              <a:t>, plus a zero at z = 0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discrete </a:t>
            </a:r>
            <a:r>
              <a:rPr lang="en-US" dirty="0"/>
              <a:t>behavior </a:t>
            </a:r>
            <a:r>
              <a:rPr lang="en-US" dirty="0" smtClean="0"/>
              <a:t>depends on the value of </a:t>
            </a:r>
            <a:r>
              <a:rPr lang="en-US" i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 as shown next.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99439"/>
              </p:ext>
            </p:extLst>
          </p:nvPr>
        </p:nvGraphicFramePr>
        <p:xfrm>
          <a:off x="1676400" y="3200400"/>
          <a:ext cx="6115073" cy="931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2" name="Equation" r:id="rId3" imgW="2819160" imgH="431640" progId="Equation.3">
                  <p:embed/>
                </p:oleObj>
              </mc:Choice>
              <mc:Fallback>
                <p:oleObj name="Equation" r:id="rId3" imgW="2819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00400"/>
                        <a:ext cx="6115073" cy="9311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535491"/>
              </p:ext>
            </p:extLst>
          </p:nvPr>
        </p:nvGraphicFramePr>
        <p:xfrm>
          <a:off x="3200400" y="1905000"/>
          <a:ext cx="3121174" cy="643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Equation" r:id="rId5" imgW="1104840" imgH="228600" progId="Equation.3">
                  <p:embed/>
                </p:oleObj>
              </mc:Choice>
              <mc:Fallback>
                <p:oleObj name="Equation" r:id="rId5" imgW="110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05000"/>
                        <a:ext cx="3121174" cy="643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34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858" y="1371600"/>
            <a:ext cx="4564695" cy="412887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41904"/>
            <a:ext cx="8424936" cy="1329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600" dirty="0"/>
              <a:t>If |</a:t>
            </a:r>
            <a:r>
              <a:rPr lang="en-US" sz="2600" dirty="0" smtClean="0"/>
              <a:t>r|&lt;1 </a:t>
            </a:r>
            <a:r>
              <a:rPr lang="en-US" sz="2600" dirty="0"/>
              <a:t>(pole </a:t>
            </a:r>
            <a:r>
              <a:rPr lang="en-US" sz="2600" dirty="0" smtClean="0"/>
              <a:t>inside unit </a:t>
            </a:r>
            <a:r>
              <a:rPr lang="en-US" sz="2600" dirty="0"/>
              <a:t>circle), </a:t>
            </a:r>
            <a:r>
              <a:rPr lang="en-US" sz="2600" dirty="0" smtClean="0"/>
              <a:t>response decays.</a:t>
            </a:r>
            <a:endParaRPr lang="en-US" sz="2600" dirty="0"/>
          </a:p>
          <a:p>
            <a:pPr>
              <a:spcAft>
                <a:spcPts val="600"/>
              </a:spcAft>
            </a:pPr>
            <a:r>
              <a:rPr lang="en-US" sz="2600" dirty="0" smtClean="0"/>
              <a:t>If |r|&gt;1, response grows; i.e. system is unstable.</a:t>
            </a:r>
          </a:p>
          <a:p>
            <a:pPr>
              <a:spcAft>
                <a:spcPts val="600"/>
              </a:spcAft>
            </a:pPr>
            <a:endParaRPr lang="en-US" sz="26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1524000"/>
            <a:ext cx="3418656" cy="2971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chemeClr val="tx2">
                    <a:lumMod val="75000"/>
                  </a:schemeClr>
                </a:solidFill>
              </a:rPr>
              <a:t>If −1&lt;r&lt;0 (pole on negative real axis), the response will alternate signs. This case is unique to discrete systems and has no counterpart in continuous domain.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5562600"/>
            <a:ext cx="8211785" cy="647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The </a:t>
            </a:r>
            <a:r>
              <a:rPr lang="en-US" sz="2600" dirty="0">
                <a:solidFill>
                  <a:srgbClr val="FF0000"/>
                </a:solidFill>
              </a:rPr>
              <a:t>closer </a:t>
            </a:r>
            <a:r>
              <a:rPr lang="en-US" sz="2600" dirty="0" smtClean="0">
                <a:solidFill>
                  <a:srgbClr val="FF0000"/>
                </a:solidFill>
              </a:rPr>
              <a:t>the pole to the origin (the smaller r), the </a:t>
            </a:r>
            <a:r>
              <a:rPr lang="en-US" sz="2600" dirty="0">
                <a:solidFill>
                  <a:srgbClr val="FF0000"/>
                </a:solidFill>
              </a:rPr>
              <a:t>faster the </a:t>
            </a:r>
            <a:r>
              <a:rPr lang="en-US" sz="2600" dirty="0" smtClean="0">
                <a:solidFill>
                  <a:srgbClr val="FF0000"/>
                </a:solidFill>
              </a:rPr>
              <a:t>decay.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9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Damped sinusoid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7203"/>
            <a:ext cx="8245366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</a:t>
            </a:r>
            <a:r>
              <a:rPr lang="en-US" sz="2600" dirty="0"/>
              <a:t>discrete damped sinusoid is given </a:t>
            </a:r>
            <a:r>
              <a:rPr lang="en-US" sz="2600" dirty="0" smtClean="0"/>
              <a:t>by</a:t>
            </a:r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r>
              <a:rPr lang="en-US" sz="2600" dirty="0" smtClean="0"/>
              <a:t>Here, we treat </a:t>
            </a:r>
            <a:r>
              <a:rPr lang="en-US" sz="2600" dirty="0"/>
              <a:t>each </a:t>
            </a:r>
            <a:r>
              <a:rPr lang="en-US" sz="2600" dirty="0" smtClean="0"/>
              <a:t>term separately, </a:t>
            </a:r>
            <a:r>
              <a:rPr lang="en-US" sz="2600" dirty="0"/>
              <a:t>then add </a:t>
            </a:r>
            <a:r>
              <a:rPr lang="en-US" sz="2600" dirty="0" smtClean="0"/>
              <a:t>the z-transform </a:t>
            </a:r>
            <a:r>
              <a:rPr lang="en-US" sz="2600" dirty="0"/>
              <a:t>of both terms at the end.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183211"/>
              </p:ext>
            </p:extLst>
          </p:nvPr>
        </p:nvGraphicFramePr>
        <p:xfrm>
          <a:off x="1447800" y="2057400"/>
          <a:ext cx="6263549" cy="1106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Equation" r:id="rId3" imgW="2717640" imgH="482400" progId="Equation.3">
                  <p:embed/>
                </p:oleObj>
              </mc:Choice>
              <mc:Fallback>
                <p:oleObj name="Equation" r:id="rId3" imgW="27176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057400"/>
                        <a:ext cx="6263549" cy="11067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988415"/>
              </p:ext>
            </p:extLst>
          </p:nvPr>
        </p:nvGraphicFramePr>
        <p:xfrm>
          <a:off x="914400" y="4343400"/>
          <a:ext cx="7560840" cy="1755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Equation" r:id="rId5" imgW="4216320" imgH="838080" progId="Equation.3">
                  <p:embed/>
                </p:oleObj>
              </mc:Choice>
              <mc:Fallback>
                <p:oleObj name="Equation" r:id="rId5" imgW="42163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343400"/>
                        <a:ext cx="7560840" cy="17552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799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708104"/>
          </a:xfrm>
        </p:spPr>
        <p:txBody>
          <a:bodyPr>
            <a:normAutofit/>
          </a:bodyPr>
          <a:lstStyle/>
          <a:p>
            <a:r>
              <a:rPr lang="en-US" sz="2600" dirty="0"/>
              <a:t> </a:t>
            </a:r>
            <a:r>
              <a:rPr lang="en-US" sz="2600" dirty="0" smtClean="0"/>
              <a:t>Adding </a:t>
            </a:r>
            <a:r>
              <a:rPr lang="en-US" sz="2600" dirty="0"/>
              <a:t>both expressions </a:t>
            </a:r>
            <a:r>
              <a:rPr lang="en-US" sz="2600" dirty="0" smtClean="0"/>
              <a:t>yields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poles of </a:t>
            </a:r>
            <a:r>
              <a:rPr lang="en-US" sz="2600" dirty="0" smtClean="0"/>
              <a:t>E(z</a:t>
            </a:r>
            <a:r>
              <a:rPr lang="en-US" sz="2600" dirty="0"/>
              <a:t>) are complex </a:t>
            </a:r>
            <a:r>
              <a:rPr lang="en-US" sz="2600" dirty="0" smtClean="0"/>
              <a:t>conjugates: </a:t>
            </a:r>
            <a:endParaRPr lang="en-US" sz="2600" dirty="0"/>
          </a:p>
          <a:p>
            <a:endParaRPr lang="en-US" sz="2600" dirty="0"/>
          </a:p>
          <a:p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zeros are real, at </a:t>
            </a:r>
            <a:r>
              <a:rPr lang="en-US" sz="2600" dirty="0" smtClean="0"/>
              <a:t>0 and </a:t>
            </a:r>
            <a:r>
              <a:rPr lang="en-US" sz="2600" i="1" dirty="0" smtClean="0">
                <a:solidFill>
                  <a:srgbClr val="FF0000"/>
                </a:solidFill>
              </a:rPr>
              <a:t>r </a:t>
            </a:r>
            <a:r>
              <a:rPr lang="en-US" sz="2600" i="1" dirty="0" err="1" smtClean="0">
                <a:solidFill>
                  <a:srgbClr val="FF0000"/>
                </a:solidFill>
              </a:rPr>
              <a:t>cos</a:t>
            </a:r>
            <a:r>
              <a:rPr lang="en-US" sz="2600" i="1" dirty="0" smtClean="0">
                <a:solidFill>
                  <a:srgbClr val="FF0000"/>
                </a:solidFill>
              </a:rPr>
              <a:t> </a:t>
            </a:r>
            <a:r>
              <a:rPr lang="en-US" sz="2600" i="1" dirty="0">
                <a:solidFill>
                  <a:srgbClr val="FF0000"/>
                </a:solidFill>
              </a:rPr>
              <a:t>θ</a:t>
            </a:r>
            <a:r>
              <a:rPr lang="en-US" sz="2600" dirty="0"/>
              <a:t> and are in line with the poles.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613383"/>
              </p:ext>
            </p:extLst>
          </p:nvPr>
        </p:nvGraphicFramePr>
        <p:xfrm>
          <a:off x="1331640" y="1412776"/>
          <a:ext cx="60690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0" name="Equation" r:id="rId3" imgW="3288960" imgH="431640" progId="Equation.3">
                  <p:embed/>
                </p:oleObj>
              </mc:Choice>
              <mc:Fallback>
                <p:oleObj name="Equation" r:id="rId3" imgW="3288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12776"/>
                        <a:ext cx="6069012" cy="733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842353"/>
              </p:ext>
            </p:extLst>
          </p:nvPr>
        </p:nvGraphicFramePr>
        <p:xfrm>
          <a:off x="2411760" y="3048000"/>
          <a:ext cx="4455004" cy="534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1" name="Equation" r:id="rId5" imgW="1752480" imgH="228600" progId="Equation.3">
                  <p:embed/>
                </p:oleObj>
              </mc:Choice>
              <mc:Fallback>
                <p:oleObj name="Equation" r:id="rId5" imgW="1752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048000"/>
                        <a:ext cx="4455004" cy="53429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320480"/>
            <a:ext cx="2881610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6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686" y="1355834"/>
            <a:ext cx="8371914" cy="4878372"/>
          </a:xfrm>
        </p:spPr>
        <p:txBody>
          <a:bodyPr>
            <a:noAutofit/>
          </a:bodyPr>
          <a:lstStyle/>
          <a:p>
            <a:pPr marL="457200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Consider </a:t>
            </a:r>
            <a:r>
              <a:rPr lang="en-US" dirty="0"/>
              <a:t>a discrete damped sinusoid with r = 0.7 and θ = </a:t>
            </a:r>
            <a:r>
              <a:rPr lang="en-US" dirty="0" smtClean="0"/>
              <a:t>45° = 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FF0000"/>
                </a:solidFill>
              </a:rPr>
              <a:t> /4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  <a:p>
            <a:pPr marL="457200"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  <a:p>
            <a:pPr marL="457200"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  <a:p>
            <a:pPr marL="457200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The plot of </a:t>
            </a:r>
            <a:r>
              <a:rPr lang="en-US" dirty="0"/>
              <a:t>this </a:t>
            </a:r>
            <a:r>
              <a:rPr lang="en-US" b="1" u="sng" dirty="0" smtClean="0"/>
              <a:t>discrete</a:t>
            </a:r>
            <a:r>
              <a:rPr lang="en-US" dirty="0" smtClean="0"/>
              <a:t> function </a:t>
            </a:r>
            <a:r>
              <a:rPr lang="en-US" dirty="0"/>
              <a:t>is shown </a:t>
            </a:r>
            <a:r>
              <a:rPr lang="en-US" dirty="0" smtClean="0"/>
              <a:t>below along with pole/zero locations.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139439"/>
              </p:ext>
            </p:extLst>
          </p:nvPr>
        </p:nvGraphicFramePr>
        <p:xfrm>
          <a:off x="2667000" y="2667000"/>
          <a:ext cx="3915120" cy="83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Equation" r:id="rId3" imgW="2006280" imgH="431640" progId="Equation.3">
                  <p:embed/>
                </p:oleObj>
              </mc:Choice>
              <mc:Fallback>
                <p:oleObj name="Equation" r:id="rId3" imgW="2006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667000"/>
                        <a:ext cx="3915120" cy="837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2042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Example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1974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25</a:t>
            </a:fld>
            <a:endParaRPr lang="ar-EG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57200"/>
            <a:ext cx="3276600" cy="27527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12" y="304800"/>
            <a:ext cx="3815787" cy="3276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3657600"/>
            <a:ext cx="80772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latin typeface="+mn-lt"/>
                <a:cs typeface="+mn-cs"/>
              </a:rPr>
              <a:t>Note that the samples are connected </a:t>
            </a:r>
            <a:r>
              <a:rPr lang="en-US" dirty="0" smtClean="0">
                <a:latin typeface="+mn-lt"/>
                <a:cs typeface="+mn-cs"/>
              </a:rPr>
              <a:t>with straight </a:t>
            </a:r>
            <a:r>
              <a:rPr lang="en-US" dirty="0">
                <a:latin typeface="+mn-lt"/>
                <a:cs typeface="+mn-cs"/>
              </a:rPr>
              <a:t>lines for viewing clarity only. In discrete system nothing truly exists (or defined) between the samples</a:t>
            </a:r>
            <a:r>
              <a:rPr lang="en-US" dirty="0" smtClean="0">
                <a:latin typeface="+mn-lt"/>
                <a:cs typeface="+mn-cs"/>
              </a:rPr>
              <a:t>.</a:t>
            </a:r>
          </a:p>
          <a:p>
            <a:pPr marL="4572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>
                <a:latin typeface="+mn-lt"/>
              </a:rPr>
              <a:t>The number of samples/cycle </a:t>
            </a:r>
            <a:r>
              <a:rPr lang="en-US" dirty="0">
                <a:latin typeface="+mn-lt"/>
              </a:rPr>
              <a:t>of complex poles is determined by their angle </a:t>
            </a:r>
            <a:r>
              <a:rPr lang="el-GR" dirty="0">
                <a:latin typeface="+mn-lt"/>
              </a:rPr>
              <a:t>θ. </a:t>
            </a:r>
            <a:r>
              <a:rPr lang="en-US" dirty="0">
                <a:latin typeface="+mn-lt"/>
              </a:rPr>
              <a:t>Given </a:t>
            </a:r>
            <a:r>
              <a:rPr lang="en-US" b="1" dirty="0" err="1">
                <a:latin typeface="+mn-lt"/>
              </a:rPr>
              <a:t>e</a:t>
            </a:r>
            <a:r>
              <a:rPr lang="en-US" b="1" baseline="-25000" dirty="0" err="1">
                <a:latin typeface="+mn-lt"/>
              </a:rPr>
              <a:t>k</a:t>
            </a:r>
            <a:r>
              <a:rPr lang="en-US" b="1" dirty="0">
                <a:latin typeface="+mn-lt"/>
              </a:rPr>
              <a:t> = </a:t>
            </a:r>
            <a:r>
              <a:rPr lang="en-US" b="1" dirty="0" err="1">
                <a:latin typeface="+mn-lt"/>
              </a:rPr>
              <a:t>cos</a:t>
            </a:r>
            <a:r>
              <a:rPr lang="en-US" b="1" dirty="0">
                <a:latin typeface="+mn-lt"/>
              </a:rPr>
              <a:t> k</a:t>
            </a:r>
            <a:r>
              <a:rPr lang="el-GR" b="1" dirty="0">
                <a:latin typeface="+mn-lt"/>
              </a:rPr>
              <a:t>θ</a:t>
            </a:r>
            <a:r>
              <a:rPr lang="en-CA" b="1" dirty="0">
                <a:latin typeface="+mn-lt"/>
              </a:rPr>
              <a:t>, </a:t>
            </a:r>
            <a:r>
              <a:rPr lang="en-US" dirty="0">
                <a:latin typeface="+mn-lt"/>
              </a:rPr>
              <a:t>let N be the number of samples per oscillation period, we must have </a:t>
            </a:r>
            <a:r>
              <a:rPr lang="en-US" i="1" dirty="0">
                <a:latin typeface="+mn-lt"/>
              </a:rPr>
              <a:t>N</a:t>
            </a:r>
            <a:r>
              <a:rPr lang="el-GR" dirty="0">
                <a:latin typeface="+mn-lt"/>
              </a:rPr>
              <a:t>θ = </a:t>
            </a:r>
            <a:r>
              <a:rPr lang="el-GR" dirty="0" smtClean="0">
                <a:latin typeface="+mn-lt"/>
              </a:rPr>
              <a:t>2</a:t>
            </a:r>
            <a:r>
              <a:rPr lang="el-GR" b="1" dirty="0" smtClean="0">
                <a:solidFill>
                  <a:srgbClr val="FF0000"/>
                </a:solidFill>
                <a:cs typeface="Times New Roman" pitchFamily="18" charset="0"/>
              </a:rPr>
              <a:t>π</a:t>
            </a:r>
            <a:r>
              <a:rPr lang="el-GR" dirty="0" smtClean="0">
                <a:solidFill>
                  <a:srgbClr val="FF0000"/>
                </a:solidFill>
                <a:latin typeface="Arial Black"/>
              </a:rPr>
              <a:t> </a:t>
            </a:r>
            <a:r>
              <a:rPr lang="en-US" dirty="0" smtClean="0">
                <a:latin typeface="+mn-lt"/>
              </a:rPr>
              <a:t>, </a:t>
            </a:r>
            <a:r>
              <a:rPr lang="en-US" dirty="0">
                <a:latin typeface="+mn-lt"/>
              </a:rPr>
              <a:t>hence </a:t>
            </a:r>
            <a:r>
              <a:rPr lang="en-US" b="1" i="1" dirty="0">
                <a:latin typeface="+mn-lt"/>
              </a:rPr>
              <a:t>N</a:t>
            </a:r>
            <a:r>
              <a:rPr lang="el-GR" b="1" dirty="0">
                <a:latin typeface="+mn-lt"/>
              </a:rPr>
              <a:t> = </a:t>
            </a:r>
            <a:r>
              <a:rPr lang="el-GR" b="1" dirty="0" smtClean="0">
                <a:latin typeface="+mn-lt"/>
              </a:rPr>
              <a:t>2</a:t>
            </a:r>
            <a:r>
              <a:rPr lang="el-GR" b="1" dirty="0" smtClean="0">
                <a:solidFill>
                  <a:srgbClr val="FF0000"/>
                </a:solidFill>
                <a:cs typeface="Times New Roman" pitchFamily="18" charset="0"/>
              </a:rPr>
              <a:t>π</a:t>
            </a:r>
            <a:r>
              <a:rPr lang="en-CA" b="1" dirty="0" smtClean="0">
                <a:latin typeface="+mn-lt"/>
              </a:rPr>
              <a:t>/</a:t>
            </a:r>
            <a:r>
              <a:rPr lang="el-GR" b="1" dirty="0">
                <a:latin typeface="+mn-lt"/>
              </a:rPr>
              <a:t>θ</a:t>
            </a:r>
            <a:r>
              <a:rPr lang="en-CA" dirty="0">
                <a:latin typeface="+mn-lt"/>
              </a:rPr>
              <a:t> = </a:t>
            </a:r>
            <a:r>
              <a:rPr lang="en-US" dirty="0">
                <a:latin typeface="+mn-lt"/>
              </a:rPr>
              <a:t>8 samples/cycle. </a:t>
            </a:r>
          </a:p>
        </p:txBody>
      </p:sp>
    </p:spTree>
    <p:extLst>
      <p:ext uri="{BB962C8B-B14F-4D97-AF65-F5344CB8AC3E}">
        <p14:creationId xmlns:p14="http://schemas.microsoft.com/office/powerpoint/2010/main" val="152665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84" y="575320"/>
            <a:ext cx="8447584" cy="72008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Poles, zeros, </a:t>
            </a:r>
            <a:r>
              <a:rPr lang="en-US" sz="3200" b="1" dirty="0"/>
              <a:t>and transient </a:t>
            </a:r>
            <a:r>
              <a:rPr lang="en-US" sz="3200" b="1" dirty="0" smtClean="0"/>
              <a:t>response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42698"/>
            <a:ext cx="8280920" cy="452596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As </a:t>
            </a:r>
            <a:r>
              <a:rPr lang="en-US" sz="2600" dirty="0"/>
              <a:t>in continuous systems, higher-order discrete system response is always a combination of ﬁrst order (exponential) and second order (damped sinusoidal) terms.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notion of </a:t>
            </a:r>
            <a:r>
              <a:rPr lang="en-US" sz="2600" dirty="0">
                <a:solidFill>
                  <a:srgbClr val="FF0000"/>
                </a:solidFill>
              </a:rPr>
              <a:t>dominant poles </a:t>
            </a:r>
            <a:r>
              <a:rPr lang="en-US" sz="2600" dirty="0"/>
              <a:t>carries over to discrete systems also. The dynamic response of the system </a:t>
            </a:r>
            <a:r>
              <a:rPr lang="en-US" sz="2600" dirty="0" smtClean="0"/>
              <a:t>is dominated </a:t>
            </a:r>
            <a:r>
              <a:rPr lang="en-US" sz="2600" dirty="0"/>
              <a:t>by poles close to point z = 1 in the </a:t>
            </a:r>
            <a:r>
              <a:rPr lang="en-US" sz="2600" dirty="0" smtClean="0"/>
              <a:t>z-plane.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b="1" dirty="0" smtClean="0"/>
              <a:t>Effect </a:t>
            </a:r>
            <a:r>
              <a:rPr lang="en-US" sz="2600" b="1" dirty="0"/>
              <a:t>of Zeros on Dynamic </a:t>
            </a:r>
            <a:r>
              <a:rPr lang="en-US" sz="2600" b="1" dirty="0" smtClean="0"/>
              <a:t>Response: </a:t>
            </a:r>
            <a:r>
              <a:rPr lang="en-US" sz="2600" dirty="0"/>
              <a:t>Zeros  speed up the response and </a:t>
            </a:r>
            <a:r>
              <a:rPr lang="en-US" sz="2600" dirty="0" smtClean="0"/>
              <a:t>increase </a:t>
            </a:r>
            <a:r>
              <a:rPr lang="en-US" sz="2600" dirty="0"/>
              <a:t>overshoot (or undershoot).</a:t>
            </a:r>
          </a:p>
          <a:p>
            <a:pPr marL="457200" algn="just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5885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>Discrete &amp; Continuous </a:t>
            </a:r>
            <a:r>
              <a:rPr lang="en-US" sz="3600" b="1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360" y="1342698"/>
            <a:ext cx="8136904" cy="452596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It </a:t>
            </a:r>
            <a:r>
              <a:rPr lang="en-US" sz="2600" dirty="0"/>
              <a:t>is time to make a </a:t>
            </a:r>
            <a:r>
              <a:rPr lang="en-US" sz="2600" dirty="0" smtClean="0"/>
              <a:t>connection between </a:t>
            </a:r>
            <a:r>
              <a:rPr lang="en-US" sz="2600" dirty="0"/>
              <a:t>discrete and continuous systems, and </a:t>
            </a:r>
            <a:r>
              <a:rPr lang="en-US" sz="2600" dirty="0" smtClean="0"/>
              <a:t>a link </a:t>
            </a:r>
            <a:r>
              <a:rPr lang="en-US" sz="2600" dirty="0"/>
              <a:t>between </a:t>
            </a:r>
            <a:r>
              <a:rPr lang="en-US" sz="2600" dirty="0" smtClean="0"/>
              <a:t>z and s domains.</a:t>
            </a:r>
            <a:endParaRPr lang="en-US" sz="26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Consider a </a:t>
            </a:r>
            <a:r>
              <a:rPr lang="en-US" sz="2600" dirty="0"/>
              <a:t>continuous </a:t>
            </a:r>
            <a:r>
              <a:rPr lang="en-US" sz="2600" dirty="0" smtClean="0"/>
              <a:t>damped </a:t>
            </a:r>
            <a:r>
              <a:rPr lang="en-US" sz="2600" dirty="0"/>
              <a:t>sinusoid </a:t>
            </a:r>
            <a:r>
              <a:rPr lang="en-US" sz="2600" dirty="0" smtClean="0"/>
              <a:t>signal y(t)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Now, </a:t>
            </a:r>
            <a:r>
              <a:rPr lang="en-US" sz="2600" dirty="0" smtClean="0"/>
              <a:t>sample </a:t>
            </a:r>
            <a:r>
              <a:rPr lang="en-US" sz="2600" dirty="0"/>
              <a:t>y(t) with sample period </a:t>
            </a:r>
            <a:r>
              <a:rPr lang="en-US" sz="2600" i="1" dirty="0"/>
              <a:t>T</a:t>
            </a:r>
            <a:r>
              <a:rPr lang="en-US" sz="2600" dirty="0"/>
              <a:t> to get the following discrete signal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27</a:t>
            </a:fld>
            <a:endParaRPr lang="ar-EG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457322"/>
              </p:ext>
            </p:extLst>
          </p:nvPr>
        </p:nvGraphicFramePr>
        <p:xfrm>
          <a:off x="1378301" y="3315377"/>
          <a:ext cx="6500812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3" imgW="4101840" imgH="419040" progId="Equation.3">
                  <p:embed/>
                </p:oleObj>
              </mc:Choice>
              <mc:Fallback>
                <p:oleObj name="Equation" r:id="rId3" imgW="4101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301" y="3315377"/>
                        <a:ext cx="6500812" cy="7159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062873"/>
              </p:ext>
            </p:extLst>
          </p:nvPr>
        </p:nvGraphicFramePr>
        <p:xfrm>
          <a:off x="762000" y="5301208"/>
          <a:ext cx="7659688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5" imgW="4978080" imgH="736560" progId="Equation.3">
                  <p:embed/>
                </p:oleObj>
              </mc:Choice>
              <mc:Fallback>
                <p:oleObj name="Equation" r:id="rId5" imgW="49780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01208"/>
                        <a:ext cx="7659688" cy="1250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868144" y="3212976"/>
            <a:ext cx="2016224" cy="792088"/>
          </a:xfrm>
          <a:prstGeom prst="rect">
            <a:avLst/>
          </a:prstGeom>
          <a:noFill/>
          <a:ln w="508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5638800" y="5608712"/>
            <a:ext cx="2592288" cy="792088"/>
          </a:xfrm>
          <a:prstGeom prst="rect">
            <a:avLst/>
          </a:prstGeom>
          <a:noFill/>
          <a:ln w="508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60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Discrete &amp; Continuous </a:t>
            </a:r>
            <a:r>
              <a:rPr lang="en-US" sz="3600" b="1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8464"/>
            <a:ext cx="8245366" cy="424847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Comparing </a:t>
            </a:r>
            <a:r>
              <a:rPr lang="en-US" sz="2600" dirty="0"/>
              <a:t>s-plane and z-plane poles, we </a:t>
            </a:r>
            <a:r>
              <a:rPr lang="en-US" sz="2600" dirty="0" smtClean="0"/>
              <a:t>find </a:t>
            </a:r>
            <a:r>
              <a:rPr lang="en-US" sz="2600" dirty="0"/>
              <a:t>that they are related by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This </a:t>
            </a:r>
            <a:r>
              <a:rPr lang="en-US" sz="2600" dirty="0"/>
              <a:t>is a general relationship between poles of continuous signals and their discrete counterparts. This mapping between </a:t>
            </a:r>
            <a:r>
              <a:rPr lang="en-US" sz="2600" dirty="0" smtClean="0"/>
              <a:t>s </a:t>
            </a:r>
            <a:r>
              <a:rPr lang="en-US" sz="2600" dirty="0"/>
              <a:t>and </a:t>
            </a:r>
            <a:r>
              <a:rPr lang="en-US" sz="2600" dirty="0" smtClean="0"/>
              <a:t>z </a:t>
            </a:r>
            <a:r>
              <a:rPr lang="en-US" sz="2600" dirty="0"/>
              <a:t>plane is very useful in controller design.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Note: this </a:t>
            </a:r>
            <a:r>
              <a:rPr lang="en-US" sz="2600" dirty="0"/>
              <a:t>mapping is not applicable to the zeros in </a:t>
            </a:r>
            <a:r>
              <a:rPr lang="en-US" sz="2600" dirty="0" smtClean="0"/>
              <a:t>s- </a:t>
            </a:r>
            <a:r>
              <a:rPr lang="en-US" sz="2600" dirty="0"/>
              <a:t>and z-planes. </a:t>
            </a:r>
            <a:endParaRPr lang="en-US" sz="2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Let’s examine mapping between some contours in s and z planes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338083"/>
              </p:ext>
            </p:extLst>
          </p:nvPr>
        </p:nvGraphicFramePr>
        <p:xfrm>
          <a:off x="3995936" y="2204864"/>
          <a:ext cx="1276290" cy="536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3" imgW="444240" imgH="203040" progId="Equation.3">
                  <p:embed/>
                </p:oleObj>
              </mc:Choice>
              <mc:Fallback>
                <p:oleObj name="Equation" r:id="rId3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2204864"/>
                        <a:ext cx="1276290" cy="5361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070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75018"/>
            <a:ext cx="8215064" cy="552068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s-plane origin </a:t>
            </a:r>
            <a:r>
              <a:rPr lang="en-US" sz="2400" dirty="0" smtClean="0"/>
              <a:t>maps </a:t>
            </a:r>
            <a:r>
              <a:rPr lang="en-US" sz="2400" dirty="0"/>
              <a:t>into </a:t>
            </a:r>
            <a:r>
              <a:rPr lang="en-US" sz="2400" dirty="0" smtClean="0"/>
              <a:t>point  z </a:t>
            </a:r>
            <a:r>
              <a:rPr lang="en-US" sz="2400" dirty="0"/>
              <a:t>= </a:t>
            </a:r>
            <a:r>
              <a:rPr lang="en-US" sz="2400" dirty="0" smtClean="0"/>
              <a:t>1.</a:t>
            </a:r>
            <a:endParaRPr lang="en-US" sz="24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s-plane negative real </a:t>
            </a:r>
            <a:r>
              <a:rPr lang="en-US" sz="2400" b="1" dirty="0"/>
              <a:t>axis </a:t>
            </a:r>
            <a:r>
              <a:rPr lang="en-US" sz="2400" dirty="0" smtClean="0"/>
              <a:t>maps </a:t>
            </a:r>
            <a:r>
              <a:rPr lang="en-US" sz="2400" dirty="0"/>
              <a:t>into the </a:t>
            </a:r>
            <a:r>
              <a:rPr lang="en-US" sz="2400" dirty="0" smtClean="0"/>
              <a:t>z-plane real </a:t>
            </a:r>
            <a:r>
              <a:rPr lang="en-US" sz="2400" dirty="0"/>
              <a:t>axis </a:t>
            </a:r>
            <a:r>
              <a:rPr lang="en-US" sz="2400" dirty="0" smtClean="0"/>
              <a:t>[1,0].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s-plane </a:t>
            </a:r>
            <a:r>
              <a:rPr lang="en-US" sz="2400" b="1" dirty="0" err="1"/>
              <a:t>jω</a:t>
            </a:r>
            <a:r>
              <a:rPr lang="en-US" sz="2400" b="1" dirty="0"/>
              <a:t> axis </a:t>
            </a:r>
            <a:r>
              <a:rPr lang="en-US" sz="2400" dirty="0"/>
              <a:t>maps into z = </a:t>
            </a:r>
            <a:r>
              <a:rPr lang="en-US" sz="2400" dirty="0" err="1" smtClean="0"/>
              <a:t>e</a:t>
            </a:r>
            <a:r>
              <a:rPr lang="en-US" sz="2400" baseline="30000" dirty="0" err="1" smtClean="0"/>
              <a:t>jωT</a:t>
            </a:r>
            <a:r>
              <a:rPr lang="en-US" sz="2400" dirty="0"/>
              <a:t> </a:t>
            </a:r>
            <a:r>
              <a:rPr lang="en-US" sz="2400" dirty="0" smtClean="0"/>
              <a:t>(the </a:t>
            </a:r>
            <a:r>
              <a:rPr lang="en-US" sz="2400" dirty="0"/>
              <a:t>unit </a:t>
            </a:r>
            <a:r>
              <a:rPr lang="en-US" sz="2400" dirty="0" smtClean="0"/>
              <a:t>circle). </a:t>
            </a:r>
            <a:r>
              <a:rPr lang="en-US" sz="2400" dirty="0"/>
              <a:t>As a point moves </a:t>
            </a:r>
            <a:r>
              <a:rPr lang="en-US" sz="2400" dirty="0" smtClean="0"/>
              <a:t>on the </a:t>
            </a:r>
            <a:r>
              <a:rPr lang="en-US" sz="2400" dirty="0"/>
              <a:t>s-plane </a:t>
            </a:r>
            <a:r>
              <a:rPr lang="en-US" sz="2400" dirty="0" err="1"/>
              <a:t>jω</a:t>
            </a:r>
            <a:r>
              <a:rPr lang="en-US" sz="2400" dirty="0"/>
              <a:t> </a:t>
            </a:r>
            <a:r>
              <a:rPr lang="en-US" sz="2400" dirty="0" smtClean="0"/>
              <a:t>axis, </a:t>
            </a:r>
            <a:r>
              <a:rPr lang="en-US" sz="2400" dirty="0"/>
              <a:t>the corresponding z-plane point travels </a:t>
            </a:r>
            <a:r>
              <a:rPr lang="en-US" sz="2400" dirty="0" smtClean="0"/>
              <a:t>around </a:t>
            </a:r>
            <a:r>
              <a:rPr lang="en-US" sz="2400" dirty="0"/>
              <a:t>the unit </a:t>
            </a:r>
            <a:r>
              <a:rPr lang="en-US" sz="2400" dirty="0" smtClean="0"/>
              <a:t>circle. </a:t>
            </a:r>
            <a:r>
              <a:rPr lang="en-US" sz="2400" dirty="0"/>
              <a:t>When s = </a:t>
            </a:r>
            <a:r>
              <a:rPr lang="en-US" sz="2400" dirty="0" smtClean="0"/>
              <a:t>j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/>
              <a:t>/T, then z </a:t>
            </a:r>
            <a:r>
              <a:rPr lang="en-US" sz="2400" dirty="0"/>
              <a:t>= −1. </a:t>
            </a:r>
            <a:r>
              <a:rPr lang="en-US" sz="2400" dirty="0" smtClean="0">
                <a:solidFill>
                  <a:srgbClr val="FF0000"/>
                </a:solidFill>
              </a:rPr>
              <a:t>Stability </a:t>
            </a:r>
            <a:r>
              <a:rPr lang="en-US" sz="2400" dirty="0">
                <a:solidFill>
                  <a:srgbClr val="FF0000"/>
                </a:solidFill>
              </a:rPr>
              <a:t>boundary in s-plane (</a:t>
            </a:r>
            <a:r>
              <a:rPr lang="en-US" sz="2400" dirty="0" err="1">
                <a:solidFill>
                  <a:srgbClr val="FF0000"/>
                </a:solidFill>
              </a:rPr>
              <a:t>jω</a:t>
            </a:r>
            <a:r>
              <a:rPr lang="en-US" sz="2400" dirty="0">
                <a:solidFill>
                  <a:srgbClr val="FF0000"/>
                </a:solidFill>
              </a:rPr>
              <a:t> axis) maps into stability boundary in z-plane (unit circle).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29</a:t>
            </a:fld>
            <a:endParaRPr lang="ar-EG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13088"/>
            <a:ext cx="5266039" cy="259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570839" y="4299248"/>
            <a:ext cx="3115961" cy="2406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300" b="1" dirty="0" smtClean="0"/>
              <a:t>Line of constant damping ratio in s plane </a:t>
            </a:r>
            <a:r>
              <a:rPr lang="en-US" sz="2300" dirty="0" smtClean="0"/>
              <a:t>(radial line in the s-plane) maps into a logarithmic spiral in the z plane.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3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61755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378" y="1357203"/>
            <a:ext cx="8345222" cy="4525963"/>
          </a:xfrm>
        </p:spPr>
        <p:txBody>
          <a:bodyPr>
            <a:normAutofit/>
          </a:bodyPr>
          <a:lstStyle/>
          <a:p>
            <a:pPr marL="1143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/>
              <a:t>In these slides, we study the following topics: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dirty="0" smtClean="0"/>
              <a:t>Difference equations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dirty="0" smtClean="0"/>
              <a:t>The z-transform</a:t>
            </a:r>
            <a:endParaRPr lang="en-US" sz="26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dirty="0"/>
              <a:t>The discrete transfer </a:t>
            </a:r>
            <a:r>
              <a:rPr lang="en-US" sz="2600" dirty="0" smtClean="0"/>
              <a:t>function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dirty="0"/>
              <a:t>Relationship between z-plane pole locations and transient response </a:t>
            </a:r>
            <a:r>
              <a:rPr lang="en-US" sz="2600" dirty="0" smtClean="0"/>
              <a:t>&amp; stability</a:t>
            </a:r>
            <a:endParaRPr lang="en-US" sz="26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600" dirty="0" smtClean="0"/>
              <a:t>Correspondence </a:t>
            </a:r>
            <a:r>
              <a:rPr lang="en-US" sz="2600" dirty="0"/>
              <a:t>between discrete signals and the continuous </a:t>
            </a:r>
            <a:r>
              <a:rPr lang="en-US" sz="2600" dirty="0" smtClean="0"/>
              <a:t>signals (i.e</a:t>
            </a:r>
            <a:r>
              <a:rPr lang="en-US" sz="2600" dirty="0"/>
              <a:t>. </a:t>
            </a:r>
            <a:r>
              <a:rPr lang="en-US" sz="2600" dirty="0" smtClean="0"/>
              <a:t>mapping between s </a:t>
            </a:r>
            <a:r>
              <a:rPr lang="en-US" sz="2600" dirty="0"/>
              <a:t>and z planes</a:t>
            </a:r>
            <a:r>
              <a:rPr lang="en-US" sz="2600" dirty="0" smtClean="0"/>
              <a:t>)</a:t>
            </a: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931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Difference </a:t>
            </a:r>
            <a:r>
              <a:rPr lang="en-US" sz="4000" b="1" dirty="0"/>
              <a:t>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9712"/>
            <a:ext cx="8229600" cy="4525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500" dirty="0" smtClean="0"/>
              <a:t>Physical </a:t>
            </a:r>
            <a:r>
              <a:rPr lang="en-US" sz="2500" dirty="0"/>
              <a:t>systems are modeled </a:t>
            </a:r>
            <a:r>
              <a:rPr lang="en-US" sz="2500" dirty="0" smtClean="0"/>
              <a:t>using continuous-time differential equations, while discrete systems are represented </a:t>
            </a:r>
            <a:r>
              <a:rPr lang="en-US" sz="2500" dirty="0"/>
              <a:t>by </a:t>
            </a:r>
            <a:r>
              <a:rPr lang="en-US" sz="2500" i="1" dirty="0" smtClean="0">
                <a:solidFill>
                  <a:srgbClr val="FF0000"/>
                </a:solidFill>
              </a:rPr>
              <a:t>difference </a:t>
            </a:r>
            <a:r>
              <a:rPr lang="en-US" sz="2500" i="1" dirty="0">
                <a:solidFill>
                  <a:srgbClr val="FF0000"/>
                </a:solidFill>
              </a:rPr>
              <a:t>equations</a:t>
            </a:r>
            <a:r>
              <a:rPr lang="en-US" sz="2500" dirty="0"/>
              <a:t>.</a:t>
            </a:r>
          </a:p>
          <a:p>
            <a:pPr algn="just">
              <a:spcAft>
                <a:spcPts val="600"/>
              </a:spcAft>
            </a:pPr>
            <a:r>
              <a:rPr lang="en-US" sz="2500" dirty="0" smtClean="0"/>
              <a:t>In the </a:t>
            </a:r>
            <a:r>
              <a:rPr lang="en-US" sz="2500" dirty="0"/>
              <a:t>block </a:t>
            </a:r>
            <a:r>
              <a:rPr lang="en-US" sz="2500" dirty="0" smtClean="0"/>
              <a:t>diagram below, an </a:t>
            </a:r>
            <a:r>
              <a:rPr lang="en-US" sz="2500" dirty="0"/>
              <a:t>A/D converter samples a continuous </a:t>
            </a:r>
            <a:r>
              <a:rPr lang="en-US" sz="2500" dirty="0" smtClean="0"/>
              <a:t>variable </a:t>
            </a:r>
            <a:r>
              <a:rPr lang="en-US" sz="2500" b="1" dirty="0" smtClean="0"/>
              <a:t>e(t</a:t>
            </a:r>
            <a:r>
              <a:rPr lang="en-US" sz="2500" b="1" dirty="0"/>
              <a:t>)</a:t>
            </a:r>
            <a:r>
              <a:rPr lang="en-US" sz="2500" dirty="0"/>
              <a:t> to produce discrete variable </a:t>
            </a:r>
            <a:r>
              <a:rPr lang="en-US" sz="2500" b="1" dirty="0"/>
              <a:t>e(</a:t>
            </a:r>
            <a:r>
              <a:rPr lang="en-US" sz="2500" b="1" dirty="0" err="1"/>
              <a:t>kT</a:t>
            </a:r>
            <a:r>
              <a:rPr lang="en-US" sz="2500" b="1" dirty="0" smtClean="0"/>
              <a:t>)</a:t>
            </a:r>
            <a:r>
              <a:rPr lang="en-US" sz="2500" dirty="0" smtClean="0"/>
              <a:t>. The computer </a:t>
            </a:r>
            <a:r>
              <a:rPr lang="en-US" sz="2500" dirty="0"/>
              <a:t>processes </a:t>
            </a:r>
            <a:r>
              <a:rPr lang="en-US" sz="2500" b="1" dirty="0" smtClean="0"/>
              <a:t>e(</a:t>
            </a:r>
            <a:r>
              <a:rPr lang="en-US" sz="2500" b="1" dirty="0" err="1" smtClean="0"/>
              <a:t>kT</a:t>
            </a:r>
            <a:r>
              <a:rPr lang="en-US" sz="2500" b="1" dirty="0"/>
              <a:t>)</a:t>
            </a:r>
            <a:r>
              <a:rPr lang="en-US" sz="2500" dirty="0"/>
              <a:t> to produce </a:t>
            </a:r>
            <a:r>
              <a:rPr lang="en-US" sz="2500" dirty="0" smtClean="0"/>
              <a:t>discrete output </a:t>
            </a:r>
            <a:r>
              <a:rPr lang="en-US" sz="2500" b="1" dirty="0"/>
              <a:t>u(</a:t>
            </a:r>
            <a:r>
              <a:rPr lang="en-US" sz="2500" b="1" dirty="0" err="1"/>
              <a:t>kT</a:t>
            </a:r>
            <a:r>
              <a:rPr lang="en-US" sz="2500" b="1" dirty="0"/>
              <a:t>)</a:t>
            </a:r>
            <a:r>
              <a:rPr lang="en-US" sz="25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48200"/>
            <a:ext cx="468465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9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1156"/>
            <a:ext cx="8382000" cy="5278244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To </a:t>
            </a:r>
            <a:r>
              <a:rPr lang="en-US" sz="2600" dirty="0"/>
              <a:t>generate the </a:t>
            </a:r>
            <a:r>
              <a:rPr lang="en-US" sz="2600" dirty="0" err="1" smtClean="0"/>
              <a:t>k</a:t>
            </a:r>
            <a:r>
              <a:rPr lang="en-US" sz="2600" baseline="30000" dirty="0" err="1" smtClean="0"/>
              <a:t>th</a:t>
            </a:r>
            <a:r>
              <a:rPr lang="en-US" sz="2600" dirty="0" smtClean="0"/>
              <a:t> output </a:t>
            </a:r>
            <a:r>
              <a:rPr lang="en-US" sz="2600" dirty="0"/>
              <a:t>sample </a:t>
            </a:r>
            <a:r>
              <a:rPr lang="en-US" sz="2600" b="1" dirty="0" err="1" smtClean="0"/>
              <a:t>u</a:t>
            </a:r>
            <a:r>
              <a:rPr lang="en-US" sz="2600" b="1" baseline="-25000" dirty="0" err="1" smtClean="0"/>
              <a:t>k</a:t>
            </a:r>
            <a:r>
              <a:rPr lang="en-US" sz="2600" dirty="0" smtClean="0"/>
              <a:t>, </a:t>
            </a:r>
            <a:r>
              <a:rPr lang="en-US" sz="2600" dirty="0"/>
              <a:t>the computer can make use of </a:t>
            </a:r>
            <a:r>
              <a:rPr lang="en-US" sz="2600" dirty="0" smtClean="0"/>
              <a:t>past inputs and outputs:</a:t>
            </a:r>
          </a:p>
          <a:p>
            <a:pPr algn="just"/>
            <a:endParaRPr lang="en-US" sz="2600" dirty="0"/>
          </a:p>
          <a:p>
            <a:pPr algn="just"/>
            <a:endParaRPr lang="en-US" sz="2600" dirty="0" smtClean="0"/>
          </a:p>
          <a:p>
            <a:pPr algn="just"/>
            <a:r>
              <a:rPr lang="en-US" sz="2600" dirty="0" smtClean="0"/>
              <a:t>If </a:t>
            </a:r>
            <a:r>
              <a:rPr lang="en-US" sz="2600" dirty="0"/>
              <a:t>the function </a:t>
            </a:r>
            <a:r>
              <a:rPr lang="en-US" sz="2600" b="1" i="1" dirty="0"/>
              <a:t>f</a:t>
            </a:r>
            <a:r>
              <a:rPr lang="en-US" sz="2600" dirty="0"/>
              <a:t> is linear, the relationship becomes a linear </a:t>
            </a:r>
            <a:r>
              <a:rPr lang="en-US" sz="2600" dirty="0" smtClean="0"/>
              <a:t>difference equation:</a:t>
            </a:r>
            <a:endParaRPr lang="en-US" sz="2600" dirty="0"/>
          </a:p>
          <a:p>
            <a:pPr marL="114300" indent="0" algn="just">
              <a:buNone/>
            </a:pPr>
            <a:endParaRPr lang="en-US" sz="2600" dirty="0" smtClean="0"/>
          </a:p>
          <a:p>
            <a:pPr algn="just"/>
            <a:endParaRPr lang="en-US" sz="2600" dirty="0" smtClean="0"/>
          </a:p>
          <a:p>
            <a:pPr algn="just"/>
            <a:r>
              <a:rPr lang="en-US" sz="2600" dirty="0" smtClean="0"/>
              <a:t>Now, if initial </a:t>
            </a:r>
            <a:r>
              <a:rPr lang="en-US" sz="2600" dirty="0"/>
              <a:t>conditions and input are </a:t>
            </a:r>
            <a:r>
              <a:rPr lang="en-US" sz="2600" dirty="0" smtClean="0"/>
              <a:t>given, the output can be calculated simply by evaluating </a:t>
            </a:r>
            <a:r>
              <a:rPr lang="en-US" sz="2600" dirty="0"/>
              <a:t>the </a:t>
            </a:r>
            <a:r>
              <a:rPr lang="en-US" sz="2600" dirty="0" smtClean="0"/>
              <a:t>difference equation recursively.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721265"/>
              </p:ext>
            </p:extLst>
          </p:nvPr>
        </p:nvGraphicFramePr>
        <p:xfrm>
          <a:off x="762000" y="4221715"/>
          <a:ext cx="7808376" cy="502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3" imgW="3568680" imgH="228600" progId="Equation.3">
                  <p:embed/>
                </p:oleObj>
              </mc:Choice>
              <mc:Fallback>
                <p:oleObj name="Equation" r:id="rId3" imgW="3568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21715"/>
                        <a:ext cx="7808376" cy="50268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786296"/>
              </p:ext>
            </p:extLst>
          </p:nvPr>
        </p:nvGraphicFramePr>
        <p:xfrm>
          <a:off x="1676400" y="2366827"/>
          <a:ext cx="5844698" cy="528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5" imgW="2539800" imgH="228600" progId="Equation.3">
                  <p:embed/>
                </p:oleObj>
              </mc:Choice>
              <mc:Fallback>
                <p:oleObj name="Equation" r:id="rId5" imgW="253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366827"/>
                        <a:ext cx="5844698" cy="52877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58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61318"/>
            <a:ext cx="7776864" cy="634082"/>
          </a:xfrm>
        </p:spPr>
        <p:txBody>
          <a:bodyPr/>
          <a:lstStyle/>
          <a:p>
            <a:pPr algn="l"/>
            <a:r>
              <a:rPr lang="en-US" dirty="0" smtClean="0"/>
              <a:t>Example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8666"/>
            <a:ext cx="8077200" cy="556334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following difference </a:t>
            </a:r>
            <a:r>
              <a:rPr lang="en-US" sz="2400" dirty="0"/>
              <a:t>equation </a:t>
            </a:r>
            <a:r>
              <a:rPr lang="en-US" sz="2400" dirty="0" smtClean="0"/>
              <a:t>has no input: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462840"/>
              </p:ext>
            </p:extLst>
          </p:nvPr>
        </p:nvGraphicFramePr>
        <p:xfrm>
          <a:off x="1191830" y="2057400"/>
          <a:ext cx="5589970" cy="868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3" imgW="2463480" imgH="380880" progId="Equation.3">
                  <p:embed/>
                </p:oleObj>
              </mc:Choice>
              <mc:Fallback>
                <p:oleObj name="Equation" r:id="rId3" imgW="246348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830" y="2057400"/>
                        <a:ext cx="5589970" cy="86827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348879"/>
            <a:ext cx="1728192" cy="252028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3124200"/>
            <a:ext cx="67832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/>
              <a:t>It computes the sequence known as Fibonacci numbers.  </a:t>
            </a:r>
          </a:p>
          <a:p>
            <a:r>
              <a:rPr lang="en-US" sz="2400" dirty="0" smtClean="0"/>
              <a:t>By recursive substitution, the values of u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u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u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,… are found. As you would probably say that this system is </a:t>
            </a:r>
            <a:r>
              <a:rPr lang="en-US" sz="2400" b="1" i="1" dirty="0" smtClean="0">
                <a:solidFill>
                  <a:srgbClr val="FF0000"/>
                </a:solidFill>
              </a:rPr>
              <a:t>unstable</a:t>
            </a:r>
            <a:r>
              <a:rPr lang="en-US" sz="2400" dirty="0" smtClean="0"/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1000" y="5334000"/>
            <a:ext cx="851148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dirty="0" smtClean="0"/>
              <a:t>Although any difference equation with a given input can be “solved” in this manner, we need a better way to solve or predict the behavior of discrete systems.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58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Difference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864" y="1316058"/>
            <a:ext cx="8242736" cy="51845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To solve a </a:t>
            </a:r>
            <a:r>
              <a:rPr lang="en-US" sz="2400" dirty="0"/>
              <a:t>linear </a:t>
            </a:r>
            <a:r>
              <a:rPr lang="en-US" sz="2400" u="sng" dirty="0" smtClean="0"/>
              <a:t>differential</a:t>
            </a:r>
            <a:r>
              <a:rPr lang="en-US" sz="2400" dirty="0" smtClean="0"/>
              <a:t> equation, we assume a solution </a:t>
            </a:r>
            <a:r>
              <a:rPr lang="en-US" sz="2400" dirty="0"/>
              <a:t>of the </a:t>
            </a:r>
            <a:r>
              <a:rPr lang="en-US" sz="2400" dirty="0" smtClean="0"/>
              <a:t>form </a:t>
            </a:r>
            <a:r>
              <a:rPr lang="en-US" sz="2400" b="1" dirty="0" smtClean="0"/>
              <a:t>u(t</a:t>
            </a:r>
            <a:r>
              <a:rPr lang="en-US" sz="2400" b="1" dirty="0"/>
              <a:t>) = </a:t>
            </a:r>
            <a:r>
              <a:rPr lang="en-US" sz="2400" b="1" dirty="0" err="1" smtClean="0"/>
              <a:t>Ae</a:t>
            </a:r>
            <a:r>
              <a:rPr lang="en-US" sz="2400" b="1" baseline="30000" dirty="0" err="1" smtClean="0"/>
              <a:t>st</a:t>
            </a:r>
            <a:r>
              <a:rPr lang="en-US" sz="2400" b="1" baseline="30000" dirty="0"/>
              <a:t> </a:t>
            </a:r>
            <a:r>
              <a:rPr lang="en-US" sz="2400" b="1" baseline="30000" dirty="0" smtClean="0"/>
              <a:t> </a:t>
            </a:r>
            <a:r>
              <a:rPr lang="en-US" sz="2400" dirty="0" smtClean="0"/>
              <a:t>where </a:t>
            </a:r>
            <a:r>
              <a:rPr lang="en-US" sz="2400" b="1" i="1" dirty="0"/>
              <a:t>s</a:t>
            </a:r>
            <a:r>
              <a:rPr lang="en-US" sz="2400" dirty="0"/>
              <a:t> is a complex </a:t>
            </a:r>
            <a:r>
              <a:rPr lang="en-US" sz="2400" dirty="0" smtClean="0"/>
              <a:t>variable.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Similarly, let us assume that the solution of difference equation takes the form </a:t>
            </a:r>
            <a:r>
              <a:rPr lang="en-US" sz="2400" b="1" dirty="0" smtClean="0"/>
              <a:t>u(k</a:t>
            </a:r>
            <a:r>
              <a:rPr lang="en-US" sz="2400" b="1" dirty="0"/>
              <a:t>) = </a:t>
            </a:r>
            <a:r>
              <a:rPr lang="en-US" sz="2400" b="1" dirty="0" err="1" smtClean="0"/>
              <a:t>Az</a:t>
            </a:r>
            <a:r>
              <a:rPr lang="en-US" sz="2400" b="1" baseline="30000" dirty="0" err="1" smtClean="0"/>
              <a:t>k</a:t>
            </a:r>
            <a:r>
              <a:rPr lang="en-US" sz="2400" b="1" baseline="30000" dirty="0" smtClean="0"/>
              <a:t> </a:t>
            </a:r>
            <a:r>
              <a:rPr lang="en-US" sz="2400" dirty="0" smtClean="0"/>
              <a:t>where </a:t>
            </a:r>
            <a:r>
              <a:rPr lang="en-US" sz="2400" b="1" i="1" dirty="0"/>
              <a:t>z</a:t>
            </a:r>
            <a:r>
              <a:rPr lang="en-US" sz="2400" dirty="0"/>
              <a:t> is </a:t>
            </a:r>
            <a:r>
              <a:rPr lang="en-US" sz="2400" dirty="0" smtClean="0"/>
              <a:t>complex </a:t>
            </a:r>
            <a:r>
              <a:rPr lang="en-US" sz="2400" dirty="0"/>
              <a:t>variable </a:t>
            </a:r>
            <a:r>
              <a:rPr lang="en-US" sz="2400" dirty="0" smtClean="0"/>
              <a:t>and </a:t>
            </a:r>
            <a:r>
              <a:rPr lang="en-US" sz="2400" b="1" i="1" dirty="0"/>
              <a:t>k</a:t>
            </a:r>
            <a:r>
              <a:rPr lang="en-US" sz="2400" dirty="0"/>
              <a:t> is the sample </a:t>
            </a:r>
            <a:r>
              <a:rPr lang="en-US" sz="2400" dirty="0" smtClean="0"/>
              <a:t>or discrete-time index</a:t>
            </a:r>
            <a:r>
              <a:rPr lang="en-US" sz="2400" dirty="0"/>
              <a:t>. </a:t>
            </a:r>
            <a:r>
              <a:rPr lang="en-US" sz="2400" dirty="0" smtClean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Substituting in the previous difference equation yields: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two roots of the </a:t>
            </a:r>
            <a:r>
              <a:rPr lang="en-US" sz="2400" dirty="0"/>
              <a:t>characteristic equation </a:t>
            </a:r>
            <a:r>
              <a:rPr lang="en-US" sz="2400" dirty="0" smtClean="0"/>
              <a:t>are: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917929"/>
              </p:ext>
            </p:extLst>
          </p:nvPr>
        </p:nvGraphicFramePr>
        <p:xfrm>
          <a:off x="1295400" y="4419600"/>
          <a:ext cx="720130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3" imgW="3949560" imgH="482400" progId="Equation.3">
                  <p:embed/>
                </p:oleObj>
              </mc:Choice>
              <mc:Fallback>
                <p:oleObj name="Equation" r:id="rId3" imgW="3949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19600"/>
                        <a:ext cx="7201305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977038"/>
              </p:ext>
            </p:extLst>
          </p:nvPr>
        </p:nvGraphicFramePr>
        <p:xfrm>
          <a:off x="3200400" y="5943600"/>
          <a:ext cx="261461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5" imgW="1523880" imgH="215640" progId="Equation.3">
                  <p:embed/>
                </p:oleObj>
              </mc:Choice>
              <mc:Fallback>
                <p:oleObj name="Equation" r:id="rId5" imgW="1523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2614613" cy="3730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7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7502"/>
            <a:ext cx="8229600" cy="604867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</a:t>
            </a:r>
            <a:r>
              <a:rPr lang="en-US" sz="2400" dirty="0" smtClean="0"/>
              <a:t>solution </a:t>
            </a:r>
            <a:r>
              <a:rPr lang="en-US" sz="2400" dirty="0"/>
              <a:t>is therefore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where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can be found </a:t>
            </a:r>
            <a:r>
              <a:rPr lang="en-US" sz="2400" dirty="0"/>
              <a:t>from initial </a:t>
            </a:r>
            <a:r>
              <a:rPr lang="en-US" sz="2400" dirty="0" smtClean="0"/>
              <a:t>conditions to be 0.276 and 0.724, respectively. Hence the solution is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The solution has two </a:t>
            </a:r>
            <a:r>
              <a:rPr lang="en-US" sz="2400" dirty="0"/>
              <a:t>“</a:t>
            </a:r>
            <a:r>
              <a:rPr lang="en-US" sz="2400" dirty="0" smtClean="0"/>
              <a:t>modes”. The mode associated </a:t>
            </a:r>
            <a:r>
              <a:rPr lang="en-US" sz="2400" dirty="0"/>
              <a:t>with </a:t>
            </a:r>
            <a:r>
              <a:rPr lang="en-US" sz="2400" dirty="0" smtClean="0"/>
              <a:t>root -0.618 will decay. However, that associated </a:t>
            </a:r>
            <a:r>
              <a:rPr lang="en-US" sz="2400" dirty="0"/>
              <a:t>with </a:t>
            </a:r>
            <a:r>
              <a:rPr lang="en-US" sz="2400" dirty="0" smtClean="0"/>
              <a:t>root 1.618 </a:t>
            </a:r>
            <a:r>
              <a:rPr lang="en-US" sz="2400" dirty="0"/>
              <a:t>will grow. </a:t>
            </a: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Since </a:t>
            </a:r>
            <a:r>
              <a:rPr lang="en-US" sz="2400" dirty="0"/>
              <a:t>z is a complex variable, we can speak of the z-plane, a complex number plane. </a:t>
            </a: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Observation: </a:t>
            </a:r>
            <a:r>
              <a:rPr lang="en-US" sz="2400" dirty="0" smtClean="0">
                <a:solidFill>
                  <a:srgbClr val="FF0000"/>
                </a:solidFill>
              </a:rPr>
              <a:t>if </a:t>
            </a:r>
            <a:r>
              <a:rPr lang="en-US" sz="2400" dirty="0">
                <a:solidFill>
                  <a:srgbClr val="FF0000"/>
                </a:solidFill>
              </a:rPr>
              <a:t>any </a:t>
            </a:r>
            <a:r>
              <a:rPr lang="en-US" sz="2400" dirty="0" smtClean="0">
                <a:solidFill>
                  <a:srgbClr val="FF0000"/>
                </a:solidFill>
              </a:rPr>
              <a:t>root </a:t>
            </a:r>
            <a:r>
              <a:rPr lang="en-US" sz="2400" dirty="0">
                <a:solidFill>
                  <a:srgbClr val="FF0000"/>
                </a:solidFill>
              </a:rPr>
              <a:t>of the characteristic equation of </a:t>
            </a:r>
            <a:r>
              <a:rPr lang="en-US" sz="2400" dirty="0" smtClean="0">
                <a:solidFill>
                  <a:srgbClr val="FF0000"/>
                </a:solidFill>
              </a:rPr>
              <a:t>discrete </a:t>
            </a:r>
            <a:r>
              <a:rPr lang="en-US" sz="2400" dirty="0">
                <a:solidFill>
                  <a:srgbClr val="FF0000"/>
                </a:solidFill>
              </a:rPr>
              <a:t>system </a:t>
            </a:r>
            <a:r>
              <a:rPr lang="en-US" sz="2400" dirty="0" smtClean="0">
                <a:solidFill>
                  <a:srgbClr val="FF0000"/>
                </a:solidFill>
              </a:rPr>
              <a:t>has </a:t>
            </a:r>
            <a:r>
              <a:rPr lang="en-US" sz="2400" dirty="0">
                <a:solidFill>
                  <a:srgbClr val="FF0000"/>
                </a:solidFill>
              </a:rPr>
              <a:t>magnitude </a:t>
            </a:r>
            <a:r>
              <a:rPr lang="en-US" sz="2400" dirty="0" smtClean="0">
                <a:solidFill>
                  <a:srgbClr val="FF0000"/>
                </a:solidFill>
              </a:rPr>
              <a:t>|</a:t>
            </a:r>
            <a:r>
              <a:rPr lang="en-US" sz="2400" dirty="0">
                <a:solidFill>
                  <a:srgbClr val="FF0000"/>
                </a:solidFill>
              </a:rPr>
              <a:t>z| &gt; </a:t>
            </a:r>
            <a:r>
              <a:rPr lang="en-US" sz="2400" dirty="0" smtClean="0">
                <a:solidFill>
                  <a:srgbClr val="FF0000"/>
                </a:solidFill>
              </a:rPr>
              <a:t>1, i.e. lies </a:t>
            </a:r>
            <a:r>
              <a:rPr lang="en-US" sz="2400" dirty="0">
                <a:solidFill>
                  <a:srgbClr val="FF0000"/>
                </a:solidFill>
              </a:rPr>
              <a:t>outside the unit circle of the z-plane, </a:t>
            </a:r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system </a:t>
            </a:r>
            <a:r>
              <a:rPr lang="en-US" sz="2400" dirty="0" smtClean="0">
                <a:solidFill>
                  <a:srgbClr val="FF0000"/>
                </a:solidFill>
              </a:rPr>
              <a:t>is unstable.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475277"/>
              </p:ext>
            </p:extLst>
          </p:nvPr>
        </p:nvGraphicFramePr>
        <p:xfrm>
          <a:off x="2748939" y="715144"/>
          <a:ext cx="388046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3" imgW="1866600" imgH="241200" progId="Equation.3">
                  <p:embed/>
                </p:oleObj>
              </mc:Choice>
              <mc:Fallback>
                <p:oleObj name="Equation" r:id="rId3" imgW="1866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8939" y="715144"/>
                        <a:ext cx="3880461" cy="504056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805120"/>
              </p:ext>
            </p:extLst>
          </p:nvPr>
        </p:nvGraphicFramePr>
        <p:xfrm>
          <a:off x="1905000" y="2196087"/>
          <a:ext cx="5486400" cy="591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5" imgW="2247840" imgH="241200" progId="Equation.3">
                  <p:embed/>
                </p:oleObj>
              </mc:Choice>
              <mc:Fallback>
                <p:oleObj name="Equation" r:id="rId5" imgW="2247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96087"/>
                        <a:ext cx="5486400" cy="591781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55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075240" cy="850106"/>
          </a:xfrm>
        </p:spPr>
        <p:txBody>
          <a:bodyPr/>
          <a:lstStyle/>
          <a:p>
            <a:pPr algn="l"/>
            <a:r>
              <a:rPr lang="en-US" sz="4000" dirty="0" smtClean="0"/>
              <a:t>Example 2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45068"/>
            <a:ext cx="5370240" cy="3308132"/>
          </a:xfrm>
        </p:spPr>
        <p:txBody>
          <a:bodyPr>
            <a:noAutofit/>
          </a:bodyPr>
          <a:lstStyle/>
          <a:p>
            <a:pPr marL="571500" indent="-457200"/>
            <a:r>
              <a:rPr lang="en-US" sz="2400" dirty="0" smtClean="0"/>
              <a:t>We </a:t>
            </a:r>
            <a:r>
              <a:rPr lang="en-US" sz="2400" dirty="0"/>
              <a:t>want </a:t>
            </a:r>
            <a:r>
              <a:rPr lang="en-US" sz="2400" dirty="0" smtClean="0"/>
              <a:t>to calculate the </a:t>
            </a:r>
            <a:r>
              <a:rPr lang="en-US" sz="2400" dirty="0"/>
              <a:t>integral of the function </a:t>
            </a:r>
            <a:r>
              <a:rPr lang="en-US" sz="2400" dirty="0" smtClean="0"/>
              <a:t>e(</a:t>
            </a:r>
            <a:r>
              <a:rPr lang="en-CA" sz="2400" dirty="0" smtClean="0"/>
              <a:t>t</a:t>
            </a:r>
            <a:r>
              <a:rPr lang="en-US" sz="2400" dirty="0" smtClean="0"/>
              <a:t>) </a:t>
            </a:r>
            <a:r>
              <a:rPr lang="en-US" sz="2400" dirty="0"/>
              <a:t>from </a:t>
            </a:r>
            <a:r>
              <a:rPr lang="en-CA" sz="2400" dirty="0" smtClean="0"/>
              <a:t>t</a:t>
            </a:r>
            <a:r>
              <a:rPr lang="en-US" sz="2400" dirty="0" smtClean="0"/>
              <a:t> </a:t>
            </a:r>
            <a:r>
              <a:rPr lang="en-US" sz="2400" dirty="0"/>
              <a:t>= 0 to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k</a:t>
            </a:r>
            <a:r>
              <a:rPr lang="en-US" sz="2400" dirty="0"/>
              <a:t> </a:t>
            </a:r>
            <a:r>
              <a:rPr lang="en-US" sz="2400" dirty="0" smtClean="0"/>
              <a:t>using </a:t>
            </a:r>
            <a:r>
              <a:rPr lang="en-US" sz="2400" dirty="0"/>
              <a:t>only samples </a:t>
            </a:r>
            <a:r>
              <a:rPr lang="en-US" sz="2400" dirty="0" smtClean="0"/>
              <a:t>e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e</a:t>
            </a:r>
            <a:r>
              <a:rPr lang="en-US" sz="2400" baseline="-25000" dirty="0"/>
              <a:t>1</a:t>
            </a:r>
            <a:r>
              <a:rPr lang="en-US" sz="2400" dirty="0" smtClean="0"/>
              <a:t>, …, e</a:t>
            </a:r>
            <a:r>
              <a:rPr lang="en-US" sz="2400" baseline="-25000" dirty="0" smtClean="0"/>
              <a:t>k</a:t>
            </a:r>
            <a:r>
              <a:rPr lang="en-US" sz="2400" baseline="-25000" dirty="0"/>
              <a:t>−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. </a:t>
            </a:r>
          </a:p>
          <a:p>
            <a:pPr marL="571500" indent="-457200"/>
            <a:r>
              <a:rPr lang="en-US" sz="2400" dirty="0" smtClean="0"/>
              <a:t>We </a:t>
            </a:r>
            <a:r>
              <a:rPr lang="en-US" sz="2400" dirty="0"/>
              <a:t>assume that u</a:t>
            </a:r>
            <a:r>
              <a:rPr lang="en-US" sz="2400" baseline="-25000" dirty="0"/>
              <a:t>k−1</a:t>
            </a:r>
            <a:r>
              <a:rPr lang="en-US" sz="2400" dirty="0" smtClean="0"/>
              <a:t> (the </a:t>
            </a:r>
            <a:r>
              <a:rPr lang="en-US" sz="2400" dirty="0"/>
              <a:t>integral from t = </a:t>
            </a:r>
            <a:r>
              <a:rPr lang="en-US" sz="2400" dirty="0" smtClean="0"/>
              <a:t>0 to t</a:t>
            </a:r>
            <a:r>
              <a:rPr lang="en-US" sz="2400" baseline="-25000" dirty="0" smtClean="0"/>
              <a:t>k</a:t>
            </a:r>
            <a:r>
              <a:rPr lang="en-US" sz="2400" baseline="-25000" dirty="0"/>
              <a:t>−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is known. </a:t>
            </a:r>
            <a:r>
              <a:rPr lang="en-US" sz="2400" dirty="0"/>
              <a:t>Thus we just want a procedure to take the “next step.”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342651"/>
              </p:ext>
            </p:extLst>
          </p:nvPr>
        </p:nvGraphicFramePr>
        <p:xfrm>
          <a:off x="2501900" y="2309813"/>
          <a:ext cx="1465263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3" imgW="774360" imgH="482400" progId="Equation.3">
                  <p:embed/>
                </p:oleObj>
              </mc:Choice>
              <mc:Fallback>
                <p:oleObj name="Equation" r:id="rId3" imgW="774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2309813"/>
                        <a:ext cx="1465263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040" y="2342958"/>
            <a:ext cx="3240360" cy="352444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73268" y="1343214"/>
            <a:ext cx="8403188" cy="942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 marL="114300" indent="0">
              <a:buFontTx/>
              <a:buNone/>
            </a:pPr>
            <a:r>
              <a:rPr lang="en-US" sz="2400" dirty="0" smtClean="0"/>
              <a:t>Consider the numerical integration of a continuous time variable, as shown graphically.</a:t>
            </a:r>
          </a:p>
          <a:p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8794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19043</TotalTime>
  <Words>1792</Words>
  <Application>Microsoft Office PowerPoint</Application>
  <PresentationFormat>On-screen Show (4:3)</PresentationFormat>
  <Paragraphs>206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StallingsCNwIT</vt:lpstr>
      <vt:lpstr>Equation</vt:lpstr>
      <vt:lpstr>Microsoft Equation 3.0</vt:lpstr>
      <vt:lpstr>Discrete Systems</vt:lpstr>
      <vt:lpstr>Introduction </vt:lpstr>
      <vt:lpstr>Objectives</vt:lpstr>
      <vt:lpstr>Difference Equations</vt:lpstr>
      <vt:lpstr>PowerPoint Presentation</vt:lpstr>
      <vt:lpstr>Example 1 </vt:lpstr>
      <vt:lpstr>Solving Difference Equations</vt:lpstr>
      <vt:lpstr>PowerPoint Presentation</vt:lpstr>
      <vt:lpstr>Example 2 </vt:lpstr>
      <vt:lpstr>Trapezoidal Integration </vt:lpstr>
      <vt:lpstr>The z-Transform</vt:lpstr>
      <vt:lpstr>Discrete Transfer Function</vt:lpstr>
      <vt:lpstr>PowerPoint Presentation</vt:lpstr>
      <vt:lpstr>The Unit Delay</vt:lpstr>
      <vt:lpstr>The Unit Pulse Response</vt:lpstr>
      <vt:lpstr>Example </vt:lpstr>
      <vt:lpstr>Closed-form series summations</vt:lpstr>
      <vt:lpstr>Dynamic Response of Discrete Systems</vt:lpstr>
      <vt:lpstr>Unit step</vt:lpstr>
      <vt:lpstr>Exponential Signal</vt:lpstr>
      <vt:lpstr>PowerPoint Presentation</vt:lpstr>
      <vt:lpstr>Damped sinusoid</vt:lpstr>
      <vt:lpstr>PowerPoint Presentation</vt:lpstr>
      <vt:lpstr>Example </vt:lpstr>
      <vt:lpstr>PowerPoint Presentation</vt:lpstr>
      <vt:lpstr>Poles, zeros, and transient response</vt:lpstr>
      <vt:lpstr>  Discrete &amp; Continuous Signals</vt:lpstr>
      <vt:lpstr>Discrete &amp; Continuous Signals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Ahmed</cp:lastModifiedBy>
  <cp:revision>1514</cp:revision>
  <cp:lastPrinted>1601-01-01T00:00:00Z</cp:lastPrinted>
  <dcterms:created xsi:type="dcterms:W3CDTF">2001-08-26T16:57:20Z</dcterms:created>
  <dcterms:modified xsi:type="dcterms:W3CDTF">2019-10-13T12:32:19Z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