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463" r:id="rId3"/>
    <p:sldId id="462" r:id="rId4"/>
    <p:sldId id="447" r:id="rId5"/>
    <p:sldId id="455" r:id="rId6"/>
    <p:sldId id="457" r:id="rId7"/>
    <p:sldId id="415" r:id="rId8"/>
    <p:sldId id="411" r:id="rId9"/>
    <p:sldId id="416" r:id="rId10"/>
    <p:sldId id="418" r:id="rId11"/>
    <p:sldId id="419" r:id="rId12"/>
    <p:sldId id="420" r:id="rId13"/>
    <p:sldId id="422" r:id="rId14"/>
    <p:sldId id="4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5027" autoAdjust="0"/>
  </p:normalViewPr>
  <p:slideViewPr>
    <p:cSldViewPr>
      <p:cViewPr>
        <p:scale>
          <a:sx n="77" d="100"/>
          <a:sy n="77" d="100"/>
        </p:scale>
        <p:origin x="-11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7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04/04/2018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6B1A4-3534-4875-B1CA-60596223E4A6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5BD45-B5A0-4654-B232-F8508C108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7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5BD45-B5A0-4654-B232-F8508C108E1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FC57-1491-4E96-B4AB-7AA84DA3B3F1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B150-CADE-40A8-B4FA-51FC9D654094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11DC-47C5-42DF-9A66-70A9D70E4D41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C31E-DA7F-4847-9D0C-4177E71CC600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4CB6-4BEF-4044-A10B-0F985E827480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55A3-331B-410B-BDDD-A8D41A087129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E9F3-9FE7-49FC-BBCB-4A252256A786}" type="datetime1">
              <a:rPr lang="en-GB" smtClean="0"/>
              <a:t>04/04/2018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6AC-BD28-4255-B930-8F3CE512F65A}" type="datetime1">
              <a:rPr lang="en-GB" smtClean="0"/>
              <a:t>04/04/2018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C143-FF2A-4D95-B91B-45BF7E4B1323}" type="datetime1">
              <a:rPr lang="en-GB" smtClean="0"/>
              <a:t>04/04/2018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D18D-4044-4290-B00A-D00990C66F78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F70B-A4F5-4E42-B598-530F0F06CA38}" type="datetime1">
              <a:rPr lang="en-GB" smtClean="0"/>
              <a:t>04/04/2018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1C09-724D-4698-9296-05918FDEB2E6}" type="datetime1">
              <a:rPr lang="en-GB" smtClean="0"/>
              <a:t>04/04/2018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GB" sz="5000" b="1" dirty="0" smtClean="0"/>
              <a:t>Compensator Design</a:t>
            </a:r>
            <a:endParaRPr lang="en-CA" sz="5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867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Acknowledgement: Slides are due to </a:t>
            </a:r>
            <a:r>
              <a:rPr lang="en-GB" sz="1600" b="1" dirty="0" err="1" smtClean="0"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b="1" dirty="0" err="1" smtClean="0">
                <a:latin typeface="Times New Roman" pitchFamily="18" charset="0"/>
                <a:cs typeface="Times New Roman" pitchFamily="18" charset="0"/>
              </a:rPr>
              <a:t>Imtiaz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b="1" dirty="0" err="1" smtClean="0">
                <a:latin typeface="Times New Roman" pitchFamily="18" charset="0"/>
                <a:cs typeface="Times New Roman" pitchFamily="18" charset="0"/>
              </a:rPr>
              <a:t>Hussain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1600" b="1" dirty="0" err="1">
                <a:latin typeface="Times New Roman" pitchFamily="18" charset="0"/>
                <a:cs typeface="Times New Roman" pitchFamily="18" charset="0"/>
              </a:rPr>
              <a:t>Mehran</a:t>
            </a:r>
            <a:r>
              <a:rPr lang="en-CA" sz="1600" b="1" dirty="0">
                <a:latin typeface="Times New Roman" pitchFamily="18" charset="0"/>
                <a:cs typeface="Times New Roman" pitchFamily="18" charset="0"/>
              </a:rPr>
              <a:t> University of Engineering &amp; Technology</a:t>
            </a:r>
            <a:r>
              <a:rPr lang="en-CA" sz="1600" b="1" dirty="0" smtClean="0">
                <a:latin typeface="Times New Roman" pitchFamily="18" charset="0"/>
                <a:cs typeface="Times New Roman" pitchFamily="18" charset="0"/>
              </a:rPr>
              <a:t>, Pakistan. 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URL :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http://imtiazhussainkalwar.weebly.com/</a:t>
            </a:r>
            <a:endParaRPr lang="en-GB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457201" y="533400"/>
            <a:ext cx="7924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indent="-234950" algn="just">
              <a:buFont typeface="Arial" pitchFamily="34" charset="0"/>
              <a:buChar char="•"/>
            </a:pPr>
            <a:r>
              <a:rPr lang="en-US" sz="2400" dirty="0" smtClean="0"/>
              <a:t>From </a:t>
            </a:r>
            <a:r>
              <a:rPr lang="en-US" sz="2400" dirty="0"/>
              <a:t>the desired </a:t>
            </a:r>
            <a:r>
              <a:rPr lang="en-US" sz="2400" dirty="0" smtClean="0"/>
              <a:t>specifications (damping </a:t>
            </a:r>
            <a:r>
              <a:rPr lang="en-US" sz="2400" dirty="0"/>
              <a:t>ratio </a:t>
            </a:r>
            <a:r>
              <a:rPr lang="en-US" sz="2400" dirty="0">
                <a:solidFill>
                  <a:srgbClr val="FF0000"/>
                </a:solidFill>
              </a:rPr>
              <a:t>0.5</a:t>
            </a:r>
            <a:r>
              <a:rPr lang="en-US" sz="2400" dirty="0"/>
              <a:t> and </a:t>
            </a:r>
            <a:r>
              <a:rPr lang="en-US" sz="2400" dirty="0" err="1"/>
              <a:t>undamped</a:t>
            </a:r>
            <a:r>
              <a:rPr lang="en-US" sz="2400" dirty="0"/>
              <a:t> natural frequency </a:t>
            </a:r>
            <a:r>
              <a:rPr lang="en-US" sz="2400" dirty="0">
                <a:solidFill>
                  <a:srgbClr val="FF0000"/>
                </a:solidFill>
              </a:rPr>
              <a:t>3 </a:t>
            </a:r>
            <a:r>
              <a:rPr lang="en-US" sz="2400" dirty="0" smtClean="0">
                <a:solidFill>
                  <a:srgbClr val="FF0000"/>
                </a:solidFill>
              </a:rPr>
              <a:t>rad/sec</a:t>
            </a:r>
            <a:r>
              <a:rPr lang="en-US" sz="2400" dirty="0" smtClean="0"/>
              <a:t>), the desired dominant </a:t>
            </a:r>
            <a:r>
              <a:rPr lang="en-US" sz="2400" dirty="0"/>
              <a:t>closed-loop </a:t>
            </a:r>
            <a:r>
              <a:rPr lang="en-US" sz="2400" dirty="0" smtClean="0"/>
              <a:t>poles are:</a:t>
            </a:r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/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 smtClean="0"/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/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 smtClean="0"/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 smtClean="0"/>
          </a:p>
          <a:p>
            <a:pPr marL="234950" lvl="1" indent="-234950" algn="just">
              <a:buFont typeface="Arial" pitchFamily="34" charset="0"/>
              <a:buChar char="•"/>
            </a:pPr>
            <a:r>
              <a:rPr lang="en-US" sz="2700" dirty="0"/>
              <a:t>The desired location of closed loop poles can also be located </a:t>
            </a:r>
            <a:r>
              <a:rPr lang="en-US" sz="2700" b="1" dirty="0" smtClean="0"/>
              <a:t>graphically </a:t>
            </a:r>
            <a:r>
              <a:rPr lang="en-US" sz="2700" dirty="0" smtClean="0"/>
              <a:t>where</a:t>
            </a:r>
            <a:endParaRPr lang="en-US" sz="2700" dirty="0" smtClean="0"/>
          </a:p>
          <a:p>
            <a:pPr marL="234950" lvl="1" indent="-234950" algn="just">
              <a:buFont typeface="Arial" pitchFamily="34" charset="0"/>
              <a:buChar char="•"/>
            </a:pPr>
            <a:endParaRPr lang="en-US" sz="2700" b="1" dirty="0"/>
          </a:p>
          <a:p>
            <a:pPr marL="234950" lvl="1" indent="-234950" algn="just">
              <a:buFont typeface="Arial" pitchFamily="34" charset="0"/>
              <a:buChar char="•"/>
            </a:pPr>
            <a:endParaRPr lang="en-US" sz="2700" b="1" dirty="0" smtClean="0"/>
          </a:p>
          <a:p>
            <a:pPr marL="234950" lvl="1" indent="-234950" algn="just">
              <a:buFont typeface="Arial" pitchFamily="34" charset="0"/>
              <a:buChar char="•"/>
            </a:pPr>
            <a:endParaRPr lang="en-US" sz="2700" b="1" dirty="0"/>
          </a:p>
          <a:p>
            <a:pPr marL="234950" lvl="1" indent="-234950" algn="just">
              <a:buFont typeface="Arial" pitchFamily="34" charset="0"/>
              <a:buChar char="•"/>
            </a:pPr>
            <a:r>
              <a:rPr lang="en-US" sz="2700" dirty="0" smtClean="0"/>
              <a:t>And </a:t>
            </a:r>
            <a:r>
              <a:rPr lang="en-US" sz="2700" b="1" dirty="0" err="1" smtClean="0"/>
              <a:t>w</a:t>
            </a:r>
            <a:r>
              <a:rPr lang="en-US" sz="2700" b="1" baseline="-25000" dirty="0" err="1" smtClean="0"/>
              <a:t>n</a:t>
            </a:r>
            <a:r>
              <a:rPr lang="en-US" sz="2700" dirty="0" smtClean="0"/>
              <a:t> = 3 corresponds to a circle of radius 3.</a:t>
            </a:r>
            <a:endParaRPr lang="en-US" sz="2700" dirty="0"/>
          </a:p>
          <a:p>
            <a:pPr marL="234950" indent="-234950" algn="just">
              <a:buFont typeface="Arial" pitchFamily="34" charset="0"/>
              <a:buChar char="•"/>
            </a:pPr>
            <a:endParaRPr lang="en-US" sz="2400" dirty="0"/>
          </a:p>
          <a:p>
            <a:pPr lvl="2" algn="just"/>
            <a:endParaRPr lang="en-US" sz="2400" dirty="0"/>
          </a:p>
          <a:p>
            <a:pPr marL="234950" indent="-234950" algn="just">
              <a:buFont typeface="Arial" pitchFamily="34" charset="0"/>
              <a:buChar char="•"/>
            </a:pP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664653"/>
              </p:ext>
            </p:extLst>
          </p:nvPr>
        </p:nvGraphicFramePr>
        <p:xfrm>
          <a:off x="3276600" y="2133600"/>
          <a:ext cx="28067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58" name="Equation" r:id="rId3" imgW="1434960" imgH="507960" progId="Equation.3">
                  <p:embed/>
                </p:oleObj>
              </mc:Choice>
              <mc:Fallback>
                <p:oleObj name="Equation" r:id="rId3" imgW="1434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133600"/>
                        <a:ext cx="280670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067841"/>
              </p:ext>
            </p:extLst>
          </p:nvPr>
        </p:nvGraphicFramePr>
        <p:xfrm>
          <a:off x="3352800" y="4495800"/>
          <a:ext cx="24955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59" name="Equation" r:id="rId5" imgW="1244520" imgH="482400" progId="Equation.3">
                  <p:embed/>
                </p:oleObj>
              </mc:Choice>
              <mc:Fallback>
                <p:oleObj name="Equation" r:id="rId5" imgW="124452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95800"/>
                        <a:ext cx="249555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64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5" y="304800"/>
            <a:ext cx="8444345" cy="1517068"/>
          </a:xfrm>
        </p:spPr>
        <p:txBody>
          <a:bodyPr>
            <a:normAutofit lnSpcReduction="10000"/>
          </a:bodyPr>
          <a:lstStyle/>
          <a:p>
            <a:pPr marL="346075" lvl="1" indent="-290513" algn="just">
              <a:buFont typeface="Arial" pitchFamily="34" charset="0"/>
              <a:buChar char="•"/>
            </a:pPr>
            <a:r>
              <a:rPr lang="en-US" sz="2400" dirty="0" smtClean="0"/>
              <a:t>Let us draw </a:t>
            </a:r>
            <a:r>
              <a:rPr lang="en-US" sz="2400" dirty="0"/>
              <a:t>the root Locus plot of the given </a:t>
            </a:r>
            <a:r>
              <a:rPr lang="en-US" sz="2400" dirty="0" smtClean="0"/>
              <a:t>system.</a:t>
            </a:r>
          </a:p>
          <a:p>
            <a:pPr marL="346075" lvl="1" indent="-290513" algn="just">
              <a:buFont typeface="Arial" pitchFamily="34" charset="0"/>
              <a:buChar char="•"/>
            </a:pPr>
            <a:r>
              <a:rPr lang="en-US" sz="2400" dirty="0" smtClean="0"/>
              <a:t>It clear that </a:t>
            </a:r>
            <a:r>
              <a:rPr lang="en-US" sz="2400" dirty="0"/>
              <a:t>the desired poles are not on the root </a:t>
            </a:r>
            <a:r>
              <a:rPr lang="en-US" sz="2400" dirty="0" smtClean="0"/>
              <a:t>locus. In other words, gain </a:t>
            </a:r>
            <a:r>
              <a:rPr lang="en-US" sz="2400" dirty="0"/>
              <a:t>adjustment alone cannot yield the desired closed loop poles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2860965" y="1905000"/>
            <a:ext cx="3548886" cy="4667250"/>
            <a:chOff x="4613565" y="1905000"/>
            <a:chExt cx="3548886" cy="4667250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0600" y="1905000"/>
              <a:ext cx="3361851" cy="466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Rectangle 16"/>
            <p:cNvSpPr/>
            <p:nvPr/>
          </p:nvSpPr>
          <p:spPr>
            <a:xfrm>
              <a:off x="4613565" y="2576945"/>
              <a:ext cx="20574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3643745" y="2743200"/>
            <a:ext cx="3200400" cy="3276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3446320" y="2621970"/>
            <a:ext cx="2362200" cy="1219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895600" y="2438400"/>
            <a:ext cx="1650075" cy="738664"/>
            <a:chOff x="4648200" y="2438400"/>
            <a:chExt cx="1650075" cy="738664"/>
          </a:xfrm>
        </p:grpSpPr>
        <p:sp>
          <p:nvSpPr>
            <p:cNvPr id="15" name="Oval 14"/>
            <p:cNvSpPr/>
            <p:nvPr/>
          </p:nvSpPr>
          <p:spPr>
            <a:xfrm>
              <a:off x="6206835" y="2895600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48200" y="2438400"/>
              <a:ext cx="1219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Desired Closed Loop Pole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715000" y="2667000"/>
              <a:ext cx="381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4459186" y="3870648"/>
            <a:ext cx="772583" cy="706920"/>
            <a:chOff x="6211786" y="3870648"/>
            <a:chExt cx="772583" cy="706920"/>
          </a:xfrm>
        </p:grpSpPr>
        <p:sp>
          <p:nvSpPr>
            <p:cNvPr id="22" name="Arc 21"/>
            <p:cNvSpPr/>
            <p:nvPr/>
          </p:nvSpPr>
          <p:spPr>
            <a:xfrm rot="14580006">
              <a:off x="6244618" y="3837816"/>
              <a:ext cx="706920" cy="772583"/>
            </a:xfrm>
            <a:prstGeom prst="arc">
              <a:avLst>
                <a:gd name="adj1" fmla="val 16200000"/>
                <a:gd name="adj2" fmla="val 2668744"/>
              </a:avLst>
            </a:prstGeom>
            <a:ln w="28575">
              <a:solidFill>
                <a:schemeClr val="accent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5126" name="Object 6"/>
            <p:cNvGraphicFramePr>
              <a:graphicFrameLocks noChangeAspect="1"/>
            </p:cNvGraphicFramePr>
            <p:nvPr/>
          </p:nvGraphicFramePr>
          <p:xfrm>
            <a:off x="6289965" y="4003975"/>
            <a:ext cx="371475" cy="260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73" name="Equation" r:id="rId5" imgW="253800" imgH="177480" progId="Equation.3">
                    <p:embed/>
                  </p:oleObj>
                </mc:Choice>
                <mc:Fallback>
                  <p:oleObj name="Equation" r:id="rId5" imgW="2538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9965" y="4003975"/>
                          <a:ext cx="371475" cy="2603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A0D5CAB-8BF0-4EA3-BAE4-9835C852A49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5" cy="248976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2200" b="1" u="sng" dirty="0" smtClean="0">
                <a:solidFill>
                  <a:srgbClr val="FF0000"/>
                </a:solidFill>
              </a:rPr>
              <a:t>Even without drawing the root locus</a:t>
            </a:r>
            <a:r>
              <a:rPr lang="en-US" sz="2200" b="1" dirty="0" smtClean="0"/>
              <a:t>, </a:t>
            </a:r>
            <a:r>
              <a:rPr lang="en-US" sz="2200" dirty="0" smtClean="0"/>
              <a:t>we can deduce, </a:t>
            </a:r>
            <a:r>
              <a:rPr lang="en-US" sz="2200" b="1" dirty="0" smtClean="0">
                <a:solidFill>
                  <a:srgbClr val="FF0000"/>
                </a:solidFill>
              </a:rPr>
              <a:t>from the angle condition</a:t>
            </a:r>
            <a:r>
              <a:rPr lang="en-US" sz="2200" dirty="0" smtClean="0"/>
              <a:t>, that the desired poles are not on the root locus. Therefore, let us use a PD compensator. </a:t>
            </a:r>
            <a:r>
              <a:rPr lang="en-US" sz="2200" b="1" dirty="0" smtClean="0"/>
              <a:t>This corresponds to the addition of a zero</a:t>
            </a:r>
            <a:r>
              <a:rPr lang="en-US" sz="2200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en-US" sz="2200" dirty="0" smtClean="0"/>
              <a:t>To </a:t>
            </a:r>
            <a:r>
              <a:rPr lang="en-US" sz="2200" dirty="0"/>
              <a:t>calculate the angle of </a:t>
            </a:r>
            <a:r>
              <a:rPr lang="en-US" sz="2200" dirty="0" smtClean="0"/>
              <a:t>deficiency, </a:t>
            </a:r>
            <a:r>
              <a:rPr lang="en-US" sz="2200" dirty="0"/>
              <a:t>apply Angle Condition at desired closed loop </a:t>
            </a:r>
            <a:r>
              <a:rPr lang="en-US" sz="2200" dirty="0" smtClean="0"/>
              <a:t>pole. This </a:t>
            </a:r>
            <a:r>
              <a:rPr lang="en-US" sz="2200" dirty="0"/>
              <a:t>angle must be contributed by </a:t>
            </a:r>
            <a:r>
              <a:rPr lang="en-US" sz="2200" dirty="0" smtClean="0"/>
              <a:t>the zero </a:t>
            </a:r>
            <a:r>
              <a:rPr lang="en-US" sz="2200" b="1" dirty="0" smtClean="0"/>
              <a:t>(at </a:t>
            </a:r>
            <a:r>
              <a:rPr lang="en-US" sz="2200" b="1" i="1" dirty="0" smtClean="0"/>
              <a:t>s</a:t>
            </a:r>
            <a:r>
              <a:rPr lang="en-US" sz="2200" b="1" dirty="0" smtClean="0"/>
              <a:t> = </a:t>
            </a:r>
            <a:r>
              <a:rPr lang="en-US" sz="2200" b="1" i="1" dirty="0" smtClean="0"/>
              <a:t>-z</a:t>
            </a:r>
            <a:r>
              <a:rPr lang="en-US" sz="2200" b="1" dirty="0" smtClean="0"/>
              <a:t>)</a:t>
            </a:r>
            <a:r>
              <a:rPr lang="en-US" sz="2200" dirty="0" smtClean="0"/>
              <a:t> of </a:t>
            </a:r>
            <a:r>
              <a:rPr lang="en-US" sz="2200" dirty="0"/>
              <a:t>PD compensator </a:t>
            </a:r>
            <a:r>
              <a:rPr lang="en-US" sz="2200" dirty="0" smtClean="0"/>
              <a:t>so that the </a:t>
            </a:r>
            <a:r>
              <a:rPr lang="en-US" sz="2200" dirty="0"/>
              <a:t>new root locus is to pass through the desired </a:t>
            </a:r>
            <a:r>
              <a:rPr lang="en-US" sz="2200" dirty="0" smtClean="0"/>
              <a:t>locations.</a:t>
            </a:r>
            <a:endParaRPr lang="en-US" sz="2200" dirty="0"/>
          </a:p>
          <a:p>
            <a:pPr algn="just">
              <a:spcBef>
                <a:spcPts val="0"/>
              </a:spcBef>
            </a:pPr>
            <a:endParaRPr lang="en-US" sz="2200" dirty="0"/>
          </a:p>
          <a:p>
            <a:pPr algn="just">
              <a:spcBef>
                <a:spcPts val="0"/>
              </a:spcBef>
            </a:pPr>
            <a:endParaRPr lang="en-US" sz="22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4724400" y="2785646"/>
            <a:ext cx="4319155" cy="3436430"/>
            <a:chOff x="2386445" y="2446210"/>
            <a:chExt cx="4319155" cy="3436430"/>
          </a:xfrm>
        </p:grpSpPr>
        <p:grpSp>
          <p:nvGrpSpPr>
            <p:cNvPr id="8" name="Group 7"/>
            <p:cNvGrpSpPr/>
            <p:nvPr/>
          </p:nvGrpSpPr>
          <p:grpSpPr>
            <a:xfrm>
              <a:off x="2514600" y="3139440"/>
              <a:ext cx="4191000" cy="2743200"/>
              <a:chOff x="2272145" y="2889454"/>
              <a:chExt cx="4191000" cy="2743200"/>
            </a:xfrm>
          </p:grpSpPr>
          <p:cxnSp>
            <p:nvCxnSpPr>
              <p:cNvPr id="5" name="Straight Connector 4"/>
              <p:cNvCxnSpPr/>
              <p:nvPr/>
            </p:nvCxnSpPr>
            <p:spPr>
              <a:xfrm rot="5400000">
                <a:off x="2971800" y="4260260"/>
                <a:ext cx="27432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272145" y="4890655"/>
                <a:ext cx="41910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25"/>
            <p:cNvGrpSpPr/>
            <p:nvPr/>
          </p:nvGrpSpPr>
          <p:grpSpPr>
            <a:xfrm>
              <a:off x="4511108" y="5072155"/>
              <a:ext cx="144017" cy="145470"/>
              <a:chOff x="3203847" y="4809330"/>
              <a:chExt cx="144017" cy="14547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flipH="1">
                <a:off x="3203847" y="4809330"/>
                <a:ext cx="144000" cy="144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203864" y="4810800"/>
                <a:ext cx="144000" cy="144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25"/>
            <p:cNvGrpSpPr/>
            <p:nvPr/>
          </p:nvGrpSpPr>
          <p:grpSpPr>
            <a:xfrm>
              <a:off x="3631860" y="5072160"/>
              <a:ext cx="144017" cy="145470"/>
              <a:chOff x="3203847" y="4809330"/>
              <a:chExt cx="144017" cy="14547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3203847" y="4809330"/>
                <a:ext cx="144000" cy="144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203864" y="4810800"/>
                <a:ext cx="144000" cy="144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3479460" y="5203780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-1</a:t>
              </a:r>
              <a:endParaRPr lang="en-US" sz="14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3192075" y="3441470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17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9216516"/>
                </p:ext>
              </p:extLst>
            </p:nvPr>
          </p:nvGraphicFramePr>
          <p:xfrm>
            <a:off x="2538845" y="2921289"/>
            <a:ext cx="1838325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538" name="Equation" r:id="rId3" imgW="939600" imgH="203040" progId="Equation.3">
                    <p:embed/>
                  </p:oleObj>
                </mc:Choice>
                <mc:Fallback>
                  <p:oleObj name="Equation" r:id="rId3" imgW="9396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8845" y="2921289"/>
                          <a:ext cx="1838325" cy="396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2386445" y="244621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Desired Closed Loop Pole</a:t>
              </a:r>
              <a:endParaRPr lang="en-US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27415" y="4296315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-1</a:t>
              </a:r>
              <a:endParaRPr 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32365" y="5203780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-2</a:t>
              </a:r>
              <a:endParaRPr lang="en-US" sz="14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 flipH="1" flipV="1">
              <a:off x="2742406" y="5147566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 flipH="1" flipV="1">
              <a:off x="4509656" y="4462560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641265" y="3631285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-2</a:t>
              </a:r>
              <a:endParaRPr lang="en-US" sz="14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 rot="10800000" flipH="1" flipV="1">
              <a:off x="4523506" y="3797530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579646" y="3801929"/>
            <a:ext cx="1927083" cy="1976914"/>
            <a:chOff x="2632814" y="4225636"/>
            <a:chExt cx="1927083" cy="1976914"/>
          </a:xfrm>
        </p:grpSpPr>
        <p:cxnSp>
          <p:nvCxnSpPr>
            <p:cNvPr id="33" name="Straight Connector 32"/>
            <p:cNvCxnSpPr/>
            <p:nvPr/>
          </p:nvCxnSpPr>
          <p:spPr>
            <a:xfrm rot="16200000" flipV="1">
              <a:off x="2483191" y="4407591"/>
              <a:ext cx="1601121" cy="130187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V="1">
              <a:off x="2023478" y="4841903"/>
              <a:ext cx="1683339" cy="45080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/>
            <p:cNvSpPr/>
            <p:nvPr/>
          </p:nvSpPr>
          <p:spPr>
            <a:xfrm rot="21419940">
              <a:off x="2968901" y="5650308"/>
              <a:ext cx="454086" cy="552242"/>
            </a:xfrm>
            <a:prstGeom prst="arc">
              <a:avLst>
                <a:gd name="adj1" fmla="val 14070656"/>
                <a:gd name="adj2" fmla="val 0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5417125"/>
              <a:ext cx="5212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120</a:t>
              </a:r>
              <a:r>
                <a:rPr lang="en-US" sz="1400" baseline="30000" dirty="0" smtClean="0"/>
                <a:t>o</a:t>
              </a:r>
              <a:endParaRPr lang="en-US" sz="1400" baseline="30000" dirty="0"/>
            </a:p>
          </p:txBody>
        </p:sp>
        <p:sp>
          <p:nvSpPr>
            <p:cNvPr id="39" name="Arc 38"/>
            <p:cNvSpPr/>
            <p:nvPr/>
          </p:nvSpPr>
          <p:spPr>
            <a:xfrm rot="21419940">
              <a:off x="3771259" y="5615673"/>
              <a:ext cx="454086" cy="552242"/>
            </a:xfrm>
            <a:prstGeom prst="arc">
              <a:avLst>
                <a:gd name="adj1" fmla="val 14070656"/>
                <a:gd name="adj2" fmla="val 0"/>
              </a:avLst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013360" y="5389410"/>
              <a:ext cx="5212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101</a:t>
              </a:r>
              <a:r>
                <a:rPr lang="en-US" sz="1400" baseline="30000" dirty="0" smtClean="0"/>
                <a:t>o</a:t>
              </a:r>
              <a:endParaRPr lang="en-US" sz="1400" baseline="300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2" name="Flowchart: Connector 1"/>
          <p:cNvSpPr/>
          <p:nvPr/>
        </p:nvSpPr>
        <p:spPr>
          <a:xfrm>
            <a:off x="4852555" y="5411596"/>
            <a:ext cx="117765" cy="15240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4907991" y="3858955"/>
            <a:ext cx="635430" cy="161601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 rot="21419940">
            <a:off x="4941969" y="5193108"/>
            <a:ext cx="454086" cy="552242"/>
          </a:xfrm>
          <a:prstGeom prst="arc">
            <a:avLst>
              <a:gd name="adj1" fmla="val 14070656"/>
              <a:gd name="adj2" fmla="val 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54276"/>
              </p:ext>
            </p:extLst>
          </p:nvPr>
        </p:nvGraphicFramePr>
        <p:xfrm>
          <a:off x="533400" y="3062288"/>
          <a:ext cx="3576637" cy="257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39" name="Equation" r:id="rId5" imgW="1828800" imgH="1320480" progId="Equation.3">
                  <p:embed/>
                </p:oleObj>
              </mc:Choice>
              <mc:Fallback>
                <p:oleObj name="Equation" r:id="rId5" imgW="1828800" imgH="1320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62288"/>
                        <a:ext cx="3576637" cy="257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077772"/>
              </p:ext>
            </p:extLst>
          </p:nvPr>
        </p:nvGraphicFramePr>
        <p:xfrm>
          <a:off x="5257800" y="4953000"/>
          <a:ext cx="228600" cy="299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40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953000"/>
                        <a:ext cx="228600" cy="299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36007"/>
              </p:ext>
            </p:extLst>
          </p:nvPr>
        </p:nvGraphicFramePr>
        <p:xfrm>
          <a:off x="901700" y="5992813"/>
          <a:ext cx="24177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41" name="Equation" r:id="rId9" imgW="1206360" imgH="228600" progId="Equation.3">
                  <p:embed/>
                </p:oleObj>
              </mc:Choice>
              <mc:Fallback>
                <p:oleObj name="Equation" r:id="rId9" imgW="12063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5992813"/>
                        <a:ext cx="24177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26934"/>
              </p:ext>
            </p:extLst>
          </p:nvPr>
        </p:nvGraphicFramePr>
        <p:xfrm>
          <a:off x="4352925" y="5543550"/>
          <a:ext cx="4476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42" name="Equation" r:id="rId11" imgW="228600" imgH="126720" progId="Equation.3">
                  <p:embed/>
                </p:oleObj>
              </mc:Choice>
              <mc:Fallback>
                <p:oleObj name="Equation" r:id="rId11" imgW="22860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925" y="5543550"/>
                        <a:ext cx="447675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8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51864"/>
            <a:ext cx="7696200" cy="5181600"/>
          </a:xfrm>
        </p:spPr>
        <p:txBody>
          <a:bodyPr>
            <a:normAutofit/>
          </a:bodyPr>
          <a:lstStyle/>
          <a:p>
            <a:pPr marL="290513" indent="-290513" algn="just"/>
            <a:r>
              <a:rPr lang="en-US" sz="2600" dirty="0"/>
              <a:t>To </a:t>
            </a:r>
            <a:r>
              <a:rPr lang="en-US" sz="2600" dirty="0" smtClean="0"/>
              <a:t>calculate the required compensator gain </a:t>
            </a:r>
            <a:r>
              <a:rPr lang="en-US" sz="2600" dirty="0" err="1" smtClean="0">
                <a:solidFill>
                  <a:srgbClr val="FF0000"/>
                </a:solidFill>
              </a:rPr>
              <a:t>K</a:t>
            </a:r>
            <a:r>
              <a:rPr lang="en-US" sz="2600" baseline="-25000" dirty="0" err="1" smtClean="0">
                <a:solidFill>
                  <a:srgbClr val="FF0000"/>
                </a:solidFill>
              </a:rPr>
              <a:t>c</a:t>
            </a:r>
            <a:r>
              <a:rPr lang="en-US" sz="2600" dirty="0" smtClean="0"/>
              <a:t>, we apply </a:t>
            </a:r>
            <a:r>
              <a:rPr lang="en-US" sz="2600" dirty="0"/>
              <a:t>the magnitude </a:t>
            </a:r>
            <a:r>
              <a:rPr lang="en-US" sz="2600" dirty="0" smtClean="0"/>
              <a:t>condition at the desired pole location. </a:t>
            </a:r>
          </a:p>
          <a:p>
            <a:pPr marL="290513" indent="-290513" algn="just"/>
            <a:endParaRPr lang="en-US" sz="2600" dirty="0"/>
          </a:p>
          <a:p>
            <a:pPr marL="290513" indent="-290513" algn="just"/>
            <a:endParaRPr lang="en-US" sz="2600" dirty="0" smtClean="0"/>
          </a:p>
          <a:p>
            <a:pPr marL="290513" indent="-290513" algn="just"/>
            <a:endParaRPr lang="en-US" sz="2600" dirty="0"/>
          </a:p>
          <a:p>
            <a:pPr marL="290513" indent="-290513" algn="just"/>
            <a:endParaRPr lang="en-US" sz="2600" dirty="0" smtClean="0"/>
          </a:p>
          <a:p>
            <a:pPr marL="290513" indent="-290513" algn="just"/>
            <a:r>
              <a:rPr lang="en-US" sz="2600" dirty="0" smtClean="0"/>
              <a:t>Hence</a:t>
            </a:r>
            <a:r>
              <a:rPr lang="en-US" sz="2600" dirty="0" smtClean="0"/>
              <a:t>, the final PD controller is</a:t>
            </a:r>
            <a:endParaRPr lang="en-US" sz="2600" dirty="0"/>
          </a:p>
          <a:p>
            <a:pPr marL="290513" indent="-290513" algn="just"/>
            <a:endParaRPr lang="en-US" sz="2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755149"/>
              </p:ext>
            </p:extLst>
          </p:nvPr>
        </p:nvGraphicFramePr>
        <p:xfrm>
          <a:off x="2482850" y="1295400"/>
          <a:ext cx="437515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39" name="Equation" r:id="rId3" imgW="2171520" imgH="1015920" progId="Equation.3">
                  <p:embed/>
                </p:oleObj>
              </mc:Choice>
              <mc:Fallback>
                <p:oleObj name="Equation" r:id="rId3" imgW="21715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1295400"/>
                        <a:ext cx="437515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862002"/>
              </p:ext>
            </p:extLst>
          </p:nvPr>
        </p:nvGraphicFramePr>
        <p:xfrm>
          <a:off x="3134363" y="4086225"/>
          <a:ext cx="319881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40" name="Equation" r:id="rId5" imgW="1295280" imgH="228600" progId="Equation.3">
                  <p:embed/>
                </p:oleObj>
              </mc:Choice>
              <mc:Fallback>
                <p:oleObj name="Equation" r:id="rId5" imgW="12952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363" y="4086225"/>
                        <a:ext cx="319881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876800"/>
            <a:ext cx="6248400" cy="174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2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It is interesting to compare </a:t>
            </a:r>
            <a:r>
              <a:rPr lang="en-CA" sz="2600" dirty="0"/>
              <a:t>the </a:t>
            </a:r>
            <a:r>
              <a:rPr lang="en-CA" sz="2600" dirty="0" smtClean="0"/>
              <a:t>closed-loop step response </a:t>
            </a:r>
            <a:r>
              <a:rPr lang="en-CA" sz="2600" dirty="0"/>
              <a:t>with and without the </a:t>
            </a:r>
            <a:r>
              <a:rPr lang="en-CA" sz="2600" dirty="0" smtClean="0"/>
              <a:t>compensator.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As we can clearly see, there is a significant improvement in the transient response using the designed PD compensator.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048000"/>
            <a:ext cx="4142595" cy="339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9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90366"/>
            <a:ext cx="8610600" cy="543903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chemeClr val="hlink"/>
              </a:buClr>
            </a:pPr>
            <a:r>
              <a:rPr lang="en-US" altLang="zh-CN" sz="2800" dirty="0" smtClean="0"/>
              <a:t>A </a:t>
            </a:r>
            <a:r>
              <a:rPr lang="en-US" altLang="zh-CN" sz="2800" dirty="0"/>
              <a:t>feedback control system that provides </a:t>
            </a:r>
            <a:r>
              <a:rPr lang="en-US" altLang="zh-CN" sz="2800" dirty="0" smtClean="0"/>
              <a:t>acceptable performance </a:t>
            </a:r>
            <a:r>
              <a:rPr lang="en-US" altLang="zh-CN" sz="2800" dirty="0"/>
              <a:t>without any necessary adjustment is rare.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To improve performance, we insert a</a:t>
            </a:r>
            <a:r>
              <a:rPr lang="en-US" altLang="zh-CN" sz="2800" dirty="0">
                <a:ea typeface="宋体" pitchFamily="2" charset="-122"/>
              </a:rPr>
              <a:t> an additional component or </a:t>
            </a:r>
            <a:r>
              <a:rPr lang="en-US" altLang="zh-CN" sz="2800" dirty="0" smtClean="0">
                <a:ea typeface="宋体" pitchFamily="2" charset="-122"/>
              </a:rPr>
              <a:t>circuit called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compensator, </a:t>
            </a:r>
            <a:r>
              <a:rPr lang="en-US" sz="2800" i="1" dirty="0" err="1" smtClean="0">
                <a:solidFill>
                  <a:srgbClr val="FF0000"/>
                </a:solidFill>
              </a:rPr>
              <a:t>G</a:t>
            </a:r>
            <a:r>
              <a:rPr lang="en-US" sz="2800" i="1" baseline="-25000" dirty="0" err="1" smtClean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i="1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/>
              <a:t>.</a:t>
            </a:r>
          </a:p>
          <a:p>
            <a:pPr marL="287338" indent="-287338" algn="just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hlink"/>
              </a:buClr>
            </a:pPr>
            <a:endParaRPr lang="en-US" altLang="zh-CN" sz="2800" dirty="0">
              <a:ea typeface="宋体" pitchFamily="2" charset="-122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altLang="zh-CN" sz="2800" dirty="0">
              <a:ea typeface="宋体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163589"/>
            <a:ext cx="4648200" cy="16464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876800"/>
            <a:ext cx="5867400" cy="161830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Compensator Design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We want to design (calculate) the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compensator such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that the closed-loop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system has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certain: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Transient response characteristics (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p</a:t>
            </a:r>
            <a:r>
              <a:rPr lang="en-US" altLang="zh-CN" sz="2600" dirty="0">
                <a:latin typeface="Arial" pitchFamily="34" charset="0"/>
                <a:cs typeface="Arial" pitchFamily="34" charset="0"/>
              </a:rPr>
              <a:t>eak time, overshoot, settling </a:t>
            </a:r>
            <a:r>
              <a:rPr lang="en-US" altLang="zh-CN" sz="2600" dirty="0" smtClean="0">
                <a:latin typeface="Arial" pitchFamily="34" charset="0"/>
                <a:cs typeface="Arial" pitchFamily="34" charset="0"/>
              </a:rPr>
              <a:t>time, …).</a:t>
            </a:r>
            <a:endParaRPr lang="en-US" altLang="zh-CN" sz="2600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Steady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state error for step, or ramp inputs.</a:t>
            </a:r>
          </a:p>
          <a:p>
            <a:pPr algn="just" eaLnBrk="0" hangingPunct="0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US" altLang="zh-CN" sz="2600" dirty="0" smtClean="0">
                <a:latin typeface="Arial" pitchFamily="34" charset="0"/>
                <a:ea typeface="幼圆" pitchFamily="49" charset="-122"/>
                <a:cs typeface="Arial" pitchFamily="34" charset="0"/>
              </a:rPr>
              <a:t>As these </a:t>
            </a:r>
            <a:r>
              <a:rPr lang="en-US" altLang="zh-CN" sz="2600" dirty="0">
                <a:latin typeface="Arial" pitchFamily="34" charset="0"/>
                <a:ea typeface="幼圆" pitchFamily="49" charset="-122"/>
                <a:cs typeface="Arial" pitchFamily="34" charset="0"/>
              </a:rPr>
              <a:t>performance specifications can be defined in terms of the location of </a:t>
            </a:r>
            <a:r>
              <a:rPr lang="en-US" altLang="zh-CN" sz="2600" dirty="0" smtClean="0">
                <a:latin typeface="Arial" pitchFamily="34" charset="0"/>
                <a:ea typeface="幼圆" pitchFamily="49" charset="-122"/>
                <a:cs typeface="Arial" pitchFamily="34" charset="0"/>
              </a:rPr>
              <a:t>closed-loop system poles, the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root-locus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approach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is so powerful in the design of compensators.</a:t>
            </a:r>
            <a:endParaRPr lang="en-US" altLang="zh-CN" sz="2600" dirty="0">
              <a:solidFill>
                <a:srgbClr val="FF0000"/>
              </a:solidFill>
              <a:latin typeface="Arial" pitchFamily="34" charset="0"/>
              <a:ea typeface="幼圆" pitchFamily="49" charset="-122"/>
              <a:cs typeface="Arial" pitchFamily="34" charset="0"/>
            </a:endParaRP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74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7362"/>
            <a:ext cx="8229600" cy="808038"/>
          </a:xfrm>
        </p:spPr>
        <p:txBody>
          <a:bodyPr/>
          <a:lstStyle/>
          <a:p>
            <a:r>
              <a:rPr lang="en-US" b="1" dirty="0" smtClean="0"/>
              <a:t>Compensation via Root Locus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066800"/>
            <a:ext cx="8305800" cy="54102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design by the root-locus method is based on </a:t>
            </a:r>
            <a:r>
              <a:rPr lang="en-US" sz="2600" b="1" dirty="0" smtClean="0"/>
              <a:t>reshaping the </a:t>
            </a:r>
            <a:r>
              <a:rPr lang="en-US" sz="2600" b="1" dirty="0"/>
              <a:t>root locus </a:t>
            </a:r>
            <a:r>
              <a:rPr lang="en-US" sz="2600" dirty="0"/>
              <a:t>of the system by adding poles and zeros to the system’s </a:t>
            </a:r>
            <a:r>
              <a:rPr lang="en-US" sz="2600" dirty="0" smtClean="0"/>
              <a:t>open-loop transfer </a:t>
            </a:r>
            <a:r>
              <a:rPr lang="en-US" sz="2600" dirty="0"/>
              <a:t>function and forcing the root loci to </a:t>
            </a:r>
            <a:r>
              <a:rPr lang="en-US" sz="2600" b="1" dirty="0"/>
              <a:t>pass through desired</a:t>
            </a:r>
            <a:r>
              <a:rPr lang="en-US" sz="2600" dirty="0"/>
              <a:t> closed-loop poles in </a:t>
            </a:r>
            <a:r>
              <a:rPr lang="en-US" sz="2600" dirty="0" smtClean="0"/>
              <a:t>the </a:t>
            </a:r>
            <a:r>
              <a:rPr lang="en-US" sz="2600" b="1" dirty="0" smtClean="0"/>
              <a:t>s-plane</a:t>
            </a:r>
            <a:r>
              <a:rPr lang="en-US" sz="2600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basic assumption is that the </a:t>
            </a:r>
            <a:r>
              <a:rPr lang="en-US" sz="2600" dirty="0"/>
              <a:t>closed-loop system has a pair of </a:t>
            </a:r>
            <a:r>
              <a:rPr lang="en-US" sz="2600" b="1" dirty="0"/>
              <a:t>dominant</a:t>
            </a:r>
            <a:r>
              <a:rPr lang="en-US" sz="2600" dirty="0"/>
              <a:t> closed-loop poles</a:t>
            </a:r>
            <a:r>
              <a:rPr lang="en-US" sz="2600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14628"/>
              </p:ext>
            </p:extLst>
          </p:nvPr>
        </p:nvGraphicFramePr>
        <p:xfrm>
          <a:off x="771525" y="2564051"/>
          <a:ext cx="1666875" cy="712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5" name="Equation" r:id="rId3" imgW="939600" imgH="419040" progId="Equation.3">
                  <p:embed/>
                </p:oleObj>
              </mc:Choice>
              <mc:Fallback>
                <p:oleObj name="Equation" r:id="rId3" imgW="939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2564051"/>
                        <a:ext cx="1666875" cy="7125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6"/>
          <p:cNvSpPr/>
          <p:nvPr/>
        </p:nvSpPr>
        <p:spPr>
          <a:xfrm>
            <a:off x="2581813" y="2906619"/>
            <a:ext cx="3635885" cy="164213"/>
          </a:xfrm>
          <a:custGeom>
            <a:avLst/>
            <a:gdLst>
              <a:gd name="connsiteX0" fmla="*/ 0 w 2496457"/>
              <a:gd name="connsiteY0" fmla="*/ 0 h 525484"/>
              <a:gd name="connsiteX1" fmla="*/ 1117600 w 2496457"/>
              <a:gd name="connsiteY1" fmla="*/ 522514 h 525484"/>
              <a:gd name="connsiteX2" fmla="*/ 2496457 w 2496457"/>
              <a:gd name="connsiteY2" fmla="*/ 174171 h 525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6457" h="525484">
                <a:moveTo>
                  <a:pt x="0" y="0"/>
                </a:moveTo>
                <a:cubicBezTo>
                  <a:pt x="350762" y="246743"/>
                  <a:pt x="701524" y="493486"/>
                  <a:pt x="1117600" y="522514"/>
                </a:cubicBezTo>
                <a:cubicBezTo>
                  <a:pt x="1533676" y="551543"/>
                  <a:pt x="2015066" y="362857"/>
                  <a:pt x="2496457" y="17417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arrow" w="med" len="med"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338566"/>
              </p:ext>
            </p:extLst>
          </p:nvPr>
        </p:nvGraphicFramePr>
        <p:xfrm>
          <a:off x="6389688" y="2582863"/>
          <a:ext cx="23256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6" name="Equation" r:id="rId5" imgW="1346040" imgH="419040" progId="Equation.3">
                  <p:embed/>
                </p:oleObj>
              </mc:Choice>
              <mc:Fallback>
                <p:oleObj name="Equation" r:id="rId5" imgW="13460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88" y="2582863"/>
                        <a:ext cx="23256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581400"/>
            <a:ext cx="6858000" cy="2819400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Effect of Addition of Poles on Root Locus</a:t>
            </a:r>
            <a:endParaRPr lang="en-US" sz="3600" b="1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28600" y="1009864"/>
            <a:ext cx="8763000" cy="1428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 smtClean="0"/>
              <a:t>The addition of a pole to the open-loop transfer function has the effect of pulling the root locus to the right, tending to lower system relative stability and to slow down the settling of the response.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427214" y="2514600"/>
            <a:ext cx="190678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Add a Pole at </a:t>
            </a:r>
            <a:r>
              <a:rPr lang="en-US" sz="2000" b="1" i="1" dirty="0" smtClean="0">
                <a:solidFill>
                  <a:srgbClr val="FF0000"/>
                </a:solidFill>
              </a:rPr>
              <a:t>-2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11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/>
              <a:t>Effect of Addition of Zeros on Root Locus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The addition of a </a:t>
            </a:r>
            <a:r>
              <a:rPr lang="en-US" sz="2400" dirty="0" smtClean="0"/>
              <a:t>zero to </a:t>
            </a:r>
            <a:r>
              <a:rPr lang="en-US" sz="2400" dirty="0"/>
              <a:t>the open-loop </a:t>
            </a:r>
            <a:r>
              <a:rPr lang="en-US" sz="2400" dirty="0" smtClean="0"/>
              <a:t>transfer function </a:t>
            </a:r>
            <a:r>
              <a:rPr lang="en-US" sz="2400" dirty="0"/>
              <a:t>has the effect of pulling the root locus to the </a:t>
            </a:r>
            <a:r>
              <a:rPr lang="en-US" sz="2400" dirty="0" smtClean="0"/>
              <a:t>left, </a:t>
            </a:r>
            <a:r>
              <a:rPr lang="en-US" sz="2400" dirty="0"/>
              <a:t>tending to </a:t>
            </a:r>
            <a:r>
              <a:rPr lang="en-US" sz="2400" dirty="0" smtClean="0"/>
              <a:t>increase system relative </a:t>
            </a:r>
            <a:r>
              <a:rPr lang="en-US" sz="2400" dirty="0"/>
              <a:t>stability and to </a:t>
            </a:r>
            <a:r>
              <a:rPr lang="en-US" sz="2400" dirty="0" smtClean="0"/>
              <a:t>speed up the </a:t>
            </a:r>
            <a:r>
              <a:rPr lang="en-US" sz="2400" dirty="0"/>
              <a:t>settling of the response.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353066"/>
              </p:ext>
            </p:extLst>
          </p:nvPr>
        </p:nvGraphicFramePr>
        <p:xfrm>
          <a:off x="609600" y="2807495"/>
          <a:ext cx="1635211" cy="69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6" name="Equation" r:id="rId3" imgW="939600" imgH="419040" progId="Equation.3">
                  <p:embed/>
                </p:oleObj>
              </mc:Choice>
              <mc:Fallback>
                <p:oleObj name="Equation" r:id="rId3" imgW="939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07495"/>
                        <a:ext cx="1635211" cy="6985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939407"/>
              </p:ext>
            </p:extLst>
          </p:nvPr>
        </p:nvGraphicFramePr>
        <p:xfrm>
          <a:off x="6629400" y="2941360"/>
          <a:ext cx="2005013" cy="79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7" name="Equation" r:id="rId5" imgW="1015920" imgH="419040" progId="Equation.3">
                  <p:embed/>
                </p:oleObj>
              </mc:Choice>
              <mc:Fallback>
                <p:oleObj name="Equation" r:id="rId5" imgW="1015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941360"/>
                        <a:ext cx="2005013" cy="7924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5"/>
          <p:cNvSpPr/>
          <p:nvPr/>
        </p:nvSpPr>
        <p:spPr>
          <a:xfrm>
            <a:off x="2362200" y="3276600"/>
            <a:ext cx="4114800" cy="203221"/>
          </a:xfrm>
          <a:custGeom>
            <a:avLst/>
            <a:gdLst>
              <a:gd name="connsiteX0" fmla="*/ 0 w 2496457"/>
              <a:gd name="connsiteY0" fmla="*/ 0 h 525484"/>
              <a:gd name="connsiteX1" fmla="*/ 1117600 w 2496457"/>
              <a:gd name="connsiteY1" fmla="*/ 522514 h 525484"/>
              <a:gd name="connsiteX2" fmla="*/ 2496457 w 2496457"/>
              <a:gd name="connsiteY2" fmla="*/ 174171 h 525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6457" h="525484">
                <a:moveTo>
                  <a:pt x="0" y="0"/>
                </a:moveTo>
                <a:cubicBezTo>
                  <a:pt x="350762" y="246743"/>
                  <a:pt x="701524" y="493486"/>
                  <a:pt x="1117600" y="522514"/>
                </a:cubicBezTo>
                <a:cubicBezTo>
                  <a:pt x="1533676" y="551543"/>
                  <a:pt x="2015066" y="362857"/>
                  <a:pt x="2496457" y="17417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arrow" w="med" len="med"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952690"/>
            <a:ext cx="191764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Add a zero at </a:t>
            </a:r>
            <a:r>
              <a:rPr lang="en-US" sz="2000" b="1" i="1" dirty="0" smtClean="0">
                <a:solidFill>
                  <a:srgbClr val="FF0000"/>
                </a:solidFill>
              </a:rPr>
              <a:t>-3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03990"/>
            <a:ext cx="7391400" cy="267301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a typeface="宋体" pitchFamily="2" charset="-122"/>
              </a:rPr>
              <a:t>Structure </a:t>
            </a:r>
            <a:r>
              <a:rPr lang="en-US" altLang="zh-CN" b="1" dirty="0">
                <a:ea typeface="宋体" pitchFamily="2" charset="-122"/>
              </a:rPr>
              <a:t>of the compensator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altLang="zh-CN" sz="2400" dirty="0" smtClean="0">
                <a:ea typeface="宋体" pitchFamily="2" charset="-122"/>
              </a:rPr>
              <a:t>The </a:t>
            </a:r>
            <a:r>
              <a:rPr lang="en-US" altLang="zh-CN" sz="2400" dirty="0">
                <a:ea typeface="宋体" pitchFamily="2" charset="-122"/>
              </a:rPr>
              <a:t>compensator may </a:t>
            </a:r>
            <a:r>
              <a:rPr lang="en-US" altLang="zh-CN" sz="2400" dirty="0" smtClean="0">
                <a:ea typeface="宋体" pitchFamily="2" charset="-122"/>
              </a:rPr>
              <a:t>be a simple </a:t>
            </a:r>
            <a:r>
              <a:rPr lang="en-US" altLang="zh-CN" sz="2400" dirty="0">
                <a:ea typeface="宋体" pitchFamily="2" charset="-122"/>
              </a:rPr>
              <a:t>gain or may be </a:t>
            </a:r>
            <a:r>
              <a:rPr lang="en-US" altLang="zh-CN" sz="2400" dirty="0" smtClean="0">
                <a:ea typeface="宋体" pitchFamily="2" charset="-122"/>
              </a:rPr>
              <a:t>a dynamic </a:t>
            </a:r>
            <a:r>
              <a:rPr lang="en-US" altLang="zh-CN" sz="2400" dirty="0">
                <a:ea typeface="宋体" pitchFamily="2" charset="-122"/>
              </a:rPr>
              <a:t>system such as lag, lead, or lag-lead component.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We have </a:t>
            </a:r>
            <a:r>
              <a:rPr lang="en-US" sz="2400" b="1" dirty="0" smtClean="0"/>
              <a:t>four</a:t>
            </a:r>
            <a:r>
              <a:rPr lang="en-US" sz="2400" dirty="0" smtClean="0"/>
              <a:t> main types of compensators.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Two</a:t>
            </a:r>
            <a:r>
              <a:rPr lang="en-US" sz="2400" dirty="0" smtClean="0"/>
              <a:t> for improving transient response: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dirty="0" smtClean="0"/>
              <a:t> Proportional-Derivative (PD) 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dirty="0" smtClean="0"/>
              <a:t> Lead compensator</a:t>
            </a:r>
          </a:p>
          <a:p>
            <a:pPr marL="342900" lvl="1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And </a:t>
            </a:r>
            <a:r>
              <a:rPr lang="en-US" sz="2400" b="1" dirty="0" smtClean="0"/>
              <a:t>two</a:t>
            </a:r>
            <a:r>
              <a:rPr lang="en-US" sz="2400" dirty="0" smtClean="0"/>
              <a:t> for </a:t>
            </a:r>
            <a:r>
              <a:rPr lang="en-US" sz="2400" dirty="0"/>
              <a:t>improving </a:t>
            </a:r>
            <a:r>
              <a:rPr lang="en-US" sz="2400" dirty="0" smtClean="0"/>
              <a:t>steady-state error:</a:t>
            </a:r>
            <a:endParaRPr lang="en-US" sz="2400" dirty="0"/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dirty="0" smtClean="0"/>
              <a:t> Proportional-Integral (PI)</a:t>
            </a:r>
            <a:endParaRPr lang="en-US" dirty="0"/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dirty="0" smtClean="0"/>
              <a:t> Lag compensator</a:t>
            </a:r>
            <a:endParaRPr lang="en-US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Right Brace 4"/>
          <p:cNvSpPr/>
          <p:nvPr/>
        </p:nvSpPr>
        <p:spPr>
          <a:xfrm>
            <a:off x="5029200" y="3352800"/>
            <a:ext cx="533400" cy="571500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5715000" y="3440668"/>
            <a:ext cx="283175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i="1" dirty="0" smtClean="0"/>
              <a:t>We will </a:t>
            </a:r>
            <a:r>
              <a:rPr lang="en-CA" i="1" dirty="0"/>
              <a:t>only </a:t>
            </a:r>
            <a:r>
              <a:rPr lang="en-CA" i="1" dirty="0" smtClean="0"/>
              <a:t>study this type.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84161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PD Compensation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en-US" sz="2600" dirty="0" smtClean="0"/>
              <a:t>Proportional control is simply a gain.</a:t>
            </a:r>
          </a:p>
          <a:p>
            <a:pPr algn="just">
              <a:spcAft>
                <a:spcPts val="600"/>
              </a:spcAft>
            </a:pP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Increasing the gain yields fast response (low rise time), low steady state error, but with large overshoot.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Proportional-Derivative (PD) control is used to reduce the overshoot (i.e. improve the transient response). 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PD controllers are </a:t>
            </a:r>
            <a:r>
              <a:rPr lang="en-US" sz="2600" dirty="0"/>
              <a:t>represented by following transfer function</a:t>
            </a:r>
          </a:p>
          <a:p>
            <a:pPr algn="just">
              <a:spcAft>
                <a:spcPts val="600"/>
              </a:spcAft>
            </a:pP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Ideal PD compensator can only be realized with active electronic </a:t>
            </a:r>
            <a:r>
              <a:rPr lang="en-US" sz="2600" dirty="0"/>
              <a:t>networks using </a:t>
            </a:r>
            <a:r>
              <a:rPr lang="en-US" sz="2600" dirty="0" smtClean="0"/>
              <a:t>operational amplifiers.</a:t>
            </a:r>
          </a:p>
          <a:p>
            <a:pPr algn="just">
              <a:spcAft>
                <a:spcPts val="600"/>
              </a:spcAft>
            </a:pP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376230"/>
              </p:ext>
            </p:extLst>
          </p:nvPr>
        </p:nvGraphicFramePr>
        <p:xfrm>
          <a:off x="3505200" y="4764088"/>
          <a:ext cx="23622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3" name="Equation" r:id="rId3" imgW="1091880" imgH="228600" progId="Equation.3">
                  <p:embed/>
                </p:oleObj>
              </mc:Choice>
              <mc:Fallback>
                <p:oleObj name="Equation" r:id="rId3" imgW="1091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764088"/>
                        <a:ext cx="236220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089992"/>
              </p:ext>
            </p:extLst>
          </p:nvPr>
        </p:nvGraphicFramePr>
        <p:xfrm>
          <a:off x="3886200" y="1981200"/>
          <a:ext cx="15113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4" name="Equation" r:id="rId5" imgW="698400" imgH="228600" progId="Equation.3">
                  <p:embed/>
                </p:oleObj>
              </mc:Choice>
              <mc:Fallback>
                <p:oleObj name="Equation" r:id="rId5" imgW="698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981200"/>
                        <a:ext cx="15113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1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772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Consider the following position control system. 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It is desired to design a PD compensator </a:t>
            </a:r>
            <a:r>
              <a:rPr lang="en-US" sz="2800" dirty="0" err="1" smtClean="0">
                <a:solidFill>
                  <a:srgbClr val="FF0000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(s)</a:t>
            </a:r>
            <a:r>
              <a:rPr lang="en-US" sz="2800" dirty="0" smtClean="0"/>
              <a:t> so that the dominant closed poles have the damping ratio </a:t>
            </a:r>
            <a:r>
              <a:rPr lang="en-US" sz="2800" dirty="0" smtClean="0">
                <a:solidFill>
                  <a:srgbClr val="FF0000"/>
                </a:solidFill>
              </a:rPr>
              <a:t>0.5</a:t>
            </a:r>
            <a:r>
              <a:rPr lang="en-US" sz="2800" dirty="0" smtClean="0"/>
              <a:t> and undamped natural frequency </a:t>
            </a:r>
            <a:r>
              <a:rPr lang="en-US" sz="2800" dirty="0" smtClean="0">
                <a:solidFill>
                  <a:srgbClr val="FF0000"/>
                </a:solidFill>
              </a:rPr>
              <a:t>3 rad/sec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952625"/>
            <a:ext cx="49815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4924</TotalTime>
  <Words>754</Words>
  <Application>Microsoft Office PowerPoint</Application>
  <PresentationFormat>On-screen Show (4:3)</PresentationFormat>
  <Paragraphs>101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Equation</vt:lpstr>
      <vt:lpstr>Microsoft Equation 3.0</vt:lpstr>
      <vt:lpstr>Compensator Design</vt:lpstr>
      <vt:lpstr>Introduction</vt:lpstr>
      <vt:lpstr>Compensator Design</vt:lpstr>
      <vt:lpstr>Compensation via Root Locus</vt:lpstr>
      <vt:lpstr>PowerPoint Presentation</vt:lpstr>
      <vt:lpstr>Effect of Addition of Zeros on Root Locus</vt:lpstr>
      <vt:lpstr>Structure of the compensator</vt:lpstr>
      <vt:lpstr>PD Compensation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Imtiaz Hussain</dc:creator>
  <cp:lastModifiedBy>Ahmed</cp:lastModifiedBy>
  <cp:revision>965</cp:revision>
  <dcterms:created xsi:type="dcterms:W3CDTF">2012-07-01T09:15:58Z</dcterms:created>
  <dcterms:modified xsi:type="dcterms:W3CDTF">2018-04-04T11:02:45Z</dcterms:modified>
</cp:coreProperties>
</file>