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0" r:id="rId1"/>
  </p:sldMasterIdLst>
  <p:notesMasterIdLst>
    <p:notesMasterId r:id="rId14"/>
  </p:notesMasterIdLst>
  <p:sldIdLst>
    <p:sldId id="313" r:id="rId2"/>
    <p:sldId id="337" r:id="rId3"/>
    <p:sldId id="339" r:id="rId4"/>
    <p:sldId id="342" r:id="rId5"/>
    <p:sldId id="349" r:id="rId6"/>
    <p:sldId id="350" r:id="rId7"/>
    <p:sldId id="321" r:id="rId8"/>
    <p:sldId id="322" r:id="rId9"/>
    <p:sldId id="341" r:id="rId10"/>
    <p:sldId id="324" r:id="rId11"/>
    <p:sldId id="347" r:id="rId12"/>
    <p:sldId id="325" r:id="rId1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24/12/1438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CBB0-D129-4C75-ABAC-6B6C86223BF4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829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2A77A-667C-45B3-AC3B-C83F2482A73D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3101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2C4DE-B770-4389-8F2E-4CAD3715C69D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5454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5ED1-4233-4E4E-8F48-EFDA8E420B36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4046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E0EE-5675-4071-9172-6F3EA198778E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8865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CBFA3-F6A1-46C6-9590-E11F5F415FB1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133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555-74CB-4FBB-97CF-9F3C7F60198E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4245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3C58-C76B-4EA1-B002-2CC14A914FC7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0205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1785-75A0-4991-B6C4-9F793F761718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2264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84-883C-45F1-AE22-990FC018C45D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891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9213-B847-420E-B89F-26D577C8C8DB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6716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6817-9D15-4FFD-AF9D-5AEBFC5D5F9C}" type="datetime8">
              <a:rPr lang="ar-EG" smtClean="0"/>
              <a:t>15 أيلول، 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373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  <p:sldLayoutId id="2147484626" r:id="rId6"/>
    <p:sldLayoutId id="2147484627" r:id="rId7"/>
    <p:sldLayoutId id="2147484628" r:id="rId8"/>
    <p:sldLayoutId id="2147484629" r:id="rId9"/>
    <p:sldLayoutId id="2147484630" r:id="rId10"/>
    <p:sldLayoutId id="21474846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408144"/>
            <a:ext cx="8229600" cy="4325112"/>
          </a:xfrm>
        </p:spPr>
        <p:txBody>
          <a:bodyPr>
            <a:normAutofit/>
          </a:bodyPr>
          <a:lstStyle/>
          <a:p>
            <a:pPr marL="114300" indent="0" algn="ctr" rtl="0">
              <a:buNone/>
            </a:pPr>
            <a:endParaRPr lang="en-US" sz="4400" dirty="0" smtClean="0"/>
          </a:p>
          <a:p>
            <a:pPr marL="114300" indent="0" algn="ctr" rtl="0">
              <a:buNone/>
            </a:pPr>
            <a:r>
              <a:rPr lang="en-US" sz="4000" smtClean="0"/>
              <a:t>(6)</a:t>
            </a:r>
            <a:endParaRPr lang="en-US" sz="4000" dirty="0" smtClean="0"/>
          </a:p>
          <a:p>
            <a:pPr marL="114300" indent="0" algn="ctr" rtl="0">
              <a:buNone/>
            </a:pPr>
            <a:endParaRPr lang="en-US" sz="4000" dirty="0" smtClean="0"/>
          </a:p>
          <a:p>
            <a:pPr marL="114300" indent="0" algn="ctr" rtl="0">
              <a:buNone/>
            </a:pPr>
            <a:r>
              <a:rPr lang="en-US" sz="4000" dirty="0" smtClean="0"/>
              <a:t>Measurements of</a:t>
            </a:r>
          </a:p>
          <a:p>
            <a:pPr marL="114300" indent="0" algn="ctr">
              <a:buNone/>
            </a:pPr>
            <a:r>
              <a:rPr lang="en-US" sz="4000" dirty="0" smtClean="0"/>
              <a:t>Capacitance, Phase, and Frequency</a:t>
            </a:r>
          </a:p>
          <a:p>
            <a:pPr algn="ctr" rtl="0"/>
            <a:endParaRPr lang="en-US" sz="4400" dirty="0"/>
          </a:p>
          <a:p>
            <a:pPr algn="ctr" rtl="0"/>
            <a:endParaRPr lang="ar-EG" sz="4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4442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68" y="458504"/>
            <a:ext cx="7620000" cy="782960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Phase-locked loop (PLL)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069" y="1436712"/>
            <a:ext cx="7562987" cy="48006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 PLL is </a:t>
            </a:r>
            <a:r>
              <a:rPr lang="en-US" sz="2400" dirty="0"/>
              <a:t>a circuit consisting of a phase-sensitive detector, a </a:t>
            </a:r>
            <a:r>
              <a:rPr lang="en-US" sz="2400" dirty="0" smtClean="0"/>
              <a:t>voltage controlled </a:t>
            </a:r>
            <a:r>
              <a:rPr lang="en-US" sz="2400" dirty="0"/>
              <a:t>oscillator (VCO), and ampliﬁers, connected in a closed-loop </a:t>
            </a:r>
            <a:r>
              <a:rPr lang="en-US" sz="2400" dirty="0" smtClean="0"/>
              <a:t>system.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</a:t>
            </a:r>
            <a:r>
              <a:rPr lang="en-US" sz="2400" dirty="0"/>
              <a:t>a VCO, the oscillation frequency is proportional to the applied voltage.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89040"/>
            <a:ext cx="7274955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52400" y="413792"/>
            <a:ext cx="7980040" cy="782960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Phase-locked loop (PLL)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36712"/>
            <a:ext cx="8064896" cy="4800600"/>
          </a:xfrm>
        </p:spPr>
        <p:txBody>
          <a:bodyPr>
            <a:norm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Before describing the operation of PLL, we review the notion of phase difference between two sinusoids.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If the phase difference is constant during successive cycles, then this indicates that </a:t>
            </a:r>
            <a:r>
              <a:rPr lang="en-US" sz="2400" dirty="0"/>
              <a:t>the two sinusoids </a:t>
            </a:r>
            <a:r>
              <a:rPr lang="en-US" sz="2400" dirty="0" smtClean="0"/>
              <a:t>have the same frequency.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7" y="3717032"/>
            <a:ext cx="5688631" cy="282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9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418654"/>
            <a:ext cx="7571184" cy="706090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PLL </a:t>
            </a:r>
            <a:r>
              <a:rPr lang="en-US" sz="3600" dirty="0"/>
              <a:t>O</a:t>
            </a:r>
            <a:r>
              <a:rPr lang="en-US" sz="3600" dirty="0" smtClean="0"/>
              <a:t>peration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1384176"/>
            <a:ext cx="7692008" cy="499715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phase-sensitive detector compares the phase of </a:t>
            </a:r>
            <a:r>
              <a:rPr lang="en-US" sz="2400" dirty="0" smtClean="0"/>
              <a:t>input </a:t>
            </a:r>
            <a:r>
              <a:rPr lang="en-US" sz="2400" dirty="0"/>
              <a:t>signal with the phase of </a:t>
            </a:r>
            <a:r>
              <a:rPr lang="en-US" sz="2400" dirty="0" smtClean="0"/>
              <a:t>VCO output.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Any </a:t>
            </a:r>
            <a:r>
              <a:rPr lang="en-US" sz="2400" dirty="0"/>
              <a:t>phase difference generates an error signal, which is ampliﬁed and fed back to the VCO. </a:t>
            </a:r>
            <a:r>
              <a:rPr lang="en-US" sz="2400" dirty="0" smtClean="0"/>
              <a:t>This </a:t>
            </a:r>
            <a:r>
              <a:rPr lang="en-US" sz="2400" dirty="0"/>
              <a:t>adjusts the frequency of the VCO </a:t>
            </a:r>
            <a:r>
              <a:rPr lang="en-US" sz="2400" dirty="0" smtClean="0"/>
              <a:t>output.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This process continues until reaching steady state.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At steady state, VCO input is constant and VCO output has the same frequency of the input signal. </a:t>
            </a:r>
            <a:r>
              <a:rPr lang="en-US" sz="2400" dirty="0" smtClean="0">
                <a:solidFill>
                  <a:srgbClr val="FF0000"/>
                </a:solidFill>
              </a:rPr>
              <a:t>The circuit becomes </a:t>
            </a:r>
            <a:r>
              <a:rPr lang="en-US" sz="2400" dirty="0">
                <a:solidFill>
                  <a:srgbClr val="FF0000"/>
                </a:solidFill>
              </a:rPr>
              <a:t>locked to the frequency of the input signal. 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DC output of VCO </a:t>
            </a:r>
            <a:r>
              <a:rPr lang="en-US" sz="2400" dirty="0"/>
              <a:t>is </a:t>
            </a:r>
            <a:r>
              <a:rPr lang="en-US" sz="2400" dirty="0" smtClean="0"/>
              <a:t>proportional </a:t>
            </a:r>
            <a:r>
              <a:rPr lang="en-US" sz="2400" dirty="0"/>
              <a:t>to </a:t>
            </a:r>
            <a:r>
              <a:rPr lang="en-US" sz="2400" dirty="0" smtClean="0"/>
              <a:t>input </a:t>
            </a:r>
            <a:r>
              <a:rPr lang="en-US" sz="2400" dirty="0"/>
              <a:t>signal frequency.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5557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620688"/>
            <a:ext cx="7620000" cy="72008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 smtClean="0"/>
              <a:t>Capacitance </a:t>
            </a:r>
            <a:r>
              <a:rPr lang="en-US" sz="3600" dirty="0"/>
              <a:t>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424" y="1724744"/>
            <a:ext cx="7620000" cy="4800600"/>
          </a:xfrm>
        </p:spPr>
        <p:txBody>
          <a:bodyPr>
            <a:normAutofit/>
          </a:bodyPr>
          <a:lstStyle/>
          <a:p>
            <a:r>
              <a:rPr lang="en-US" sz="2400" dirty="0"/>
              <a:t>Measurement of </a:t>
            </a:r>
            <a:r>
              <a:rPr lang="en-US" sz="2400" dirty="0" smtClean="0"/>
              <a:t>capacitance is </a:t>
            </a:r>
            <a:r>
              <a:rPr lang="en-US" sz="2400" dirty="0"/>
              <a:t>of interest </a:t>
            </a:r>
            <a:r>
              <a:rPr lang="en-US" sz="2400" dirty="0" smtClean="0"/>
              <a:t>since the output of some </a:t>
            </a:r>
            <a:r>
              <a:rPr lang="en-US" sz="2400" dirty="0"/>
              <a:t>sensors, such as </a:t>
            </a:r>
            <a:r>
              <a:rPr lang="en-US" sz="2400" dirty="0" smtClean="0"/>
              <a:t>capacitive </a:t>
            </a:r>
            <a:r>
              <a:rPr lang="en-US" sz="2400" dirty="0"/>
              <a:t>level </a:t>
            </a:r>
            <a:r>
              <a:rPr lang="en-US" sz="2400" dirty="0" smtClean="0"/>
              <a:t>gauge and capacitive </a:t>
            </a:r>
            <a:r>
              <a:rPr lang="en-US" sz="2400" dirty="0"/>
              <a:t>displacement </a:t>
            </a:r>
            <a:r>
              <a:rPr lang="en-US" sz="2400" dirty="0" smtClean="0"/>
              <a:t>sensor, is in </a:t>
            </a:r>
            <a:r>
              <a:rPr lang="en-US" sz="2400" dirty="0"/>
              <a:t>the form of a change in </a:t>
            </a:r>
            <a:r>
              <a:rPr lang="en-US" sz="2400" dirty="0" smtClean="0"/>
              <a:t>capacitance. </a:t>
            </a:r>
          </a:p>
          <a:p>
            <a:pPr algn="l" rtl="0"/>
            <a:endParaRPr lang="en-US" sz="2400" dirty="0" smtClean="0"/>
          </a:p>
          <a:p>
            <a:r>
              <a:rPr lang="en-US" sz="2400" dirty="0" smtClean="0"/>
              <a:t>Capacitance </a:t>
            </a:r>
            <a:r>
              <a:rPr lang="en-US" sz="2400" dirty="0"/>
              <a:t>can </a:t>
            </a:r>
            <a:r>
              <a:rPr lang="en-US" sz="2400" dirty="0" smtClean="0"/>
              <a:t>be </a:t>
            </a:r>
            <a:r>
              <a:rPr lang="en-US" sz="2400" dirty="0"/>
              <a:t>measured accurately </a:t>
            </a:r>
            <a:r>
              <a:rPr lang="en-US" sz="2400" dirty="0" smtClean="0"/>
              <a:t>by AC </a:t>
            </a:r>
            <a:r>
              <a:rPr lang="en-US" sz="2400" dirty="0"/>
              <a:t>bridge circuits commercially </a:t>
            </a:r>
            <a:r>
              <a:rPr lang="en-US" sz="2400" dirty="0" smtClean="0"/>
              <a:t>available. </a:t>
            </a:r>
          </a:p>
          <a:p>
            <a:endParaRPr lang="en-US" sz="2400" dirty="0"/>
          </a:p>
          <a:p>
            <a:r>
              <a:rPr lang="en-US" sz="2400" dirty="0" smtClean="0"/>
              <a:t>However, let </a:t>
            </a:r>
            <a:r>
              <a:rPr lang="en-US" sz="2400" dirty="0"/>
              <a:t>study two simple methods for capacitance measurement.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1862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96416" y="404664"/>
            <a:ext cx="7620000" cy="72008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 smtClean="0"/>
              <a:t>Capacitance </a:t>
            </a:r>
            <a:r>
              <a:rPr lang="en-US" sz="3600" dirty="0"/>
              <a:t>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5" y="1340768"/>
            <a:ext cx="5635535" cy="396044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Method 1:</a:t>
            </a:r>
            <a:r>
              <a:rPr lang="en-US" sz="2400" dirty="0" smtClean="0"/>
              <a:t> </a:t>
            </a:r>
            <a:r>
              <a:rPr lang="en-US" sz="2400" dirty="0"/>
              <a:t>the unknown </a:t>
            </a:r>
            <a:r>
              <a:rPr lang="en-US" sz="2400" dirty="0" smtClean="0"/>
              <a:t>capacitor is </a:t>
            </a:r>
            <a:r>
              <a:rPr lang="en-US" sz="2400" dirty="0"/>
              <a:t>connected in series with a variable </a:t>
            </a:r>
            <a:r>
              <a:rPr lang="en-US" sz="2400" dirty="0" smtClean="0"/>
              <a:t>resistance and the circuit is excited </a:t>
            </a:r>
            <a:r>
              <a:rPr lang="en-US" sz="2400" dirty="0"/>
              <a:t>with </a:t>
            </a:r>
            <a:r>
              <a:rPr lang="en-US" sz="2400" dirty="0" smtClean="0"/>
              <a:t>sinusoidal voltage of frequency </a:t>
            </a:r>
            <a:r>
              <a:rPr lang="en-US" sz="2400" b="1" i="1" dirty="0"/>
              <a:t>f</a:t>
            </a:r>
            <a:r>
              <a:rPr lang="en-US" sz="2400" dirty="0" smtClean="0"/>
              <a:t>. </a:t>
            </a:r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resistance </a:t>
            </a:r>
            <a:r>
              <a:rPr lang="en-US" sz="2400" b="1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/>
              <a:t>is adjusted until </a:t>
            </a:r>
            <a:r>
              <a:rPr lang="en-US" sz="2400" b="1" i="1" dirty="0"/>
              <a:t>V</a:t>
            </a:r>
            <a:r>
              <a:rPr lang="en-US" sz="2400" b="1" i="1" baseline="-25000" dirty="0"/>
              <a:t>R</a:t>
            </a:r>
            <a:r>
              <a:rPr lang="en-US" sz="2400" dirty="0"/>
              <a:t> = </a:t>
            </a:r>
            <a:r>
              <a:rPr lang="en-US" sz="2400" b="1" i="1" dirty="0" smtClean="0"/>
              <a:t>V</a:t>
            </a:r>
            <a:r>
              <a:rPr lang="en-US" sz="2400" b="1" i="1" baseline="-25000" dirty="0" smtClean="0"/>
              <a:t>C</a:t>
            </a:r>
            <a:r>
              <a:rPr lang="en-US" sz="2400" dirty="0" smtClean="0"/>
              <a:t>. At this point, </a:t>
            </a:r>
            <a:r>
              <a:rPr lang="en-US" sz="2400" b="1" i="1" dirty="0" smtClean="0"/>
              <a:t>X</a:t>
            </a:r>
            <a:r>
              <a:rPr lang="en-US" sz="2400" b="1" i="1" baseline="-25000" dirty="0" smtClean="0"/>
              <a:t>R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b="1" i="1" dirty="0" smtClean="0"/>
              <a:t>X</a:t>
            </a:r>
            <a:r>
              <a:rPr lang="en-US" sz="2400" b="1" i="1" baseline="-25000" dirty="0" smtClean="0"/>
              <a:t>C</a:t>
            </a:r>
            <a:r>
              <a:rPr lang="en-US" sz="2400" dirty="0" smtClean="0"/>
              <a:t> </a:t>
            </a:r>
            <a:r>
              <a:rPr lang="en-US" sz="2400" dirty="0"/>
              <a:t>a</a:t>
            </a:r>
            <a:r>
              <a:rPr lang="en-US" sz="2400" dirty="0" smtClean="0"/>
              <a:t>nd thus: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549760"/>
              </p:ext>
            </p:extLst>
          </p:nvPr>
        </p:nvGraphicFramePr>
        <p:xfrm>
          <a:off x="2784103" y="4399510"/>
          <a:ext cx="11398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6" name="Equation" r:id="rId3" imgW="622080" imgH="419040" progId="Equation.3">
                  <p:embed/>
                </p:oleObj>
              </mc:Choice>
              <mc:Fallback>
                <p:oleObj name="Equation" r:id="rId3" imgW="62208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103" y="4399510"/>
                        <a:ext cx="1139825" cy="7699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060848"/>
            <a:ext cx="2501369" cy="2736304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68240" y="5445224"/>
            <a:ext cx="8308216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Method 2:</a:t>
            </a:r>
            <a:r>
              <a:rPr lang="en-US" sz="2400" dirty="0" smtClean="0"/>
              <a:t> put the capacitor in an RC circuit and measure its time constant </a:t>
            </a:r>
            <a:r>
              <a:rPr lang="el-GR" sz="2400" b="1" dirty="0" smtClean="0">
                <a:solidFill>
                  <a:srgbClr val="FF0000"/>
                </a:solidFill>
              </a:rPr>
              <a:t>τ</a:t>
            </a:r>
            <a:r>
              <a:rPr lang="en-US" sz="2400" b="1" dirty="0" smtClean="0">
                <a:solidFill>
                  <a:srgbClr val="FF0000"/>
                </a:solidFill>
              </a:rPr>
              <a:t> = RC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38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12" y="418654"/>
            <a:ext cx="7620000" cy="706090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Phase </a:t>
            </a:r>
            <a:r>
              <a:rPr lang="en-US" sz="3600" dirty="0"/>
              <a:t>measurement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Some instruments or </a:t>
            </a:r>
            <a:r>
              <a:rPr lang="en-US" sz="2400" dirty="0"/>
              <a:t>transducers, such </a:t>
            </a:r>
            <a:r>
              <a:rPr lang="en-US" sz="2400" dirty="0" smtClean="0"/>
              <a:t>as transit-time </a:t>
            </a:r>
            <a:r>
              <a:rPr lang="en-US" sz="2400" dirty="0"/>
              <a:t>ultrasonic </a:t>
            </a:r>
            <a:r>
              <a:rPr lang="en-US" sz="2400" dirty="0" err="1" smtClean="0"/>
              <a:t>ﬂowmeter</a:t>
            </a:r>
            <a:r>
              <a:rPr lang="en-US" sz="2400" dirty="0" smtClean="0"/>
              <a:t> and radar </a:t>
            </a:r>
            <a:r>
              <a:rPr lang="en-US" sz="2400" dirty="0"/>
              <a:t>level </a:t>
            </a:r>
            <a:r>
              <a:rPr lang="en-US" sz="2400" dirty="0" smtClean="0"/>
              <a:t>sensor, convert </a:t>
            </a:r>
            <a:r>
              <a:rPr lang="en-US" sz="2400" dirty="0"/>
              <a:t>the measured variable into a phase </a:t>
            </a:r>
            <a:r>
              <a:rPr lang="en-US" sz="2400" dirty="0" smtClean="0"/>
              <a:t>change. </a:t>
            </a:r>
          </a:p>
          <a:p>
            <a:pPr algn="just" rtl="0"/>
            <a:endParaRPr lang="en-US" sz="2400" dirty="0"/>
          </a:p>
          <a:p>
            <a:pPr algn="just"/>
            <a:r>
              <a:rPr lang="en-US" sz="2400" dirty="0" smtClean="0"/>
              <a:t>The simple method for measuring the </a:t>
            </a:r>
            <a:r>
              <a:rPr lang="en-US" sz="2400" dirty="0"/>
              <a:t>phase difference </a:t>
            </a:r>
            <a:r>
              <a:rPr lang="en-US" sz="2400" dirty="0" smtClean="0"/>
              <a:t>between two </a:t>
            </a:r>
            <a:r>
              <a:rPr lang="en-US" sz="2400" dirty="0"/>
              <a:t>signals </a:t>
            </a:r>
            <a:r>
              <a:rPr lang="en-US" sz="2400" dirty="0" smtClean="0"/>
              <a:t>is to use a 2-channel oscilloscope</a:t>
            </a:r>
            <a:r>
              <a:rPr lang="en-US" sz="2400" dirty="0"/>
              <a:t>. The two signals are </a:t>
            </a:r>
            <a:r>
              <a:rPr lang="en-US" sz="2400" dirty="0" smtClean="0"/>
              <a:t>both displayed (vs. time) and </a:t>
            </a:r>
            <a:r>
              <a:rPr lang="en-US" sz="2400" dirty="0"/>
              <a:t>a suitable </a:t>
            </a:r>
            <a:r>
              <a:rPr lang="en-US" sz="2400" dirty="0" smtClean="0"/>
              <a:t>time base (</a:t>
            </a:r>
            <a:r>
              <a:rPr lang="en-US" sz="2400" b="1" dirty="0" smtClean="0"/>
              <a:t>time/div</a:t>
            </a:r>
            <a:r>
              <a:rPr lang="en-US" sz="2400" dirty="0" smtClean="0"/>
              <a:t>) is chosen </a:t>
            </a:r>
            <a:r>
              <a:rPr lang="en-US" sz="2400" dirty="0"/>
              <a:t>such that the time between the crossing points of the two signals can be measured.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4368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776" y="562670"/>
            <a:ext cx="7681664" cy="63408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sz="3600" dirty="0" smtClean="0"/>
              <a:t>Measurement of phase using X–Y mode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280" y="1595680"/>
            <a:ext cx="7660144" cy="47136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Another useful technique </a:t>
            </a:r>
            <a:r>
              <a:rPr lang="en-US" sz="2400" dirty="0"/>
              <a:t>for approximate phase </a:t>
            </a:r>
            <a:r>
              <a:rPr lang="en-US" sz="2400" dirty="0" smtClean="0"/>
              <a:t>measurement is to plot the two </a:t>
            </a:r>
            <a:r>
              <a:rPr lang="en-US" sz="2400" dirty="0"/>
              <a:t>signals </a:t>
            </a:r>
            <a:r>
              <a:rPr lang="en-US" sz="2400" dirty="0" smtClean="0"/>
              <a:t>(of equal magnitude) on the </a:t>
            </a:r>
            <a:r>
              <a:rPr lang="en-US" sz="2400" b="1" dirty="0" smtClean="0"/>
              <a:t>X–Y</a:t>
            </a:r>
            <a:r>
              <a:rPr lang="en-US" sz="2400" dirty="0" smtClean="0"/>
              <a:t> </a:t>
            </a:r>
            <a:r>
              <a:rPr lang="en-US" sz="2400" dirty="0"/>
              <a:t>mode available </a:t>
            </a:r>
            <a:r>
              <a:rPr lang="en-US" sz="2400" dirty="0" smtClean="0"/>
              <a:t>in oscilloscope.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plot obtained is called </a:t>
            </a:r>
            <a:r>
              <a:rPr lang="en-US" sz="2400" dirty="0" err="1" smtClean="0"/>
              <a:t>Lissajous</a:t>
            </a:r>
            <a:r>
              <a:rPr lang="en-US" sz="2400" dirty="0" smtClean="0"/>
              <a:t> figure</a:t>
            </a:r>
            <a:r>
              <a:rPr lang="en-US" sz="2400" dirty="0"/>
              <a:t>. 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/>
              <a:t>Lissajous</a:t>
            </a:r>
            <a:r>
              <a:rPr lang="en-US" sz="2400" dirty="0"/>
              <a:t> </a:t>
            </a:r>
            <a:r>
              <a:rPr lang="en-US" sz="2400" dirty="0" smtClean="0"/>
              <a:t>figures could </a:t>
            </a:r>
            <a:r>
              <a:rPr lang="en-US" sz="2400" dirty="0"/>
              <a:t>be </a:t>
            </a:r>
            <a:r>
              <a:rPr lang="en-US" sz="2400" dirty="0" smtClean="0"/>
              <a:t>ellipse, </a:t>
            </a:r>
            <a:r>
              <a:rPr lang="en-US" sz="2400" dirty="0"/>
              <a:t>circle or straight line.  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293096"/>
            <a:ext cx="6031587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8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20408" y="418654"/>
            <a:ext cx="7681664" cy="63408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sz="3600" dirty="0" smtClean="0"/>
              <a:t>Measurement of phase using X–Y mode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848872" cy="5112568"/>
          </a:xfrm>
        </p:spPr>
        <p:txBody>
          <a:bodyPr>
            <a:noAutofit/>
          </a:bodyPr>
          <a:lstStyle/>
          <a:p>
            <a:r>
              <a:rPr lang="en-US" sz="2400" dirty="0" smtClean="0"/>
              <a:t>Let X </a:t>
            </a:r>
            <a:r>
              <a:rPr lang="en-US" sz="2400" dirty="0"/>
              <a:t>and Y inputs </a:t>
            </a:r>
            <a:r>
              <a:rPr lang="en-US" sz="2400" dirty="0" smtClean="0"/>
              <a:t>given </a:t>
            </a:r>
            <a:r>
              <a:rPr lang="en-US" sz="2400" dirty="0"/>
              <a:t>by:</a:t>
            </a:r>
            <a:endParaRPr lang="ar-EG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b="1" dirty="0" smtClean="0"/>
          </a:p>
          <a:p>
            <a:pPr algn="l" rtl="0"/>
            <a:endParaRPr lang="en-US" sz="2400" b="1" dirty="0" smtClean="0"/>
          </a:p>
          <a:p>
            <a:endParaRPr lang="en-US" sz="2400" dirty="0" smtClean="0"/>
          </a:p>
          <a:p>
            <a:r>
              <a:rPr lang="en-US" sz="2400" dirty="0" smtClean="0"/>
              <a:t>From </a:t>
            </a:r>
            <a:r>
              <a:rPr lang="en-US" sz="2400" dirty="0" err="1"/>
              <a:t>Lissajous</a:t>
            </a:r>
            <a:r>
              <a:rPr lang="en-US" sz="2400" dirty="0"/>
              <a:t> figure, </a:t>
            </a:r>
          </a:p>
          <a:p>
            <a:pPr marL="0" indent="0" algn="l" rtl="0">
              <a:buNone/>
            </a:pPr>
            <a:r>
              <a:rPr lang="en-US" sz="2400" dirty="0" smtClean="0"/>
              <a:t>			</a:t>
            </a:r>
          </a:p>
          <a:p>
            <a:pPr marL="0" indent="0" algn="l" rtl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29305"/>
              </p:ext>
            </p:extLst>
          </p:nvPr>
        </p:nvGraphicFramePr>
        <p:xfrm>
          <a:off x="874450" y="1988840"/>
          <a:ext cx="3193494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3" name="Equation" r:id="rId3" imgW="1447560" imgH="1143000" progId="Equation.3">
                  <p:embed/>
                </p:oleObj>
              </mc:Choice>
              <mc:Fallback>
                <p:oleObj name="Equation" r:id="rId3" imgW="14475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450" y="1988840"/>
                        <a:ext cx="3193494" cy="2520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208048"/>
              </p:ext>
            </p:extLst>
          </p:nvPr>
        </p:nvGraphicFramePr>
        <p:xfrm>
          <a:off x="885939" y="5596740"/>
          <a:ext cx="8006541" cy="496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4" name="Equation" r:id="rId5" imgW="3657600" imgH="228600" progId="Equation.3">
                  <p:embed/>
                </p:oleObj>
              </mc:Choice>
              <mc:Fallback>
                <p:oleObj name="Equation" r:id="rId5" imgW="3657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939" y="5596740"/>
                        <a:ext cx="8006541" cy="496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Content Placeholder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522482"/>
            <a:ext cx="4248472" cy="3573717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572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418654"/>
            <a:ext cx="7620000" cy="70609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 smtClean="0"/>
              <a:t>Frequency measurement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04856" cy="4896544"/>
          </a:xfrm>
        </p:spPr>
        <p:txBody>
          <a:bodyPr>
            <a:noAutofit/>
          </a:bodyPr>
          <a:lstStyle/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Frequency measurement is </a:t>
            </a:r>
            <a:r>
              <a:rPr lang="en-US" sz="2400" dirty="0"/>
              <a:t>required as part of those devices that convert </a:t>
            </a:r>
            <a:r>
              <a:rPr lang="en-US" sz="2400" dirty="0" smtClean="0"/>
              <a:t>measured physical </a:t>
            </a:r>
            <a:r>
              <a:rPr lang="en-US" sz="2400" dirty="0"/>
              <a:t>quantity into a frequency change, such as </a:t>
            </a:r>
            <a:r>
              <a:rPr lang="en-US" sz="2400" dirty="0" smtClean="0"/>
              <a:t>turbine </a:t>
            </a:r>
            <a:r>
              <a:rPr lang="en-US" sz="2400" dirty="0" err="1" smtClean="0"/>
              <a:t>ﬂowmeter</a:t>
            </a:r>
            <a:r>
              <a:rPr lang="en-US" sz="2400" dirty="0" smtClean="0"/>
              <a:t> and Doppler-shift </a:t>
            </a:r>
            <a:r>
              <a:rPr lang="en-US" sz="2400" dirty="0"/>
              <a:t>ultrasonic </a:t>
            </a:r>
            <a:r>
              <a:rPr lang="en-US" sz="2400" dirty="0" err="1" smtClean="0"/>
              <a:t>ﬂowmeter</a:t>
            </a:r>
            <a:r>
              <a:rPr lang="en-US" sz="2400" dirty="0" smtClean="0"/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To measure the frequency of a signal, we can display it on oscilloscope, measure its </a:t>
            </a:r>
            <a:r>
              <a:rPr lang="en-US" sz="2400" dirty="0"/>
              <a:t>period </a:t>
            </a:r>
            <a:r>
              <a:rPr lang="en-US" sz="2400" b="1" dirty="0" smtClean="0"/>
              <a:t>T</a:t>
            </a:r>
            <a:r>
              <a:rPr lang="en-US" sz="2400" dirty="0" smtClean="0"/>
              <a:t>, and then calculate the </a:t>
            </a:r>
            <a:r>
              <a:rPr lang="en-US" sz="2400" dirty="0"/>
              <a:t>frequency </a:t>
            </a:r>
            <a:r>
              <a:rPr lang="en-US" sz="2400" b="1" dirty="0" smtClean="0"/>
              <a:t>f = 1/T</a:t>
            </a:r>
            <a:r>
              <a:rPr lang="en-US" sz="2400" dirty="0"/>
              <a:t>. H</a:t>
            </a:r>
            <a:r>
              <a:rPr lang="en-US" sz="2400" dirty="0" smtClean="0"/>
              <a:t>owever, the accuracy of </a:t>
            </a:r>
            <a:r>
              <a:rPr lang="en-US" sz="2400" dirty="0"/>
              <a:t>this method is limited </a:t>
            </a:r>
            <a:r>
              <a:rPr lang="en-US" sz="2400" dirty="0" smtClean="0"/>
              <a:t>to ±</a:t>
            </a:r>
            <a:r>
              <a:rPr lang="en-US" sz="2400" dirty="0"/>
              <a:t>5% of the </a:t>
            </a:r>
            <a:r>
              <a:rPr lang="en-US" sz="2400" dirty="0" smtClean="0"/>
              <a:t>reading.</a:t>
            </a:r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More accurate methods for measuring frequency are: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smtClean="0"/>
              <a:t> Digital counter-timer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smtClean="0"/>
              <a:t> Phase-locked loop (PLL)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4713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432" y="309128"/>
            <a:ext cx="7620000" cy="63408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Digital counter-timer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48680"/>
            <a:ext cx="8147248" cy="487260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most accurate frequency measuring instrument.</a:t>
            </a:r>
            <a:endParaRPr lang="en-US" sz="2400" dirty="0" smtClean="0"/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essential </a:t>
            </a:r>
            <a:r>
              <a:rPr lang="en-US" sz="2400" dirty="0" smtClean="0"/>
              <a:t>component of a </a:t>
            </a:r>
            <a:r>
              <a:rPr lang="en-US" sz="2400" dirty="0"/>
              <a:t>counter-timer </a:t>
            </a:r>
            <a:r>
              <a:rPr lang="en-US" sz="2400" dirty="0" smtClean="0"/>
              <a:t>is </a:t>
            </a:r>
            <a:r>
              <a:rPr lang="en-US" sz="2400" dirty="0"/>
              <a:t>an oscillator that provides a very </a:t>
            </a:r>
            <a:r>
              <a:rPr lang="en-US" sz="2400" dirty="0" smtClean="0"/>
              <a:t>accurately known and </a:t>
            </a:r>
            <a:r>
              <a:rPr lang="en-US" sz="2400" dirty="0"/>
              <a:t>stable reference frequency, </a:t>
            </a:r>
            <a:r>
              <a:rPr lang="en-US" sz="2400" dirty="0" smtClean="0"/>
              <a:t>typically 100 </a:t>
            </a:r>
            <a:r>
              <a:rPr lang="en-US" sz="2400" dirty="0"/>
              <a:t>kHz or </a:t>
            </a:r>
            <a:r>
              <a:rPr lang="en-US" sz="2400" dirty="0" smtClean="0"/>
              <a:t>1MHz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oscillator output is </a:t>
            </a:r>
            <a:r>
              <a:rPr lang="en-US" sz="2400" dirty="0" smtClean="0"/>
              <a:t>applied </a:t>
            </a:r>
            <a:r>
              <a:rPr lang="en-US" sz="2400" dirty="0"/>
              <a:t>to an </a:t>
            </a:r>
            <a:r>
              <a:rPr lang="en-US" sz="2400" dirty="0" smtClean="0"/>
              <a:t>AND gate.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573017"/>
            <a:ext cx="5966748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92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0760" y="490662"/>
            <a:ext cx="7620000" cy="63408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Digital </a:t>
            </a:r>
            <a:r>
              <a:rPr lang="en-US" sz="3600" dirty="0"/>
              <a:t>counter-timers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120" y="1412776"/>
            <a:ext cx="7647296" cy="4800600"/>
          </a:xfrm>
        </p:spPr>
        <p:txBody>
          <a:bodyPr>
            <a:noAutofit/>
          </a:bodyPr>
          <a:lstStyle/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Successive pulses at the reference frequency alternately open and close the gate. </a:t>
            </a:r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input signal, of unknown frequency, is transformed into a train of pulses and applied to the gate. The number of these pulses passing through the gate is proportional to the frequency of the unknown signal.</a:t>
            </a:r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To measure lower frequencies, a series of decade frequency dividers are provided. These increase the time between the reference frequency pulses by factors of ten, and a typical instrument can have gate pulses separated in time by between 1 µs and 1 second.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21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3546</TotalTime>
  <Words>725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PowerPoint Presentation</vt:lpstr>
      <vt:lpstr>Capacitance measurement</vt:lpstr>
      <vt:lpstr>Capacitance measurement</vt:lpstr>
      <vt:lpstr>Phase measurement</vt:lpstr>
      <vt:lpstr>Measurement of phase using X–Y mode</vt:lpstr>
      <vt:lpstr>Measurement of phase using X–Y mode</vt:lpstr>
      <vt:lpstr>Frequency measurement</vt:lpstr>
      <vt:lpstr>Digital counter-timer</vt:lpstr>
      <vt:lpstr>Digital counter-timers</vt:lpstr>
      <vt:lpstr>Phase-locked loop (PLL)</vt:lpstr>
      <vt:lpstr>Phase-locked loop (PLL)</vt:lpstr>
      <vt:lpstr>PLL Operation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778</cp:revision>
  <dcterms:created xsi:type="dcterms:W3CDTF">2013-02-10T06:54:24Z</dcterms:created>
  <dcterms:modified xsi:type="dcterms:W3CDTF">2017-09-15T09:37:15Z</dcterms:modified>
</cp:coreProperties>
</file>