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338" r:id="rId3"/>
    <p:sldId id="339" r:id="rId4"/>
    <p:sldId id="340" r:id="rId5"/>
    <p:sldId id="341" r:id="rId6"/>
    <p:sldId id="342" r:id="rId7"/>
    <p:sldId id="343" r:id="rId8"/>
    <p:sldId id="344" r:id="rId9"/>
    <p:sldId id="345" r:id="rId10"/>
    <p:sldId id="346" r:id="rId11"/>
    <p:sldId id="347" r:id="rId12"/>
    <p:sldId id="348" r:id="rId13"/>
    <p:sldId id="349" r:id="rId14"/>
    <p:sldId id="350" r:id="rId15"/>
    <p:sldId id="351" r:id="rId16"/>
    <p:sldId id="352" r:id="rId17"/>
    <p:sldId id="353" r:id="rId18"/>
    <p:sldId id="35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34" y="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CEF2E0C-FEB8-4DD1-8C39-F70F037A1705}" type="datetimeFigureOut">
              <a:rPr lang="ar-EG" smtClean="0"/>
              <a:t>29/08/1440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EFF7A18-E065-4A0C-8079-BBBC736E5C31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15732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677C-4593-4ED8-9713-8BF835A46278}" type="datetime1">
              <a:rPr lang="en-US" smtClean="0"/>
              <a:t>5/4/2019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09D9D-8F40-468E-B4EE-3B00F6B64B47}" type="datetime1">
              <a:rPr lang="en-US" smtClean="0"/>
              <a:t>5/4/2019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42880-CBF1-4A7D-8400-E22C23DFCF83}" type="datetime1">
              <a:rPr lang="en-US" smtClean="0"/>
              <a:t>5/4/2019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3B56B-6C76-48EA-8E59-8C3DB0611306}" type="datetime1">
              <a:rPr lang="en-US" smtClean="0"/>
              <a:t>5/4/2019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7181A-A2A6-4279-B35C-22BD0A2BD726}" type="datetime1">
              <a:rPr lang="en-US" smtClean="0"/>
              <a:t>5/4/2019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19138-F0CE-4672-AA1B-ED0EBD0A0526}" type="datetime1">
              <a:rPr lang="en-US" smtClean="0"/>
              <a:t>5/4/2019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B6CB0-803E-42F2-A49E-D7F544E6F05E}" type="datetime1">
              <a:rPr lang="en-US" smtClean="0"/>
              <a:t>5/4/2019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9D3AD-90F8-4BA3-9E67-16EA9CB00990}" type="datetime1">
              <a:rPr lang="en-US" smtClean="0"/>
              <a:t>5/4/2019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8B214-77C1-4D3A-985F-A7C99C6CE80C}" type="datetime1">
              <a:rPr lang="en-US" smtClean="0"/>
              <a:t>5/4/2019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E4818-9728-4016-B16D-73701F1B2411}" type="datetime1">
              <a:rPr lang="en-US" smtClean="0"/>
              <a:t>5/4/2019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9A74-7EC0-450F-9C14-FEAE7E1FFADF}" type="datetime1">
              <a:rPr lang="en-US" smtClean="0"/>
              <a:t>5/4/2019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1D835-CA7B-4035-8638-0051651C1B45}" type="datetime1">
              <a:rPr lang="en-US" smtClean="0"/>
              <a:t>5/4/2019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6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7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9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1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68575"/>
            <a:ext cx="7772400" cy="1851025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5000" b="1" dirty="0" smtClean="0"/>
              <a:t>(6)</a:t>
            </a:r>
            <a:br>
              <a:rPr lang="en-US" sz="5000" b="1" dirty="0" smtClean="0"/>
            </a:br>
            <a:r>
              <a:rPr lang="en-US" sz="5000" b="1" dirty="0" smtClean="0"/>
              <a:t/>
            </a:r>
            <a:br>
              <a:rPr lang="en-US" sz="5000" b="1" dirty="0" smtClean="0"/>
            </a:br>
            <a:r>
              <a:rPr lang="en-US" sz="5000" b="1" dirty="0" smtClean="0"/>
              <a:t>Model Structures</a:t>
            </a:r>
            <a:endParaRPr lang="ar-EG" sz="5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94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Structure </a:t>
            </a:r>
            <a:r>
              <a:rPr lang="en-CA" dirty="0" smtClean="0"/>
              <a:t>Selection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85000" lnSpcReduction="20000"/>
          </a:bodyPr>
          <a:lstStyle/>
          <a:p>
            <a:r>
              <a:rPr lang="en-CA" dirty="0">
                <a:solidFill>
                  <a:srgbClr val="FF0000"/>
                </a:solidFill>
              </a:rPr>
              <a:t>Better idea: </a:t>
            </a:r>
            <a:r>
              <a:rPr lang="en-CA" dirty="0"/>
              <a:t>try many different structures and choose the best one.</a:t>
            </a:r>
          </a:p>
          <a:p>
            <a:pPr marL="2628900" lvl="6" indent="0">
              <a:buNone/>
            </a:pPr>
            <a:r>
              <a:rPr lang="en-CA" sz="2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Na = 1:15;</a:t>
            </a:r>
          </a:p>
          <a:p>
            <a:pPr marL="2628900" lvl="6" indent="0">
              <a:buNone/>
            </a:pPr>
            <a:r>
              <a:rPr lang="en-CA" sz="2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Nb</a:t>
            </a:r>
            <a:r>
              <a:rPr lang="en-CA" sz="2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= 1:15;</a:t>
            </a:r>
          </a:p>
          <a:p>
            <a:pPr marL="2628900" lvl="6" indent="0">
              <a:buNone/>
            </a:pPr>
            <a:r>
              <a:rPr lang="en-CA" sz="2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Nk</a:t>
            </a:r>
            <a:r>
              <a:rPr lang="en-CA" sz="2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= 1:5;</a:t>
            </a:r>
          </a:p>
          <a:p>
            <a:pPr marL="2628900" lvl="6" indent="0">
              <a:buNone/>
            </a:pPr>
            <a:r>
              <a:rPr lang="en-CA" sz="2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NN = </a:t>
            </a:r>
            <a:r>
              <a:rPr lang="en-CA" sz="2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struc</a:t>
            </a:r>
            <a:r>
              <a:rPr lang="en-CA" sz="2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(Na, </a:t>
            </a:r>
            <a:r>
              <a:rPr lang="en-CA" sz="2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Nb</a:t>
            </a:r>
            <a:r>
              <a:rPr lang="en-CA" sz="2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n-CA" sz="2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Nk</a:t>
            </a:r>
            <a:r>
              <a:rPr lang="en-CA" sz="2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pPr marL="2628900" lvl="6" indent="0">
              <a:buNone/>
            </a:pPr>
            <a:r>
              <a:rPr lang="en-CA" sz="2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V = </a:t>
            </a:r>
            <a:r>
              <a:rPr lang="en-CA" sz="2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arxstruc</a:t>
            </a:r>
            <a:r>
              <a:rPr lang="en-CA" sz="2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(id, </a:t>
            </a:r>
            <a:r>
              <a:rPr lang="en-CA" sz="2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val</a:t>
            </a:r>
            <a:r>
              <a:rPr lang="en-CA" sz="2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, NN);</a:t>
            </a:r>
          </a:p>
          <a:p>
            <a:r>
              <a:rPr lang="en-CA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struc</a:t>
            </a:r>
            <a:r>
              <a:rPr lang="en-CA" dirty="0">
                <a:solidFill>
                  <a:srgbClr val="FF0000"/>
                </a:solidFill>
              </a:rPr>
              <a:t> </a:t>
            </a:r>
            <a:r>
              <a:rPr lang="en-CA" dirty="0"/>
              <a:t>generates all combinations of orders in </a:t>
            </a:r>
            <a:r>
              <a:rPr lang="en-CA" dirty="0">
                <a:solidFill>
                  <a:srgbClr val="FF0000"/>
                </a:solidFill>
              </a:rPr>
              <a:t>Na</a:t>
            </a:r>
            <a:r>
              <a:rPr lang="en-CA" dirty="0"/>
              <a:t>, </a:t>
            </a:r>
            <a:r>
              <a:rPr lang="en-CA" dirty="0" err="1">
                <a:solidFill>
                  <a:srgbClr val="FF0000"/>
                </a:solidFill>
              </a:rPr>
              <a:t>Nb</a:t>
            </a:r>
            <a:r>
              <a:rPr lang="en-CA" dirty="0"/>
              <a:t>, </a:t>
            </a:r>
            <a:r>
              <a:rPr lang="en-CA" dirty="0" err="1">
                <a:solidFill>
                  <a:srgbClr val="FF0000"/>
                </a:solidFill>
              </a:rPr>
              <a:t>Nk</a:t>
            </a:r>
            <a:r>
              <a:rPr lang="en-CA" dirty="0"/>
              <a:t>.</a:t>
            </a:r>
          </a:p>
          <a:p>
            <a:r>
              <a:rPr lang="en-CA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arxstruc</a:t>
            </a:r>
            <a:r>
              <a:rPr lang="en-CA" dirty="0">
                <a:solidFill>
                  <a:srgbClr val="FF0000"/>
                </a:solidFill>
              </a:rPr>
              <a:t> </a:t>
            </a:r>
            <a:r>
              <a:rPr lang="en-CA" dirty="0"/>
              <a:t>identifies for each combination an ARX model (on </a:t>
            </a:r>
            <a:r>
              <a:rPr lang="en-CA" dirty="0" smtClean="0"/>
              <a:t>the data </a:t>
            </a:r>
            <a:r>
              <a:rPr lang="en-CA" dirty="0"/>
              <a:t>in 1st argument), simulates it (on the data in the </a:t>
            </a:r>
            <a:r>
              <a:rPr lang="en-CA" dirty="0" smtClean="0"/>
              <a:t>2</a:t>
            </a:r>
            <a:r>
              <a:rPr lang="en-CA" baseline="30000" dirty="0" smtClean="0"/>
              <a:t>nd</a:t>
            </a:r>
            <a:r>
              <a:rPr lang="en-CA" dirty="0" smtClean="0"/>
              <a:t> argument</a:t>
            </a:r>
            <a:r>
              <a:rPr lang="en-CA" dirty="0"/>
              <a:t>), and returns all the </a:t>
            </a:r>
            <a:r>
              <a:rPr lang="en-CA" dirty="0">
                <a:solidFill>
                  <a:srgbClr val="FF0000"/>
                </a:solidFill>
              </a:rPr>
              <a:t>MSEs</a:t>
            </a:r>
            <a:r>
              <a:rPr lang="en-CA" dirty="0"/>
              <a:t> on the first row of V (</a:t>
            </a:r>
            <a:r>
              <a:rPr lang="en-CA" dirty="0" smtClean="0"/>
              <a:t>see </a:t>
            </a:r>
            <a:r>
              <a:rPr lang="en-CA" dirty="0" smtClean="0">
                <a:latin typeface="Consolas" pitchFamily="49" charset="0"/>
                <a:cs typeface="Consolas" pitchFamily="49" charset="0"/>
              </a:rPr>
              <a:t>help </a:t>
            </a:r>
            <a:r>
              <a:rPr lang="en-CA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arxstruc</a:t>
            </a:r>
            <a:r>
              <a:rPr lang="en-CA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CA" dirty="0"/>
              <a:t>for the format of </a:t>
            </a:r>
            <a:r>
              <a:rPr lang="en-CA" dirty="0">
                <a:solidFill>
                  <a:srgbClr val="FF0000"/>
                </a:solidFill>
              </a:rPr>
              <a:t>V</a:t>
            </a:r>
            <a:r>
              <a:rPr lang="en-CA" dirty="0"/>
              <a:t>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17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Structure selection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r>
              <a:rPr lang="en-CA" sz="2400" dirty="0"/>
              <a:t>To choose the structure with the smallest MSE:</a:t>
            </a:r>
          </a:p>
          <a:p>
            <a:pPr marL="0" indent="0">
              <a:buNone/>
            </a:pPr>
            <a:r>
              <a:rPr lang="en-CA" sz="2400" dirty="0" smtClean="0"/>
              <a:t>			N </a:t>
            </a:r>
            <a:r>
              <a:rPr lang="en-CA" sz="2400" dirty="0"/>
              <a:t>= </a:t>
            </a:r>
            <a:r>
              <a:rPr lang="en-CA" sz="2400" dirty="0" err="1"/>
              <a:t>selstruc</a:t>
            </a:r>
            <a:r>
              <a:rPr lang="en-CA" sz="2400" dirty="0"/>
              <a:t>(V, 0);</a:t>
            </a:r>
          </a:p>
          <a:p>
            <a:r>
              <a:rPr lang="en-CA" sz="2400" dirty="0" smtClean="0"/>
              <a:t>For </a:t>
            </a:r>
            <a:r>
              <a:rPr lang="en-CA" sz="2400" dirty="0"/>
              <a:t>our data, N= [8, 7, 1].</a:t>
            </a:r>
          </a:p>
          <a:p>
            <a:endParaRPr lang="en-CA" sz="2400" dirty="0" smtClean="0"/>
          </a:p>
          <a:p>
            <a:endParaRPr lang="en-CA" sz="2400" dirty="0"/>
          </a:p>
          <a:p>
            <a:endParaRPr lang="en-CA" sz="2400" dirty="0" smtClean="0"/>
          </a:p>
          <a:p>
            <a:endParaRPr lang="en-CA" sz="2400" dirty="0"/>
          </a:p>
          <a:p>
            <a:endParaRPr lang="en-CA" sz="2400" dirty="0" smtClean="0"/>
          </a:p>
          <a:p>
            <a:endParaRPr lang="en-CA" sz="2400" dirty="0"/>
          </a:p>
          <a:p>
            <a:r>
              <a:rPr lang="en-CA" sz="2400" dirty="0" smtClean="0"/>
              <a:t>Alternatively</a:t>
            </a:r>
            <a:r>
              <a:rPr lang="en-CA" sz="2400" dirty="0"/>
              <a:t>, graphical selection: N = </a:t>
            </a:r>
            <a:r>
              <a:rPr lang="en-CA" sz="2400" dirty="0" err="1"/>
              <a:t>selstruc</a:t>
            </a:r>
            <a:r>
              <a:rPr lang="en-CA" sz="2400" dirty="0"/>
              <a:t>(V, ’plot’);</a:t>
            </a:r>
          </a:p>
          <a:p>
            <a:r>
              <a:rPr lang="en-CA" sz="2400" dirty="0"/>
              <a:t>Then click on bar corresponding to best (red) model and the </a:t>
            </a:r>
            <a:r>
              <a:rPr lang="en-CA" sz="2400" dirty="0" smtClean="0"/>
              <a:t>button “</a:t>
            </a:r>
            <a:r>
              <a:rPr lang="en-CA" sz="2400" dirty="0"/>
              <a:t>Select</a:t>
            </a:r>
            <a:r>
              <a:rPr lang="en-CA" sz="2400" dirty="0" smtClean="0"/>
              <a:t>”.</a:t>
            </a:r>
            <a:endParaRPr lang="en-C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921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438400"/>
            <a:ext cx="3495675" cy="280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770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Validation of best ARX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CA" dirty="0"/>
              <a:t>model = </a:t>
            </a:r>
            <a:r>
              <a:rPr lang="en-CA" dirty="0" err="1"/>
              <a:t>arx</a:t>
            </a:r>
            <a:r>
              <a:rPr lang="en-CA" dirty="0"/>
              <a:t>(id, N); </a:t>
            </a:r>
            <a:endParaRPr lang="en-CA" dirty="0" smtClean="0"/>
          </a:p>
          <a:p>
            <a:r>
              <a:rPr lang="en-CA" dirty="0" smtClean="0"/>
              <a:t>compare(model</a:t>
            </a:r>
            <a:r>
              <a:rPr lang="en-CA" dirty="0"/>
              <a:t>, </a:t>
            </a:r>
            <a:r>
              <a:rPr lang="en-CA" dirty="0" err="1"/>
              <a:t>val</a:t>
            </a:r>
            <a:r>
              <a:rPr lang="en-CA" dirty="0"/>
              <a:t>);</a:t>
            </a:r>
          </a:p>
          <a:p>
            <a:endParaRPr lang="en-CA" dirty="0" smtClean="0"/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r>
              <a:rPr lang="en-CA" dirty="0" smtClean="0"/>
              <a:t>A </a:t>
            </a:r>
            <a:r>
              <a:rPr lang="en-CA" dirty="0"/>
              <a:t>better fit is obtained.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1752600"/>
            <a:ext cx="4547052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98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Special case of ARX: FIR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Setting A = 1 in ARX model, we get:</a:t>
            </a:r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r>
              <a:rPr lang="en-CA" dirty="0"/>
              <a:t>(where h(0</a:t>
            </a:r>
            <a:r>
              <a:rPr lang="en-CA" dirty="0" smtClean="0"/>
              <a:t>), the </a:t>
            </a:r>
            <a:r>
              <a:rPr lang="en-CA" dirty="0"/>
              <a:t>impulse response at time 0, is assumed 0 – i.e</a:t>
            </a:r>
            <a:r>
              <a:rPr lang="en-CA" dirty="0" smtClean="0"/>
              <a:t>. system </a:t>
            </a:r>
            <a:r>
              <a:rPr lang="en-CA" dirty="0"/>
              <a:t>does not respond instantaneously to changes in input)</a:t>
            </a:r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7418265"/>
              </p:ext>
            </p:extLst>
          </p:nvPr>
        </p:nvGraphicFramePr>
        <p:xfrm>
          <a:off x="1995488" y="2209800"/>
          <a:ext cx="5267325" cy="160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5" name="Equation" r:id="rId3" imgW="2336760" imgH="711000" progId="Equation.3">
                  <p:embed/>
                </p:oleObj>
              </mc:Choice>
              <mc:Fallback>
                <p:oleObj name="Equation" r:id="rId3" imgW="2336760" imgH="711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5488" y="2209800"/>
                        <a:ext cx="5267325" cy="160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726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Difference </a:t>
            </a:r>
            <a:r>
              <a:rPr lang="en-CA" dirty="0"/>
              <a:t>between ARX and FIR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848600" cy="4525963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endParaRPr lang="en-CA" dirty="0" smtClean="0"/>
          </a:p>
          <a:p>
            <a:pPr>
              <a:spcAft>
                <a:spcPts val="600"/>
              </a:spcAft>
            </a:pPr>
            <a:endParaRPr lang="en-CA" dirty="0" smtClean="0"/>
          </a:p>
          <a:p>
            <a:pPr>
              <a:spcAft>
                <a:spcPts val="600"/>
              </a:spcAft>
            </a:pPr>
            <a:endParaRPr lang="en-CA" dirty="0"/>
          </a:p>
          <a:p>
            <a:pPr>
              <a:spcAft>
                <a:spcPts val="600"/>
              </a:spcAft>
            </a:pPr>
            <a:r>
              <a:rPr lang="en-CA" dirty="0"/>
              <a:t>Since ARX includes recursive relationships between current </a:t>
            </a:r>
            <a:r>
              <a:rPr lang="en-CA" dirty="0" smtClean="0"/>
              <a:t>and previous </a:t>
            </a:r>
            <a:r>
              <a:rPr lang="en-CA" dirty="0"/>
              <a:t>outputs, it will be sufficient to take orders </a:t>
            </a:r>
            <a:r>
              <a:rPr lang="en-CA" dirty="0" err="1"/>
              <a:t>na</a:t>
            </a:r>
            <a:r>
              <a:rPr lang="en-CA" dirty="0"/>
              <a:t> and </a:t>
            </a:r>
            <a:r>
              <a:rPr lang="en-CA" dirty="0" err="1"/>
              <a:t>nb</a:t>
            </a:r>
            <a:r>
              <a:rPr lang="en-CA" dirty="0"/>
              <a:t> (</a:t>
            </a:r>
            <a:r>
              <a:rPr lang="en-CA" dirty="0" smtClean="0"/>
              <a:t>at most</a:t>
            </a:r>
            <a:r>
              <a:rPr lang="en-CA" dirty="0"/>
              <a:t>) equal to the order of the dynamical system.</a:t>
            </a:r>
          </a:p>
          <a:p>
            <a:pPr>
              <a:spcAft>
                <a:spcPts val="600"/>
              </a:spcAft>
            </a:pPr>
            <a:r>
              <a:rPr lang="en-CA" dirty="0"/>
              <a:t>FIR needs a sufficiently large order </a:t>
            </a:r>
            <a:r>
              <a:rPr lang="en-CA" dirty="0" err="1"/>
              <a:t>nb</a:t>
            </a:r>
            <a:r>
              <a:rPr lang="en-CA" dirty="0"/>
              <a:t> (or length M) to model </a:t>
            </a:r>
            <a:r>
              <a:rPr lang="en-CA" dirty="0" smtClean="0"/>
              <a:t>the entire </a:t>
            </a:r>
            <a:r>
              <a:rPr lang="en-CA" dirty="0"/>
              <a:t>transient regime of the impulse response (in principle, we </a:t>
            </a:r>
            <a:r>
              <a:rPr lang="en-CA" dirty="0" smtClean="0"/>
              <a:t>only recover </a:t>
            </a:r>
            <a:r>
              <a:rPr lang="en-CA" dirty="0"/>
              <a:t>the correct model as M </a:t>
            </a:r>
            <a:r>
              <a:rPr lang="en-CA" dirty="0" smtClean="0"/>
              <a:t>-&gt; ∞).</a:t>
            </a:r>
            <a:endParaRPr lang="en-CA" dirty="0"/>
          </a:p>
          <a:p>
            <a:pPr marL="0" indent="0">
              <a:spcAft>
                <a:spcPts val="600"/>
              </a:spcAft>
              <a:buNone/>
            </a:pPr>
            <a:r>
              <a:rPr lang="en-CA" dirty="0" smtClean="0"/>
              <a:t>-&gt; </a:t>
            </a:r>
            <a:r>
              <a:rPr lang="en-CA" dirty="0"/>
              <a:t>more parameters </a:t>
            </a:r>
            <a:r>
              <a:rPr lang="en-CA" dirty="0" smtClean="0"/>
              <a:t>-&gt; </a:t>
            </a:r>
            <a:r>
              <a:rPr lang="en-CA" dirty="0"/>
              <a:t>more data needed to identify them.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6156509"/>
              </p:ext>
            </p:extLst>
          </p:nvPr>
        </p:nvGraphicFramePr>
        <p:xfrm>
          <a:off x="2057400" y="1447800"/>
          <a:ext cx="5524500" cy="109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35" name="Equation" r:id="rId3" imgW="2450880" imgH="482400" progId="Equation.3">
                  <p:embed/>
                </p:oleObj>
              </mc:Choice>
              <mc:Fallback>
                <p:oleObj name="Equation" r:id="rId3" imgW="2450880" imgH="48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447800"/>
                        <a:ext cx="5524500" cy="1093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8509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CA" dirty="0" smtClean="0"/>
              <a:t>General Model Structure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53000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endParaRPr lang="en-CA" sz="2400" dirty="0" smtClean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CA" sz="2400" dirty="0" smtClean="0"/>
              <a:t>where </a:t>
            </a:r>
            <a:r>
              <a:rPr lang="en-CA" sz="2400" dirty="0"/>
              <a:t>G and H are discrete-time transfer functions – ratios </a:t>
            </a:r>
            <a:r>
              <a:rPr lang="en-CA" sz="2400" dirty="0" smtClean="0"/>
              <a:t>of polynomials</a:t>
            </a:r>
            <a:r>
              <a:rPr lang="en-CA" sz="2400" dirty="0"/>
              <a:t>. Signal e(t) is zero-mean white noise.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CA" sz="2400" dirty="0"/>
              <a:t>By placing the common factors of the denominators of G and H </a:t>
            </a:r>
            <a:r>
              <a:rPr lang="en-CA" sz="2400" dirty="0" smtClean="0"/>
              <a:t>in A(q</a:t>
            </a:r>
            <a:r>
              <a:rPr lang="en-CA" sz="2400" baseline="30000" dirty="0"/>
              <a:t>−1</a:t>
            </a:r>
            <a:r>
              <a:rPr lang="en-CA" sz="2400" dirty="0"/>
              <a:t>), we get the more detailed form</a:t>
            </a:r>
            <a:r>
              <a:rPr lang="en-CA" sz="2400" dirty="0" smtClean="0"/>
              <a:t>: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CA" sz="2400" dirty="0" smtClean="0"/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CA" sz="24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CA" sz="2400" dirty="0" smtClean="0"/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CA" sz="2400" dirty="0" smtClean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CA" sz="2400" dirty="0" smtClean="0"/>
              <a:t>where </a:t>
            </a:r>
            <a:r>
              <a:rPr lang="en-CA" sz="2400" dirty="0"/>
              <a:t>A,B,C,D, F are all </a:t>
            </a:r>
            <a:r>
              <a:rPr lang="en-CA" sz="2400" dirty="0" smtClean="0"/>
              <a:t>polynomials.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CA" sz="2400" dirty="0"/>
              <a:t>Very general form, all other linear forms are special cases of this. </a:t>
            </a:r>
            <a:r>
              <a:rPr lang="en-CA" sz="2400" dirty="0" smtClean="0"/>
              <a:t>Not for </a:t>
            </a:r>
            <a:r>
              <a:rPr lang="en-CA" sz="2400" dirty="0"/>
              <a:t>practical use, but to describe algorithms in a generic way.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1850978"/>
              </p:ext>
            </p:extLst>
          </p:nvPr>
        </p:nvGraphicFramePr>
        <p:xfrm>
          <a:off x="2438400" y="1066800"/>
          <a:ext cx="4465638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59" name="Equation" r:id="rId3" imgW="1981080" imgH="228600" progId="Equation.3">
                  <p:embed/>
                </p:oleObj>
              </mc:Choice>
              <mc:Fallback>
                <p:oleObj name="Equation" r:id="rId3" imgW="198108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066800"/>
                        <a:ext cx="4465638" cy="517525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accent1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3582682"/>
              </p:ext>
            </p:extLst>
          </p:nvPr>
        </p:nvGraphicFramePr>
        <p:xfrm>
          <a:off x="1905000" y="3276600"/>
          <a:ext cx="5697538" cy="184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60" name="Equation" r:id="rId5" imgW="2831760" imgH="914400" progId="Equation.3">
                  <p:embed/>
                </p:oleObj>
              </mc:Choice>
              <mc:Fallback>
                <p:oleObj name="Equation" r:id="rId5" imgW="2831760" imgH="914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276600"/>
                        <a:ext cx="5697538" cy="184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1828800" y="4211313"/>
            <a:ext cx="5105400" cy="914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9546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ARMAX model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CA" sz="2400" dirty="0"/>
              <a:t>Setting F = D = 1 (i.e. orders </a:t>
            </a:r>
            <a:r>
              <a:rPr lang="en-CA" sz="2400" dirty="0" err="1"/>
              <a:t>nf</a:t>
            </a:r>
            <a:r>
              <a:rPr lang="en-CA" sz="2400" dirty="0"/>
              <a:t> = </a:t>
            </a:r>
            <a:r>
              <a:rPr lang="en-CA" sz="2400" dirty="0" err="1"/>
              <a:t>nd</a:t>
            </a:r>
            <a:r>
              <a:rPr lang="en-CA" sz="2400" dirty="0"/>
              <a:t> = 0), we get: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endParaRPr lang="en-CA" sz="2400" dirty="0" smtClean="0"/>
          </a:p>
          <a:p>
            <a:pPr>
              <a:lnSpc>
                <a:spcPct val="110000"/>
              </a:lnSpc>
              <a:spcAft>
                <a:spcPts val="600"/>
              </a:spcAft>
            </a:pPr>
            <a:endParaRPr lang="en-CA" sz="2400" dirty="0"/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CA" sz="2400" dirty="0" err="1" smtClean="0">
                <a:solidFill>
                  <a:srgbClr val="FF0000"/>
                </a:solidFill>
              </a:rPr>
              <a:t>AutoRegressive</a:t>
            </a:r>
            <a:r>
              <a:rPr lang="en-CA" sz="2400" dirty="0">
                <a:solidFill>
                  <a:srgbClr val="FF0000"/>
                </a:solidFill>
              </a:rPr>
              <a:t>, Moving Average </a:t>
            </a:r>
            <a:r>
              <a:rPr lang="en-CA" sz="2400" dirty="0"/>
              <a:t>(referring to noise </a:t>
            </a:r>
            <a:r>
              <a:rPr lang="en-CA" sz="2400" dirty="0" smtClean="0"/>
              <a:t>model) with </a:t>
            </a:r>
            <a:r>
              <a:rPr lang="en-CA" sz="2400" dirty="0" err="1">
                <a:solidFill>
                  <a:srgbClr val="FF0000"/>
                </a:solidFill>
              </a:rPr>
              <a:t>eXogenous</a:t>
            </a:r>
            <a:r>
              <a:rPr lang="en-CA" sz="2400" dirty="0">
                <a:solidFill>
                  <a:srgbClr val="FF0000"/>
                </a:solidFill>
              </a:rPr>
              <a:t> input </a:t>
            </a:r>
            <a:r>
              <a:rPr lang="en-CA" sz="2400" dirty="0"/>
              <a:t>(dependence on u</a:t>
            </a:r>
            <a:r>
              <a:rPr lang="en-CA" sz="2400" dirty="0" smtClean="0"/>
              <a:t>).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CA" sz="2400" dirty="0" smtClean="0"/>
              <a:t>Example: </a:t>
            </a:r>
            <a:endParaRPr lang="en-CA" sz="2400" dirty="0" smtClean="0"/>
          </a:p>
          <a:p>
            <a:pPr>
              <a:lnSpc>
                <a:spcPct val="110000"/>
              </a:lnSpc>
              <a:spcAft>
                <a:spcPts val="600"/>
              </a:spcAft>
            </a:pPr>
            <a:endParaRPr lang="en-CA" sz="2400" dirty="0" smtClean="0"/>
          </a:p>
          <a:p>
            <a:pPr>
              <a:lnSpc>
                <a:spcPct val="110000"/>
              </a:lnSpc>
              <a:spcAft>
                <a:spcPts val="600"/>
              </a:spcAft>
            </a:pPr>
            <a:endParaRPr lang="en-CA" sz="2400" dirty="0"/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CA" sz="2400" b="1" dirty="0"/>
              <a:t>Identifying an ARMAX </a:t>
            </a:r>
            <a:r>
              <a:rPr lang="en-CA" sz="2400" b="1" dirty="0" smtClean="0"/>
              <a:t>model</a:t>
            </a:r>
          </a:p>
          <a:p>
            <a:pPr marL="0" indent="0" algn="ctr">
              <a:lnSpc>
                <a:spcPct val="110000"/>
              </a:lnSpc>
              <a:spcAft>
                <a:spcPts val="600"/>
              </a:spcAft>
              <a:buNone/>
            </a:pPr>
            <a:r>
              <a:rPr lang="en-CA" sz="24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mARMAX</a:t>
            </a:r>
            <a:r>
              <a:rPr lang="en-CA" sz="24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n-CA" sz="24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armax</a:t>
            </a:r>
            <a:r>
              <a:rPr lang="en-CA" sz="24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(id, [</a:t>
            </a:r>
            <a:r>
              <a:rPr lang="en-CA" sz="24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na</a:t>
            </a:r>
            <a:r>
              <a:rPr lang="en-CA" sz="24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n-CA" sz="24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nb</a:t>
            </a:r>
            <a:r>
              <a:rPr lang="en-CA" sz="24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n-CA" sz="24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nc</a:t>
            </a:r>
            <a:r>
              <a:rPr lang="en-CA" sz="24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n-CA" sz="24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nk</a:t>
            </a:r>
            <a:r>
              <a:rPr lang="en-CA" sz="24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]);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CA" sz="2400" dirty="0"/>
              <a:t>Arguments</a:t>
            </a:r>
            <a:r>
              <a:rPr lang="en-CA" sz="2400" dirty="0" smtClean="0"/>
              <a:t>: Identification data and the </a:t>
            </a:r>
            <a:r>
              <a:rPr lang="en-CA" sz="2400" dirty="0"/>
              <a:t>orders of A, B, C and the delay </a:t>
            </a:r>
            <a:r>
              <a:rPr lang="en-CA" sz="2400" dirty="0" err="1"/>
              <a:t>nk</a:t>
            </a:r>
            <a:r>
              <a:rPr lang="en-CA" sz="2400" dirty="0"/>
              <a:t>.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endParaRPr lang="en-C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8987989"/>
              </p:ext>
            </p:extLst>
          </p:nvPr>
        </p:nvGraphicFramePr>
        <p:xfrm>
          <a:off x="1524000" y="4267200"/>
          <a:ext cx="6240463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72" name="Equation" r:id="rId3" imgW="2768600" imgH="203200" progId="Equation.3">
                  <p:embed/>
                </p:oleObj>
              </mc:Choice>
              <mc:Fallback>
                <p:oleObj name="Equation" r:id="rId3" imgW="2768600" imgH="203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267200"/>
                        <a:ext cx="6240463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1418540"/>
              </p:ext>
            </p:extLst>
          </p:nvPr>
        </p:nvGraphicFramePr>
        <p:xfrm>
          <a:off x="2133600" y="2209800"/>
          <a:ext cx="529590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73" name="Equation" r:id="rId5" imgW="2349360" imgH="228600" progId="Equation.3">
                  <p:embed/>
                </p:oleObj>
              </mc:Choice>
              <mc:Fallback>
                <p:oleObj name="Equation" r:id="rId5" imgW="234936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209800"/>
                        <a:ext cx="5295900" cy="5175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7455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Overall </a:t>
            </a:r>
            <a:r>
              <a:rPr lang="en-CA" dirty="0" smtClean="0"/>
              <a:t>relationship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/>
          </a:p>
          <a:p>
            <a:r>
              <a:rPr lang="en-CA" dirty="0" smtClean="0"/>
              <a:t>ARMAX </a:t>
            </a:r>
            <a:r>
              <a:rPr lang="en-CA" dirty="0"/>
              <a:t>to ARX: Less freedom in modeling disturbance.</a:t>
            </a:r>
          </a:p>
          <a:p>
            <a:r>
              <a:rPr lang="en-CA" dirty="0"/>
              <a:t>ARX to FIR: More parameters required.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7692628"/>
              </p:ext>
            </p:extLst>
          </p:nvPr>
        </p:nvGraphicFramePr>
        <p:xfrm>
          <a:off x="1600200" y="1828800"/>
          <a:ext cx="5724525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290" name="Equation" r:id="rId3" imgW="2539800" imgH="203040" progId="Equation.3">
                  <p:embed/>
                </p:oleObj>
              </mc:Choice>
              <mc:Fallback>
                <p:oleObj name="Equation" r:id="rId3" imgW="2539800" imgH="203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828800"/>
                        <a:ext cx="5724525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075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Output </a:t>
            </a:r>
            <a:r>
              <a:rPr lang="en-CA" dirty="0" smtClean="0"/>
              <a:t>error model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CA" sz="2400" dirty="0"/>
              <a:t>Other model forms are possible that are not special cases of ARMAX</a:t>
            </a:r>
            <a:r>
              <a:rPr lang="en-CA" sz="2400" dirty="0" smtClean="0"/>
              <a:t>, e.g</a:t>
            </a:r>
            <a:r>
              <a:rPr lang="en-CA" sz="2400" dirty="0"/>
              <a:t>. Output Error, OE:</a:t>
            </a:r>
          </a:p>
          <a:p>
            <a:endParaRPr lang="en-CA" sz="2400" dirty="0" smtClean="0"/>
          </a:p>
          <a:p>
            <a:endParaRPr lang="en-CA" sz="2400" dirty="0"/>
          </a:p>
          <a:p>
            <a:endParaRPr lang="en-CA" sz="2400" dirty="0" smtClean="0"/>
          </a:p>
          <a:p>
            <a:r>
              <a:rPr lang="en-CA" sz="2400" dirty="0" smtClean="0"/>
              <a:t>obtained </a:t>
            </a:r>
            <a:r>
              <a:rPr lang="en-CA" sz="2400" dirty="0"/>
              <a:t>for </a:t>
            </a:r>
            <a:r>
              <a:rPr lang="en-CA" sz="2400" dirty="0" err="1"/>
              <a:t>na</a:t>
            </a:r>
            <a:r>
              <a:rPr lang="en-CA" sz="2400" dirty="0"/>
              <a:t> = </a:t>
            </a:r>
            <a:r>
              <a:rPr lang="en-CA" sz="2400" dirty="0" err="1"/>
              <a:t>nc</a:t>
            </a:r>
            <a:r>
              <a:rPr lang="en-CA" sz="2400" dirty="0"/>
              <a:t> = </a:t>
            </a:r>
            <a:r>
              <a:rPr lang="en-CA" sz="2400" dirty="0" err="1"/>
              <a:t>nd</a:t>
            </a:r>
            <a:r>
              <a:rPr lang="en-CA" sz="2400" dirty="0"/>
              <a:t> = 0, i.e. A = C = D = 1</a:t>
            </a:r>
            <a:r>
              <a:rPr lang="en-CA" sz="2400" dirty="0" smtClean="0"/>
              <a:t>.</a:t>
            </a:r>
          </a:p>
          <a:p>
            <a:r>
              <a:rPr lang="en-CA" sz="2400" dirty="0"/>
              <a:t>This corresponds to simple, additive </a:t>
            </a:r>
            <a:r>
              <a:rPr lang="en-CA" sz="2400" dirty="0" smtClean="0"/>
              <a:t>measurement </a:t>
            </a:r>
            <a:r>
              <a:rPr lang="en-CA" sz="2400" dirty="0"/>
              <a:t>noise on </a:t>
            </a:r>
            <a:r>
              <a:rPr lang="en-CA" sz="2400" dirty="0" smtClean="0"/>
              <a:t>the output </a:t>
            </a:r>
            <a:r>
              <a:rPr lang="en-CA" sz="2400" dirty="0"/>
              <a:t>(the “</a:t>
            </a:r>
            <a:r>
              <a:rPr lang="en-CA" sz="2400" dirty="0">
                <a:solidFill>
                  <a:srgbClr val="FF0000"/>
                </a:solidFill>
              </a:rPr>
              <a:t>output error</a:t>
            </a:r>
            <a:r>
              <a:rPr lang="en-CA" sz="2400" dirty="0" smtClean="0"/>
              <a:t>”).</a:t>
            </a:r>
          </a:p>
          <a:p>
            <a:r>
              <a:rPr lang="en-CA" sz="2400" b="1" dirty="0"/>
              <a:t>Identifying an OE </a:t>
            </a:r>
            <a:r>
              <a:rPr lang="en-CA" sz="2400" b="1" dirty="0" smtClean="0"/>
              <a:t>model</a:t>
            </a:r>
          </a:p>
          <a:p>
            <a:pPr marL="0" indent="0" algn="ctr">
              <a:buNone/>
            </a:pPr>
            <a:r>
              <a:rPr lang="nl-NL" sz="2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mOE </a:t>
            </a:r>
            <a:r>
              <a:rPr lang="nl-NL" sz="24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= oe(id, [nb, nf, nk]);</a:t>
            </a:r>
          </a:p>
          <a:p>
            <a:r>
              <a:rPr lang="en-CA" sz="2400" dirty="0"/>
              <a:t>Arguments</a:t>
            </a:r>
            <a:r>
              <a:rPr lang="en-CA" sz="2400" dirty="0" smtClean="0"/>
              <a:t>: Identification data and the </a:t>
            </a:r>
            <a:r>
              <a:rPr lang="en-CA" sz="2400" dirty="0"/>
              <a:t>orders of B, F, and the delay </a:t>
            </a:r>
            <a:r>
              <a:rPr lang="en-CA" sz="2400" dirty="0" err="1"/>
              <a:t>nk</a:t>
            </a:r>
            <a:r>
              <a:rPr lang="en-CA" sz="2400" dirty="0"/>
              <a:t>.</a:t>
            </a:r>
          </a:p>
          <a:p>
            <a:endParaRPr lang="en-C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427808"/>
              </p:ext>
            </p:extLst>
          </p:nvPr>
        </p:nvGraphicFramePr>
        <p:xfrm>
          <a:off x="2819400" y="2420938"/>
          <a:ext cx="3578225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14" name="Equation" r:id="rId3" imgW="1587240" imgH="444240" progId="Equation.3">
                  <p:embed/>
                </p:oleObj>
              </mc:Choice>
              <mc:Fallback>
                <p:oleObj name="Equation" r:id="rId3" imgW="1587240" imgH="444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420938"/>
                        <a:ext cx="3578225" cy="1008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599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ARX model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CA" dirty="0" smtClean="0"/>
              <a:t>In ARX </a:t>
            </a:r>
            <a:r>
              <a:rPr lang="en-CA" dirty="0"/>
              <a:t>model structure, </a:t>
            </a:r>
            <a:r>
              <a:rPr lang="en-CA" dirty="0" smtClean="0"/>
              <a:t>the </a:t>
            </a:r>
            <a:r>
              <a:rPr lang="en-CA" dirty="0"/>
              <a:t>output y(k) </a:t>
            </a:r>
            <a:r>
              <a:rPr lang="en-CA" dirty="0" smtClean="0"/>
              <a:t>at the </a:t>
            </a:r>
            <a:r>
              <a:rPr lang="en-CA" dirty="0"/>
              <a:t>current discrete time step is computed based on previous </a:t>
            </a:r>
            <a:r>
              <a:rPr lang="en-CA" dirty="0" smtClean="0"/>
              <a:t>input and </a:t>
            </a:r>
            <a:r>
              <a:rPr lang="en-CA" dirty="0"/>
              <a:t>output values:</a:t>
            </a:r>
          </a:p>
          <a:p>
            <a:endParaRPr lang="es-ES" dirty="0" smtClean="0"/>
          </a:p>
          <a:p>
            <a:endParaRPr lang="en-CA" dirty="0" smtClean="0"/>
          </a:p>
          <a:p>
            <a:r>
              <a:rPr lang="en-CA" dirty="0" smtClean="0"/>
              <a:t>This is equivalent </a:t>
            </a:r>
            <a:r>
              <a:rPr lang="en-CA" dirty="0"/>
              <a:t>to</a:t>
            </a:r>
          </a:p>
          <a:p>
            <a:endParaRPr lang="en-CA" dirty="0" smtClean="0"/>
          </a:p>
          <a:p>
            <a:endParaRPr lang="en-CA" dirty="0"/>
          </a:p>
          <a:p>
            <a:r>
              <a:rPr lang="en-CA" dirty="0" smtClean="0"/>
              <a:t>e(k</a:t>
            </a:r>
            <a:r>
              <a:rPr lang="en-CA" dirty="0"/>
              <a:t>) is the noise at step k.</a:t>
            </a:r>
          </a:p>
          <a:p>
            <a:r>
              <a:rPr lang="en-CA" dirty="0"/>
              <a:t>Model parameters: a</a:t>
            </a:r>
            <a:r>
              <a:rPr lang="en-CA" baseline="-25000" dirty="0"/>
              <a:t>1</a:t>
            </a:r>
            <a:r>
              <a:rPr lang="en-CA" dirty="0"/>
              <a:t>, a</a:t>
            </a:r>
            <a:r>
              <a:rPr lang="en-CA" baseline="-25000" dirty="0"/>
              <a:t>2</a:t>
            </a:r>
            <a:r>
              <a:rPr lang="en-CA" dirty="0" smtClean="0"/>
              <a:t>, </a:t>
            </a:r>
            <a:r>
              <a:rPr lang="en-CA" dirty="0"/>
              <a:t>b</a:t>
            </a:r>
            <a:r>
              <a:rPr lang="en-CA" baseline="-25000" dirty="0"/>
              <a:t>1</a:t>
            </a:r>
            <a:r>
              <a:rPr lang="en-CA" dirty="0" smtClean="0"/>
              <a:t>, and b</a:t>
            </a:r>
            <a:r>
              <a:rPr lang="en-CA" baseline="-25000" dirty="0" smtClean="0"/>
              <a:t>2</a:t>
            </a:r>
            <a:r>
              <a:rPr lang="en-CA" dirty="0" smtClean="0"/>
              <a:t>.</a:t>
            </a:r>
            <a:endParaRPr lang="en-CA" dirty="0"/>
          </a:p>
          <a:p>
            <a:r>
              <a:rPr lang="en-CA" dirty="0"/>
              <a:t>Name: </a:t>
            </a:r>
            <a:r>
              <a:rPr lang="en-CA" dirty="0" err="1">
                <a:solidFill>
                  <a:srgbClr val="FF0000"/>
                </a:solidFill>
              </a:rPr>
              <a:t>AutoRegressive</a:t>
            </a:r>
            <a:r>
              <a:rPr lang="en-CA" dirty="0">
                <a:solidFill>
                  <a:srgbClr val="FF0000"/>
                </a:solidFill>
              </a:rPr>
              <a:t> </a:t>
            </a:r>
            <a:r>
              <a:rPr lang="en-CA" dirty="0"/>
              <a:t>(y(k) a function of previous y values) </a:t>
            </a:r>
            <a:r>
              <a:rPr lang="en-CA" dirty="0" smtClean="0"/>
              <a:t>with </a:t>
            </a:r>
            <a:r>
              <a:rPr lang="en-CA" dirty="0" err="1" smtClean="0">
                <a:solidFill>
                  <a:srgbClr val="FF0000"/>
                </a:solidFill>
              </a:rPr>
              <a:t>eXogenous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r>
              <a:rPr lang="en-CA" dirty="0">
                <a:solidFill>
                  <a:srgbClr val="FF0000"/>
                </a:solidFill>
              </a:rPr>
              <a:t>input </a:t>
            </a:r>
            <a:r>
              <a:rPr lang="en-CA" dirty="0"/>
              <a:t>(dependence on u)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3962442"/>
              </p:ext>
            </p:extLst>
          </p:nvPr>
        </p:nvGraphicFramePr>
        <p:xfrm>
          <a:off x="533400" y="3886200"/>
          <a:ext cx="8132762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99" name="Equation" r:id="rId3" imgW="3606480" imgH="215640" progId="Equation.3">
                  <p:embed/>
                </p:oleObj>
              </mc:Choice>
              <mc:Fallback>
                <p:oleObj name="Equation" r:id="rId3" imgW="360648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886200"/>
                        <a:ext cx="8132762" cy="487363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accent1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8254262"/>
              </p:ext>
            </p:extLst>
          </p:nvPr>
        </p:nvGraphicFramePr>
        <p:xfrm>
          <a:off x="381000" y="2667000"/>
          <a:ext cx="8334375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00" name="Equation" r:id="rId5" imgW="3695400" imgH="215640" progId="Equation.3">
                  <p:embed/>
                </p:oleObj>
              </mc:Choice>
              <mc:Fallback>
                <p:oleObj name="Equation" r:id="rId5" imgW="369540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667000"/>
                        <a:ext cx="8334375" cy="487362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accent1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072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Polynomial representation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 smtClean="0"/>
              <a:t>Defining the Backward </a:t>
            </a:r>
            <a:r>
              <a:rPr lang="en-CA" sz="2400" dirty="0"/>
              <a:t>shift operator q</a:t>
            </a:r>
            <a:r>
              <a:rPr lang="en-CA" sz="2400" baseline="30000" dirty="0"/>
              <a:t>−1</a:t>
            </a:r>
            <a:r>
              <a:rPr lang="en-CA" sz="2400" dirty="0"/>
              <a:t>:</a:t>
            </a:r>
          </a:p>
          <a:p>
            <a:endParaRPr lang="en-CA" sz="2400" dirty="0" smtClean="0"/>
          </a:p>
          <a:p>
            <a:r>
              <a:rPr lang="en-CA" sz="2400" dirty="0" smtClean="0"/>
              <a:t>Then:</a:t>
            </a:r>
          </a:p>
          <a:p>
            <a:endParaRPr lang="en-CA" sz="2400" dirty="0"/>
          </a:p>
          <a:p>
            <a:endParaRPr lang="en-CA" sz="2400" dirty="0" smtClean="0"/>
          </a:p>
          <a:p>
            <a:endParaRPr lang="en-CA" sz="2400" dirty="0" smtClean="0"/>
          </a:p>
          <a:p>
            <a:endParaRPr lang="en-CA" sz="2400" dirty="0"/>
          </a:p>
          <a:p>
            <a:endParaRPr lang="en-CA" sz="2400" dirty="0"/>
          </a:p>
          <a:p>
            <a:r>
              <a:rPr lang="en-CA" sz="2400" dirty="0"/>
              <a:t>Therefore, the ARX model is written compactly: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8827278"/>
              </p:ext>
            </p:extLst>
          </p:nvPr>
        </p:nvGraphicFramePr>
        <p:xfrm>
          <a:off x="533400" y="3160776"/>
          <a:ext cx="8132763" cy="160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41" name="Equation" r:id="rId3" imgW="3606480" imgH="711000" progId="Equation.3">
                  <p:embed/>
                </p:oleObj>
              </mc:Choice>
              <mc:Fallback>
                <p:oleObj name="Equation" r:id="rId3" imgW="3606480" imgH="711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60776"/>
                        <a:ext cx="8132763" cy="160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6105726"/>
              </p:ext>
            </p:extLst>
          </p:nvPr>
        </p:nvGraphicFramePr>
        <p:xfrm>
          <a:off x="2819400" y="5791200"/>
          <a:ext cx="438150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42" name="Equation" r:id="rId5" imgW="1942920" imgH="228600" progId="Equation.3">
                  <p:embed/>
                </p:oleObj>
              </mc:Choice>
              <mc:Fallback>
                <p:oleObj name="Equation" r:id="rId5" imgW="194292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5791200"/>
                        <a:ext cx="4381500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1669854"/>
              </p:ext>
            </p:extLst>
          </p:nvPr>
        </p:nvGraphicFramePr>
        <p:xfrm>
          <a:off x="3276600" y="2209800"/>
          <a:ext cx="252095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43" name="Equation" r:id="rId7" imgW="1117440" imgH="228600" progId="Equation.3">
                  <p:embed/>
                </p:oleObj>
              </mc:Choice>
              <mc:Fallback>
                <p:oleObj name="Equation" r:id="rId7" imgW="111744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209800"/>
                        <a:ext cx="2520950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533400" y="4267200"/>
            <a:ext cx="7391400" cy="53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06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Remarks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CA" sz="2800" dirty="0" smtClean="0"/>
              <a:t>Usually, the ARX </a:t>
            </a:r>
            <a:r>
              <a:rPr lang="en-CA" sz="2800" dirty="0"/>
              <a:t>model is the first model to </a:t>
            </a:r>
            <a:r>
              <a:rPr lang="en-CA" sz="2800" dirty="0" smtClean="0"/>
              <a:t>try in system identification.</a:t>
            </a:r>
            <a:endParaRPr lang="en-CA" sz="2800" dirty="0"/>
          </a:p>
          <a:p>
            <a:pPr>
              <a:spcAft>
                <a:spcPts val="600"/>
              </a:spcAft>
            </a:pPr>
            <a:r>
              <a:rPr lang="en-CA" sz="2800" dirty="0" smtClean="0"/>
              <a:t>The </a:t>
            </a:r>
            <a:r>
              <a:rPr lang="en-CA" sz="2800" dirty="0"/>
              <a:t>ARX model is quite general, it can describe </a:t>
            </a:r>
            <a:r>
              <a:rPr lang="en-CA" sz="2800" dirty="0" smtClean="0"/>
              <a:t>arbitrary linear </a:t>
            </a:r>
            <a:r>
              <a:rPr lang="en-CA" sz="2800" dirty="0"/>
              <a:t>relationships between inputs and outputs. </a:t>
            </a:r>
            <a:endParaRPr lang="en-CA" sz="2800" dirty="0" smtClean="0"/>
          </a:p>
          <a:p>
            <a:pPr>
              <a:spcAft>
                <a:spcPts val="600"/>
              </a:spcAft>
            </a:pPr>
            <a:r>
              <a:rPr lang="en-CA" sz="2800" dirty="0" smtClean="0"/>
              <a:t>However</a:t>
            </a:r>
            <a:r>
              <a:rPr lang="en-CA" sz="2800" dirty="0"/>
              <a:t>, the </a:t>
            </a:r>
            <a:r>
              <a:rPr lang="en-CA" sz="2800" dirty="0" smtClean="0"/>
              <a:t>noise enters </a:t>
            </a:r>
            <a:r>
              <a:rPr lang="en-CA" sz="2800" dirty="0"/>
              <a:t>the model in a restricted way, and later we introduce </a:t>
            </a:r>
            <a:r>
              <a:rPr lang="en-CA" sz="2800" dirty="0" smtClean="0"/>
              <a:t>models that </a:t>
            </a:r>
            <a:r>
              <a:rPr lang="en-CA" sz="2800" dirty="0"/>
              <a:t>generalize this</a:t>
            </a:r>
            <a:r>
              <a:rPr lang="en-CA" sz="2800" dirty="0" smtClean="0"/>
              <a:t>.</a:t>
            </a:r>
            <a:endParaRPr lang="en-CA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88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Estimation of ARX model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CA" dirty="0" smtClean="0"/>
              <a:t>This can be done using linear </a:t>
            </a:r>
            <a:r>
              <a:rPr lang="en-CA" dirty="0" smtClean="0"/>
              <a:t>regression</a:t>
            </a:r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r>
              <a:rPr lang="en-CA" b="1" dirty="0" smtClean="0"/>
              <a:t>Objective</a:t>
            </a:r>
            <a:r>
              <a:rPr lang="en-CA" dirty="0"/>
              <a:t>: minimize the mean squared error:</a:t>
            </a:r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5567823"/>
              </p:ext>
            </p:extLst>
          </p:nvPr>
        </p:nvGraphicFramePr>
        <p:xfrm>
          <a:off x="1143000" y="2209800"/>
          <a:ext cx="7158237" cy="268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16" name="Equation" r:id="rId3" imgW="3759120" imgH="1409400" progId="Equation.3">
                  <p:embed/>
                </p:oleObj>
              </mc:Choice>
              <mc:Fallback>
                <p:oleObj name="Equation" r:id="rId3" imgW="3759120" imgH="1409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209800"/>
                        <a:ext cx="7158237" cy="268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H="1" flipV="1">
            <a:off x="3657600" y="4758821"/>
            <a:ext cx="2743200" cy="1685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464808" y="4751308"/>
            <a:ext cx="195758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Consolas" pitchFamily="49" charset="0"/>
                <a:cs typeface="Consolas" pitchFamily="49" charset="0"/>
              </a:rPr>
              <a:t>Equation error</a:t>
            </a:r>
            <a:endParaRPr lang="en-CA" i="1" dirty="0">
              <a:latin typeface="Consolas" pitchFamily="49" charset="0"/>
              <a:cs typeface="Consolas" pitchFamily="49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1784055"/>
              </p:ext>
            </p:extLst>
          </p:nvPr>
        </p:nvGraphicFramePr>
        <p:xfrm>
          <a:off x="3810000" y="5715000"/>
          <a:ext cx="190534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17" name="Equation" r:id="rId5" imgW="1015920" imgH="431640" progId="Equation.3">
                  <p:embed/>
                </p:oleObj>
              </mc:Choice>
              <mc:Fallback>
                <p:oleObj name="Equation" r:id="rId5" imgW="101592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5715000"/>
                        <a:ext cx="1905343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784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Identification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>
            <a:normAutofit/>
          </a:bodyPr>
          <a:lstStyle/>
          <a:p>
            <a:r>
              <a:rPr lang="en-CA" sz="2400" dirty="0" smtClean="0"/>
              <a:t>We </a:t>
            </a:r>
            <a:r>
              <a:rPr lang="en-CA" sz="2400" dirty="0" smtClean="0"/>
              <a:t>form the linear system</a:t>
            </a:r>
          </a:p>
          <a:p>
            <a:endParaRPr lang="en-CA" sz="2400" dirty="0"/>
          </a:p>
          <a:p>
            <a:endParaRPr lang="en-CA" sz="2400" dirty="0" smtClean="0"/>
          </a:p>
          <a:p>
            <a:endParaRPr lang="en-CA" sz="2400" dirty="0" smtClean="0"/>
          </a:p>
          <a:p>
            <a:endParaRPr lang="en-CA" sz="2400" dirty="0" smtClean="0"/>
          </a:p>
          <a:p>
            <a:endParaRPr lang="en-CA" sz="2400" dirty="0"/>
          </a:p>
          <a:p>
            <a:r>
              <a:rPr lang="en-CA" sz="2400" dirty="0"/>
              <a:t>Remark: </a:t>
            </a:r>
            <a:r>
              <a:rPr lang="en-CA" sz="2400" dirty="0" smtClean="0"/>
              <a:t>zero- </a:t>
            </a:r>
            <a:r>
              <a:rPr lang="en-CA" sz="2400" dirty="0"/>
              <a:t>and negative-time values for u </a:t>
            </a:r>
            <a:r>
              <a:rPr lang="en-CA" sz="2400" dirty="0" smtClean="0"/>
              <a:t>and y can </a:t>
            </a:r>
            <a:r>
              <a:rPr lang="en-CA" sz="2400" dirty="0"/>
              <a:t>be taken equal to 0 (</a:t>
            </a:r>
            <a:r>
              <a:rPr lang="en-CA" sz="2400" dirty="0" smtClean="0"/>
              <a:t>assuming the </a:t>
            </a:r>
            <a:r>
              <a:rPr lang="en-CA" sz="2400" dirty="0"/>
              <a:t>system is in zero initial conditions</a:t>
            </a:r>
            <a:r>
              <a:rPr lang="en-CA" sz="2400" dirty="0" smtClean="0"/>
              <a:t>).</a:t>
            </a:r>
          </a:p>
          <a:p>
            <a:r>
              <a:rPr lang="en-US" sz="2400" dirty="0"/>
              <a:t>This finally gives </a:t>
            </a:r>
            <a:r>
              <a:rPr lang="en-US" sz="2400" dirty="0">
                <a:solidFill>
                  <a:srgbClr val="FF0000"/>
                </a:solidFill>
              </a:rPr>
              <a:t>the least squares estimate</a:t>
            </a:r>
            <a:r>
              <a:rPr lang="en-US" sz="2400" dirty="0"/>
              <a:t>:</a:t>
            </a:r>
          </a:p>
          <a:p>
            <a:endParaRPr lang="en-C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8905212"/>
              </p:ext>
            </p:extLst>
          </p:nvPr>
        </p:nvGraphicFramePr>
        <p:xfrm>
          <a:off x="2057400" y="1981200"/>
          <a:ext cx="5616575" cy="181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67" name="Equation" r:id="rId3" imgW="3568680" imgH="1117440" progId="Equation.3">
                  <p:embed/>
                </p:oleObj>
              </mc:Choice>
              <mc:Fallback>
                <p:oleObj name="Equation" r:id="rId3" imgW="3568680" imgH="11174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981200"/>
                        <a:ext cx="5616575" cy="181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3704399"/>
              </p:ext>
            </p:extLst>
          </p:nvPr>
        </p:nvGraphicFramePr>
        <p:xfrm>
          <a:off x="2633662" y="5791200"/>
          <a:ext cx="4071938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68" name="Equation" r:id="rId5" imgW="1206360" imgH="253800" progId="Equation.3">
                  <p:embed/>
                </p:oleObj>
              </mc:Choice>
              <mc:Fallback>
                <p:oleObj name="Equation" r:id="rId5" imgW="1206360" imgH="2538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3662" y="5791200"/>
                        <a:ext cx="4071938" cy="666750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2920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MATLAB 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257800"/>
          </a:xfrm>
        </p:spPr>
        <p:txBody>
          <a:bodyPr>
            <a:normAutofit fontScale="77500" lnSpcReduction="20000"/>
          </a:bodyPr>
          <a:lstStyle/>
          <a:p>
            <a:r>
              <a:rPr lang="en-CA" dirty="0"/>
              <a:t>Consider we are given the following, separate, identification </a:t>
            </a:r>
            <a:r>
              <a:rPr lang="en-CA" dirty="0" smtClean="0"/>
              <a:t>and validation </a:t>
            </a:r>
            <a:r>
              <a:rPr lang="en-CA" dirty="0"/>
              <a:t>data sets.</a:t>
            </a:r>
          </a:p>
          <a:p>
            <a:pPr marL="0" indent="0">
              <a:buNone/>
            </a:pPr>
            <a:r>
              <a:rPr lang="en-CA" dirty="0" smtClean="0"/>
              <a:t>		</a:t>
            </a:r>
            <a:r>
              <a:rPr lang="en-CA" dirty="0" smtClean="0"/>
              <a:t>       plot(id</a:t>
            </a:r>
            <a:r>
              <a:rPr lang="en-CA" dirty="0"/>
              <a:t>); and plot(</a:t>
            </a:r>
            <a:r>
              <a:rPr lang="en-CA" dirty="0" err="1"/>
              <a:t>val</a:t>
            </a:r>
            <a:r>
              <a:rPr lang="en-CA" dirty="0" smtClean="0"/>
              <a:t>);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endParaRPr lang="en-CA" dirty="0"/>
          </a:p>
          <a:p>
            <a:r>
              <a:rPr lang="en-CA" dirty="0"/>
              <a:t>Remarks: Identification input: a so-called pseudo-random </a:t>
            </a:r>
            <a:r>
              <a:rPr lang="en-CA" dirty="0" smtClean="0"/>
              <a:t>binary signal</a:t>
            </a:r>
            <a:r>
              <a:rPr lang="en-CA" dirty="0"/>
              <a:t>, an approximation of (non-zero-mean) white noise. </a:t>
            </a:r>
            <a:r>
              <a:rPr lang="en-CA" dirty="0" smtClean="0"/>
              <a:t>Validation input</a:t>
            </a:r>
            <a:r>
              <a:rPr lang="en-CA" dirty="0"/>
              <a:t>: a sequence of steps.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972" y="2476500"/>
            <a:ext cx="3318828" cy="279133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633" y="2438400"/>
            <a:ext cx="3457300" cy="293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98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Identifying an ARX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>
                <a:latin typeface="Consolas" pitchFamily="49" charset="0"/>
                <a:cs typeface="Consolas" pitchFamily="49" charset="0"/>
              </a:rPr>
              <a:t>	</a:t>
            </a:r>
            <a:endParaRPr lang="en-CA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CA" dirty="0">
                <a:latin typeface="Consolas" pitchFamily="49" charset="0"/>
                <a:cs typeface="Consolas" pitchFamily="49" charset="0"/>
              </a:rPr>
              <a:t>	</a:t>
            </a:r>
            <a:r>
              <a:rPr lang="en-CA" dirty="0" smtClean="0">
                <a:latin typeface="Consolas" pitchFamily="49" charset="0"/>
                <a:cs typeface="Consolas" pitchFamily="49" charset="0"/>
              </a:rPr>
              <a:t>model </a:t>
            </a:r>
            <a:r>
              <a:rPr lang="en-CA" dirty="0">
                <a:latin typeface="Consolas" pitchFamily="49" charset="0"/>
                <a:cs typeface="Consolas" pitchFamily="49" charset="0"/>
              </a:rPr>
              <a:t>= </a:t>
            </a:r>
            <a:r>
              <a:rPr lang="en-CA" dirty="0" err="1">
                <a:latin typeface="Consolas" pitchFamily="49" charset="0"/>
                <a:cs typeface="Consolas" pitchFamily="49" charset="0"/>
              </a:rPr>
              <a:t>arx</a:t>
            </a:r>
            <a:r>
              <a:rPr lang="en-CA" dirty="0">
                <a:latin typeface="Consolas" pitchFamily="49" charset="0"/>
                <a:cs typeface="Consolas" pitchFamily="49" charset="0"/>
              </a:rPr>
              <a:t>(id, [</a:t>
            </a:r>
            <a:r>
              <a:rPr lang="en-CA" dirty="0" err="1">
                <a:latin typeface="Consolas" pitchFamily="49" charset="0"/>
                <a:cs typeface="Consolas" pitchFamily="49" charset="0"/>
              </a:rPr>
              <a:t>na</a:t>
            </a:r>
            <a:r>
              <a:rPr lang="en-CA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CA" dirty="0" err="1">
                <a:latin typeface="Consolas" pitchFamily="49" charset="0"/>
                <a:cs typeface="Consolas" pitchFamily="49" charset="0"/>
              </a:rPr>
              <a:t>nb</a:t>
            </a:r>
            <a:r>
              <a:rPr lang="en-CA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CA" dirty="0" err="1">
                <a:latin typeface="Consolas" pitchFamily="49" charset="0"/>
                <a:cs typeface="Consolas" pitchFamily="49" charset="0"/>
              </a:rPr>
              <a:t>nk</a:t>
            </a:r>
            <a:r>
              <a:rPr lang="en-CA" dirty="0">
                <a:latin typeface="Consolas" pitchFamily="49" charset="0"/>
                <a:cs typeface="Consolas" pitchFamily="49" charset="0"/>
              </a:rPr>
              <a:t>]);</a:t>
            </a:r>
            <a:endParaRPr lang="en-CA" dirty="0" smtClean="0">
              <a:latin typeface="Consolas" pitchFamily="49" charset="0"/>
              <a:cs typeface="Consolas" pitchFamily="49" charset="0"/>
            </a:endParaRPr>
          </a:p>
          <a:p>
            <a:endParaRPr lang="en-CA" dirty="0" smtClean="0"/>
          </a:p>
          <a:p>
            <a:r>
              <a:rPr lang="en-CA" dirty="0" smtClean="0"/>
              <a:t>Arguments:</a:t>
            </a:r>
          </a:p>
          <a:p>
            <a:endParaRPr lang="en-CA" dirty="0"/>
          </a:p>
          <a:p>
            <a:pPr marL="400050" lvl="1" indent="0">
              <a:buNone/>
            </a:pPr>
            <a:r>
              <a:rPr lang="en-CA" dirty="0" smtClean="0"/>
              <a:t>1- </a:t>
            </a:r>
            <a:r>
              <a:rPr lang="en-CA" dirty="0" smtClean="0"/>
              <a:t>Identification </a:t>
            </a:r>
            <a:r>
              <a:rPr lang="en-CA" dirty="0"/>
              <a:t>data.</a:t>
            </a:r>
          </a:p>
          <a:p>
            <a:pPr marL="400050" lvl="1" indent="0">
              <a:buNone/>
            </a:pPr>
            <a:r>
              <a:rPr lang="en-CA" dirty="0" smtClean="0"/>
              <a:t>2- </a:t>
            </a:r>
            <a:r>
              <a:rPr lang="en-CA" dirty="0" smtClean="0"/>
              <a:t>Array </a:t>
            </a:r>
            <a:r>
              <a:rPr lang="en-CA" dirty="0"/>
              <a:t>containing the orders of A and B and the delay </a:t>
            </a:r>
            <a:r>
              <a:rPr lang="en-CA" dirty="0" err="1"/>
              <a:t>nk</a:t>
            </a:r>
            <a:r>
              <a:rPr lang="en-CA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97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Model validation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/>
          </a:bodyPr>
          <a:lstStyle/>
          <a:p>
            <a:r>
              <a:rPr lang="en-CA" sz="2400" dirty="0"/>
              <a:t>Assuming the system is second-order, in the ARX form, and </a:t>
            </a:r>
            <a:r>
              <a:rPr lang="en-CA" sz="2400" dirty="0" smtClean="0"/>
              <a:t>with one sample period delay</a:t>
            </a:r>
            <a:r>
              <a:rPr lang="en-CA" sz="2400" dirty="0"/>
              <a:t>, we take </a:t>
            </a:r>
            <a:r>
              <a:rPr lang="en-CA" sz="2400" dirty="0" err="1"/>
              <a:t>na</a:t>
            </a:r>
            <a:r>
              <a:rPr lang="en-CA" sz="2400" dirty="0"/>
              <a:t> = 2, </a:t>
            </a:r>
            <a:r>
              <a:rPr lang="en-CA" sz="2400" dirty="0" err="1"/>
              <a:t>nb</a:t>
            </a:r>
            <a:r>
              <a:rPr lang="en-CA" sz="2400" dirty="0"/>
              <a:t> = 2, </a:t>
            </a:r>
            <a:r>
              <a:rPr lang="en-CA" sz="2400" dirty="0" err="1"/>
              <a:t>nk</a:t>
            </a:r>
            <a:r>
              <a:rPr lang="en-CA" sz="2400" dirty="0"/>
              <a:t> = </a:t>
            </a:r>
            <a:r>
              <a:rPr lang="en-CA" sz="2400" dirty="0" smtClean="0"/>
              <a:t>1.</a:t>
            </a:r>
          </a:p>
          <a:p>
            <a:r>
              <a:rPr lang="en-CA" sz="2400" b="1" dirty="0" smtClean="0"/>
              <a:t>Validation</a:t>
            </a:r>
            <a:r>
              <a:rPr lang="en-CA" sz="2400" dirty="0" smtClean="0"/>
              <a:t>:    	</a:t>
            </a:r>
            <a:r>
              <a:rPr lang="en-CA" sz="2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compare(model</a:t>
            </a:r>
            <a:r>
              <a:rPr lang="en-CA" sz="24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n-CA" sz="24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val</a:t>
            </a:r>
            <a:r>
              <a:rPr lang="en-CA" sz="2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endParaRPr lang="en-CA" sz="2400" dirty="0" smtClean="0"/>
          </a:p>
          <a:p>
            <a:endParaRPr lang="en-CA" sz="2400" dirty="0"/>
          </a:p>
          <a:p>
            <a:endParaRPr lang="en-CA" sz="2400" dirty="0" smtClean="0"/>
          </a:p>
          <a:p>
            <a:endParaRPr lang="en-CA" sz="2400" dirty="0"/>
          </a:p>
          <a:p>
            <a:endParaRPr lang="en-CA" sz="2400" dirty="0" smtClean="0"/>
          </a:p>
          <a:p>
            <a:endParaRPr lang="en-CA" sz="2400" dirty="0" smtClean="0"/>
          </a:p>
          <a:p>
            <a:endParaRPr lang="en-CA" sz="2400" dirty="0"/>
          </a:p>
          <a:p>
            <a:r>
              <a:rPr lang="en-CA" sz="2400" dirty="0"/>
              <a:t>Results are quite bad.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2667000"/>
            <a:ext cx="3705529" cy="2985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81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1911</TotalTime>
  <Words>834</Words>
  <Application>Microsoft Office PowerPoint</Application>
  <PresentationFormat>On-screen Show (4:3)</PresentationFormat>
  <Paragraphs>180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Office Theme</vt:lpstr>
      <vt:lpstr>Equation</vt:lpstr>
      <vt:lpstr>Microsoft Equation 3.0</vt:lpstr>
      <vt:lpstr>(6)  Model Structures</vt:lpstr>
      <vt:lpstr>ARX model structure</vt:lpstr>
      <vt:lpstr>Polynomial representation</vt:lpstr>
      <vt:lpstr>Remarks </vt:lpstr>
      <vt:lpstr>Estimation of ARX model</vt:lpstr>
      <vt:lpstr>Identification problem</vt:lpstr>
      <vt:lpstr>MATLAB Example</vt:lpstr>
      <vt:lpstr>Identifying an ARX model</vt:lpstr>
      <vt:lpstr>Model validation</vt:lpstr>
      <vt:lpstr>Structure Selection</vt:lpstr>
      <vt:lpstr>Structure selection (continued)</vt:lpstr>
      <vt:lpstr>Validation of best ARX model</vt:lpstr>
      <vt:lpstr>Special case of ARX: FIR</vt:lpstr>
      <vt:lpstr>Difference between ARX and FIR</vt:lpstr>
      <vt:lpstr>General Model Structure</vt:lpstr>
      <vt:lpstr>ARMAX model structure</vt:lpstr>
      <vt:lpstr>Overall relationship</vt:lpstr>
      <vt:lpstr>Output error model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 Variables</dc:title>
  <dc:creator>Ahmed</dc:creator>
  <cp:lastModifiedBy>Ahmed</cp:lastModifiedBy>
  <cp:revision>881</cp:revision>
  <dcterms:created xsi:type="dcterms:W3CDTF">2006-08-16T00:00:00Z</dcterms:created>
  <dcterms:modified xsi:type="dcterms:W3CDTF">2019-05-04T09:28:34Z</dcterms:modified>
</cp:coreProperties>
</file>