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14"/>
  </p:notesMasterIdLst>
  <p:handoutMasterIdLst>
    <p:handoutMasterId r:id="rId15"/>
  </p:handoutMasterIdLst>
  <p:sldIdLst>
    <p:sldId id="256" r:id="rId2"/>
    <p:sldId id="839" r:id="rId3"/>
    <p:sldId id="841" r:id="rId4"/>
    <p:sldId id="842" r:id="rId5"/>
    <p:sldId id="843" r:id="rId6"/>
    <p:sldId id="844" r:id="rId7"/>
    <p:sldId id="845" r:id="rId8"/>
    <p:sldId id="855" r:id="rId9"/>
    <p:sldId id="856" r:id="rId10"/>
    <p:sldId id="852" r:id="rId11"/>
    <p:sldId id="853" r:id="rId12"/>
    <p:sldId id="854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99FF"/>
    <a:srgbClr val="99CCFF"/>
    <a:srgbClr val="CCECFF"/>
    <a:srgbClr val="66FFFF"/>
    <a:srgbClr val="FFFF66"/>
    <a:srgbClr val="FFCC00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8510" autoAdjust="0"/>
    <p:restoredTop sz="92007" autoAdjust="0"/>
  </p:normalViewPr>
  <p:slideViewPr>
    <p:cSldViewPr>
      <p:cViewPr>
        <p:scale>
          <a:sx n="60" d="100"/>
          <a:sy n="60" d="100"/>
        </p:scale>
        <p:origin x="-2292" y="-3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3" d="100"/>
          <a:sy n="63" d="100"/>
        </p:scale>
        <p:origin x="-1674" y="-90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r>
              <a:rPr lang="en-US"/>
              <a:t>Interior Routing Protocols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r>
              <a:rPr lang="en-US"/>
              <a:t>Chapter 15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C6142042-51DA-494A-92F2-76C094E150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690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8862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r>
              <a:rPr lang="en-US"/>
              <a:t>Interior Routing Protocols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r>
              <a:rPr lang="en-US"/>
              <a:t>Chapter 15</a:t>
            </a:r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cs typeface="+mn-cs"/>
              </a:defRPr>
            </a:lvl1pPr>
          </a:lstStyle>
          <a:p>
            <a:pPr>
              <a:defRPr/>
            </a:pPr>
            <a:fld id="{268CAB57-B129-43FB-BF65-407333A813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868876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7"/>
          <p:cNvSpPr>
            <a:spLocks noGrp="1" noChangeArrowheads="1"/>
          </p:cNvSpPr>
          <p:nvPr>
            <p:ph type="sldNum" sz="quarter" idx="5"/>
          </p:nvPr>
        </p:nvSpPr>
        <p:spPr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defRPr/>
            </a:pPr>
            <a:fld id="{91E70B30-62FD-45A1-B44E-EEFE8D6EBAB7}" type="slidenum">
              <a:rPr lang="zh-CN" altLang="en-US" sz="1200" smtClean="0"/>
              <a:pPr eaLnBrk="1" hangingPunct="1">
                <a:defRPr/>
              </a:pPr>
              <a:t>1</a:t>
            </a:fld>
            <a:endParaRPr lang="en-US" altLang="zh-CN" sz="1200" smtClean="0"/>
          </a:p>
        </p:txBody>
      </p:sp>
      <p:sp>
        <p:nvSpPr>
          <p:cNvPr id="25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055"/>
          <p:cNvSpPr>
            <a:spLocks noChangeShapeType="1"/>
          </p:cNvSpPr>
          <p:nvPr/>
        </p:nvSpPr>
        <p:spPr bwMode="auto">
          <a:xfrm>
            <a:off x="457200" y="2514600"/>
            <a:ext cx="8153400" cy="0"/>
          </a:xfrm>
          <a:prstGeom prst="line">
            <a:avLst/>
          </a:prstGeom>
          <a:noFill/>
          <a:ln w="7620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 anchor="ctr"/>
          <a:lstStyle/>
          <a:p>
            <a:endParaRPr lang="en-CA"/>
          </a:p>
        </p:txBody>
      </p:sp>
      <p:sp>
        <p:nvSpPr>
          <p:cNvPr id="443394" name="Rectangle 2050"/>
          <p:cNvSpPr>
            <a:spLocks noGrp="1" noChangeArrowheads="1"/>
          </p:cNvSpPr>
          <p:nvPr>
            <p:ph type="ctrTitle"/>
          </p:nvPr>
        </p:nvSpPr>
        <p:spPr>
          <a:xfrm>
            <a:off x="914400" y="533400"/>
            <a:ext cx="7721600" cy="1905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443395" name="Rectangle 2051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028950"/>
            <a:ext cx="6400800" cy="1771650"/>
          </a:xfrm>
        </p:spPr>
        <p:txBody>
          <a:bodyPr/>
          <a:lstStyle>
            <a:lvl1pPr marL="0" indent="0">
              <a:buFontTx/>
              <a:buNone/>
              <a:defRPr>
                <a:latin typeface="Arial Black" pitchFamily="34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5" name="Rectangle 2052"/>
          <p:cNvSpPr>
            <a:spLocks noGrp="1" noChangeArrowheads="1"/>
          </p:cNvSpPr>
          <p:nvPr>
            <p:ph type="dt" sz="half" idx="10"/>
          </p:nvPr>
        </p:nvSpPr>
        <p:spPr>
          <a:xfrm>
            <a:off x="711200" y="6229350"/>
            <a:ext cx="19304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2053"/>
          <p:cNvSpPr>
            <a:spLocks noGrp="1" noChangeArrowheads="1"/>
          </p:cNvSpPr>
          <p:nvPr>
            <p:ph type="ftr" sz="quarter" idx="11"/>
          </p:nvPr>
        </p:nvSpPr>
        <p:spPr>
          <a:xfrm>
            <a:off x="3149600" y="6229350"/>
            <a:ext cx="2844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r>
              <a:rPr lang="en-GB"/>
              <a:t>Chapter 15 Interior Routing Protocols</a:t>
            </a:r>
          </a:p>
        </p:txBody>
      </p:sp>
      <p:sp>
        <p:nvSpPr>
          <p:cNvPr id="7" name="Rectangle 2054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604000" y="6229350"/>
            <a:ext cx="1828800" cy="514350"/>
          </a:xfrm>
        </p:spPr>
        <p:txBody>
          <a:bodyPr/>
          <a:lstStyle>
            <a:lvl1pPr>
              <a:defRPr>
                <a:solidFill>
                  <a:srgbClr val="5E574E"/>
                </a:solidFill>
              </a:defRPr>
            </a:lvl1pPr>
          </a:lstStyle>
          <a:p>
            <a:pPr>
              <a:defRPr/>
            </a:pPr>
            <a:fld id="{75BA159A-BE53-49BF-8BEC-22626492F41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24695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Chapter 15 Interior Routing Protocols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192A07-FFCD-4CF6-ADD8-9B1D0AF3968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46666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8600" y="152400"/>
            <a:ext cx="2057400" cy="59055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6400" y="152400"/>
            <a:ext cx="6019800" cy="59055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Chapter 15 Interior Routing Protocols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F637C8-7245-40DF-977F-64CA2489266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8674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Chapter 15 Interior Routing Protocols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DF10A6-67E1-44C2-9CB2-CFAD920AD4F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3703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Chapter 15 Interior Routing Protocols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20207A-2E2B-4F23-A95E-388ECF10689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6938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013200" cy="4686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2800" y="1371600"/>
            <a:ext cx="4013200" cy="46863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Chapter 15 Interior Routing Protocols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6EF32D-70EE-4A4D-8321-647A52688F6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9757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Chapter 15 Interior Routing Protocols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42575C-4DA8-4259-85DA-26AB86EE2D5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3505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Chapter 15 Interior Routing Protocols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19E423-D198-4881-9829-B1D14AA7E62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7805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Chapter 15 Interior Routing Protocols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5C9AF2-9308-4DA3-A7D1-072FA345A7B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2110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Chapter 15 Interior Routing Protocols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3D9058-984D-407D-89E8-B047F24DFB9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9775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Chapter 15 Interior Routing Protocols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FB7D6-4D46-4FCC-911E-2867D639853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4734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06400" y="152400"/>
            <a:ext cx="8204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tr-TR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71600"/>
            <a:ext cx="8178800" cy="468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tr-TR" smtClean="0"/>
              <a:t>Click to edit Master text styles</a:t>
            </a:r>
          </a:p>
          <a:p>
            <a:pPr lvl="1"/>
            <a:r>
              <a:rPr lang="en-GB" altLang="tr-TR" smtClean="0"/>
              <a:t>Second level</a:t>
            </a:r>
          </a:p>
          <a:p>
            <a:pPr lvl="2"/>
            <a:r>
              <a:rPr lang="en-GB" altLang="tr-TR" smtClean="0"/>
              <a:t>Third level</a:t>
            </a:r>
          </a:p>
          <a:p>
            <a:pPr lvl="3"/>
            <a:r>
              <a:rPr lang="en-GB" altLang="tr-TR" smtClean="0"/>
              <a:t>Fourth level</a:t>
            </a:r>
          </a:p>
          <a:p>
            <a:pPr lvl="4"/>
            <a:r>
              <a:rPr lang="en-GB" altLang="tr-TR" smtClean="0"/>
              <a:t>Fifth level</a:t>
            </a:r>
          </a:p>
        </p:txBody>
      </p:sp>
      <p:sp>
        <p:nvSpPr>
          <p:cNvPr id="4423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318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423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2935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r>
              <a:rPr lang="en-GB"/>
              <a:t>Chapter 15 Interior Routing Protocols</a:t>
            </a:r>
          </a:p>
        </p:txBody>
      </p:sp>
      <p:sp>
        <p:nvSpPr>
          <p:cNvPr id="4423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31000" y="622935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sz="1400">
                <a:solidFill>
                  <a:schemeClr val="bg2"/>
                </a:solidFill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77A86D16-3546-49CC-AB32-6149CEA483B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031" name="Line 7"/>
          <p:cNvSpPr>
            <a:spLocks noChangeShapeType="1"/>
          </p:cNvSpPr>
          <p:nvPr/>
        </p:nvSpPr>
        <p:spPr bwMode="auto">
          <a:xfrm>
            <a:off x="457200" y="1295400"/>
            <a:ext cx="8153400" cy="0"/>
          </a:xfrm>
          <a:prstGeom prst="line">
            <a:avLst/>
          </a:prstGeom>
          <a:noFill/>
          <a:ln w="76200">
            <a:solidFill>
              <a:srgbClr val="FF99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lIns="90000" tIns="46800" rIns="90000" bIns="46800" anchor="ctr"/>
          <a:lstStyle/>
          <a:p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523" r:id="rId1"/>
    <p:sldLayoutId id="2147485513" r:id="rId2"/>
    <p:sldLayoutId id="2147485514" r:id="rId3"/>
    <p:sldLayoutId id="2147485515" r:id="rId4"/>
    <p:sldLayoutId id="2147485516" r:id="rId5"/>
    <p:sldLayoutId id="2147485517" r:id="rId6"/>
    <p:sldLayoutId id="2147485518" r:id="rId7"/>
    <p:sldLayoutId id="2147485519" r:id="rId8"/>
    <p:sldLayoutId id="2147485520" r:id="rId9"/>
    <p:sldLayoutId id="2147485521" r:id="rId10"/>
    <p:sldLayoutId id="214748552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3600">
          <a:solidFill>
            <a:schemeClr val="tx2"/>
          </a:solidFill>
          <a:latin typeface="Arial Black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9900"/>
        </a:buClr>
        <a:buChar char="•"/>
        <a:defRPr kumimoji="1"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9900"/>
        </a:buClr>
        <a:buChar char="—"/>
        <a:defRPr kumimoji="1"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9900"/>
        </a:buClr>
        <a:buChar char="•"/>
        <a:defRPr kumimoji="1"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9900"/>
        </a:buClr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9900"/>
        </a:buClr>
        <a:buChar char="•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FF9900"/>
        </a:buClr>
        <a:buChar char="•"/>
        <a:defRPr kumimoji="1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FF9900"/>
        </a:buClr>
        <a:buChar char="•"/>
        <a:defRPr kumimoji="1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FF9900"/>
        </a:buClr>
        <a:buChar char="•"/>
        <a:defRPr kumimoji="1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FF9900"/>
        </a:buClr>
        <a:buChar char="•"/>
        <a:defRPr kumimoji="1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0.wmf"/><Relationship Id="rId4" Type="http://schemas.openxmlformats.org/officeDocument/2006/relationships/oleObject" Target="../embeddings/oleObject5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13.jpg"/><Relationship Id="rId4" Type="http://schemas.openxmlformats.org/officeDocument/2006/relationships/image" Target="../media/image12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jpg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oleObject" Target="../embeddings/oleObject2.bin"/><Relationship Id="rId7" Type="http://schemas.openxmlformats.org/officeDocument/2006/relationships/image" Target="../media/image7.gi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4.wmf"/><Relationship Id="rId9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70638" y="533400"/>
            <a:ext cx="7721600" cy="1905000"/>
          </a:xfrm>
        </p:spPr>
        <p:txBody>
          <a:bodyPr/>
          <a:lstStyle/>
          <a:p>
            <a:pPr marL="109728"/>
            <a:r>
              <a:rPr lang="en-US" sz="4400" b="1" dirty="0" smtClean="0"/>
              <a:t>Sampling </a:t>
            </a:r>
            <a:r>
              <a:rPr lang="en-US" sz="4400" b="1" dirty="0"/>
              <a:t>and </a:t>
            </a:r>
            <a:r>
              <a:rPr lang="en-US" sz="4400" b="1" dirty="0" smtClean="0"/>
              <a:t>Aliasing</a:t>
            </a:r>
            <a:endParaRPr lang="en-US" altLang="zh-CN" sz="4400" dirty="0" smtClean="0">
              <a:ea typeface="SimSun" pitchFamily="2" charset="-122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028950"/>
            <a:ext cx="7848600" cy="1771650"/>
          </a:xfrm>
        </p:spPr>
        <p:txBody>
          <a:bodyPr/>
          <a:lstStyle/>
          <a:p>
            <a:pPr eaLnBrk="1" hangingPunct="1"/>
            <a:r>
              <a:rPr lang="en-US" altLang="zh-CN" sz="2400" smtClean="0">
                <a:ea typeface="SimSun" pitchFamily="2" charset="-122"/>
              </a:rPr>
              <a:t>CSE 421 </a:t>
            </a:r>
            <a:r>
              <a:rPr lang="en-US" sz="2400" smtClean="0"/>
              <a:t>Digital </a:t>
            </a:r>
            <a:r>
              <a:rPr lang="en-US" sz="2400" dirty="0"/>
              <a:t>Control </a:t>
            </a:r>
            <a:endParaRPr lang="en-US" altLang="zh-CN" sz="2400" dirty="0" smtClean="0">
              <a:ea typeface="SimSun" pitchFamily="2" charset="-122"/>
            </a:endParaRPr>
          </a:p>
          <a:p>
            <a:pPr eaLnBrk="1" hangingPunct="1"/>
            <a:r>
              <a:rPr lang="en-US" altLang="zh-CN" sz="2400" dirty="0" smtClean="0">
                <a:ea typeface="SimSun" pitchFamily="2" charset="-122"/>
              </a:rPr>
              <a:t>Lecture 4</a:t>
            </a:r>
          </a:p>
        </p:txBody>
      </p:sp>
      <p:sp>
        <p:nvSpPr>
          <p:cNvPr id="3077" name="Slide Number Placeholder 1"/>
          <p:cNvSpPr>
            <a:spLocks noGrp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fld id="{916C9115-F9C4-406E-8F31-A9638A9C8A3D}" type="slidenum">
              <a:rPr lang="en-GB" sz="1400" smtClean="0">
                <a:solidFill>
                  <a:srgbClr val="5E574E"/>
                </a:solidFill>
                <a:latin typeface="Arial" charset="0"/>
              </a:rPr>
              <a:pPr>
                <a:defRPr/>
              </a:pPr>
              <a:t>1</a:t>
            </a:fld>
            <a:endParaRPr lang="en-GB" sz="1400" smtClean="0">
              <a:solidFill>
                <a:srgbClr val="5E574E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008" y="533400"/>
            <a:ext cx="9063792" cy="792088"/>
          </a:xfrm>
        </p:spPr>
        <p:txBody>
          <a:bodyPr>
            <a:noAutofit/>
          </a:bodyPr>
          <a:lstStyle/>
          <a:p>
            <a:pPr rtl="0"/>
            <a:r>
              <a:rPr lang="en-US" sz="4400" b="1" dirty="0" smtClean="0"/>
              <a:t>Zero-order </a:t>
            </a:r>
            <a:r>
              <a:rPr lang="en-US" sz="4400" b="1" dirty="0"/>
              <a:t>hold </a:t>
            </a:r>
            <a:r>
              <a:rPr lang="en-US" sz="4400" b="1" dirty="0" smtClean="0"/>
              <a:t> 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49152"/>
            <a:ext cx="8219256" cy="5204048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n-US" dirty="0" smtClean="0"/>
              <a:t>It is not possible to implement an ideal LPF.</a:t>
            </a:r>
          </a:p>
          <a:p>
            <a:pPr>
              <a:spcAft>
                <a:spcPts val="600"/>
              </a:spcAft>
            </a:pPr>
            <a:r>
              <a:rPr lang="en-US" dirty="0" smtClean="0"/>
              <a:t>In practice, ZOH is used </a:t>
            </a:r>
            <a:r>
              <a:rPr lang="en-US" dirty="0"/>
              <a:t>to reconstruct continuous signal from discrete samples. It holds the last sample value until a new sample arrives. This is the exact behavior of a D/A.  </a:t>
            </a:r>
          </a:p>
          <a:p>
            <a:pPr algn="l" rtl="0">
              <a:spcBef>
                <a:spcPts val="600"/>
              </a:spcBef>
              <a:spcAft>
                <a:spcPts val="600"/>
              </a:spcAft>
            </a:pPr>
            <a:endParaRPr lang="ar-EG" dirty="0"/>
          </a:p>
          <a:p>
            <a:pPr algn="l" rtl="0">
              <a:spcBef>
                <a:spcPts val="600"/>
              </a:spcBef>
              <a:spcAft>
                <a:spcPts val="600"/>
              </a:spcAft>
            </a:pPr>
            <a:endParaRPr lang="en-US" dirty="0" smtClean="0"/>
          </a:p>
          <a:p>
            <a:pPr algn="l" rtl="0">
              <a:spcBef>
                <a:spcPts val="600"/>
              </a:spcBef>
              <a:spcAft>
                <a:spcPts val="600"/>
              </a:spcAf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522C-A1E4-4254-BFF3-9729D494B76C}" type="slidenum">
              <a:rPr lang="ar-EG" smtClean="0"/>
              <a:t>10</a:t>
            </a:fld>
            <a:endParaRPr lang="ar-EG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0550" y="3840495"/>
            <a:ext cx="4204850" cy="2407905"/>
          </a:xfrm>
          <a:prstGeom prst="rect">
            <a:avLst/>
          </a:prstGeom>
        </p:spPr>
      </p:pic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7928312"/>
              </p:ext>
            </p:extLst>
          </p:nvPr>
        </p:nvGraphicFramePr>
        <p:xfrm>
          <a:off x="88472" y="4774092"/>
          <a:ext cx="4864528" cy="54070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56" name="Equation" r:id="rId4" imgW="2057400" imgH="228600" progId="Equation.3">
                  <p:embed/>
                </p:oleObj>
              </mc:Choice>
              <mc:Fallback>
                <p:oleObj name="Equation" r:id="rId4" imgW="20574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472" y="4774092"/>
                        <a:ext cx="4864528" cy="54070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87307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2832" y="1412776"/>
            <a:ext cx="8253624" cy="5112568"/>
          </a:xfrm>
        </p:spPr>
        <p:txBody>
          <a:bodyPr>
            <a:norm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ZOH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/>
              <a:t>is an approximate LPF and can accurately follow the input signal if the sampling time </a:t>
            </a:r>
            <a:r>
              <a:rPr lang="en-US" i="1" dirty="0"/>
              <a:t>T </a:t>
            </a:r>
            <a:r>
              <a:rPr lang="en-US" dirty="0"/>
              <a:t>is small compared to the transient changes in the signal. </a:t>
            </a:r>
            <a:endParaRPr lang="ar-EG" dirty="0"/>
          </a:p>
          <a:p>
            <a:pPr algn="l" rtl="0"/>
            <a:r>
              <a:rPr lang="en-US" dirty="0" smtClean="0"/>
              <a:t>The </a:t>
            </a:r>
            <a:r>
              <a:rPr lang="en-US" dirty="0"/>
              <a:t>impulse response of a </a:t>
            </a:r>
            <a:r>
              <a:rPr lang="en-US" dirty="0" smtClean="0"/>
              <a:t>ZOH is shown below. </a:t>
            </a:r>
          </a:p>
          <a:p>
            <a:pPr algn="l" rtl="0"/>
            <a:r>
              <a:rPr lang="en-US" dirty="0" smtClean="0"/>
              <a:t>From which, the </a:t>
            </a:r>
            <a:r>
              <a:rPr lang="en-US" dirty="0"/>
              <a:t>transfer function of ZOH </a:t>
            </a:r>
            <a:r>
              <a:rPr lang="en-US" dirty="0" smtClean="0"/>
              <a:t>can be deduced as:</a:t>
            </a:r>
            <a:endParaRPr lang="en-US" dirty="0"/>
          </a:p>
          <a:p>
            <a:pPr algn="l" rtl="0"/>
            <a:endParaRPr lang="en-US" dirty="0" smtClean="0"/>
          </a:p>
          <a:p>
            <a:pPr algn="l" rtl="0"/>
            <a:endParaRPr lang="en-US" dirty="0" smtClean="0"/>
          </a:p>
          <a:p>
            <a:pPr algn="l" rtl="0"/>
            <a:endParaRPr lang="en-US" dirty="0"/>
          </a:p>
          <a:p>
            <a:pPr algn="l" rtl="0"/>
            <a:endParaRPr lang="en-US" dirty="0" smtClean="0"/>
          </a:p>
          <a:p>
            <a:pPr algn="l" rtl="0"/>
            <a:endParaRPr lang="en-US" dirty="0"/>
          </a:p>
          <a:p>
            <a:pPr algn="l" rtl="0"/>
            <a:endParaRPr lang="en-US" dirty="0" smtClean="0"/>
          </a:p>
          <a:p>
            <a:pPr algn="l" rtl="0"/>
            <a:endParaRPr lang="en-US" dirty="0"/>
          </a:p>
          <a:p>
            <a:pPr algn="l" rtl="0"/>
            <a:endParaRPr lang="en-US" dirty="0"/>
          </a:p>
          <a:p>
            <a:pPr algn="l" rtl="0"/>
            <a:endParaRPr lang="en-US" dirty="0"/>
          </a:p>
          <a:p>
            <a:pPr algn="l" rtl="0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522C-A1E4-4254-BFF3-9729D494B76C}" type="slidenum">
              <a:rPr lang="ar-EG" smtClean="0"/>
              <a:t>11</a:t>
            </a:fld>
            <a:endParaRPr lang="ar-EG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8836163"/>
              </p:ext>
            </p:extLst>
          </p:nvPr>
        </p:nvGraphicFramePr>
        <p:xfrm>
          <a:off x="838200" y="4800600"/>
          <a:ext cx="4383760" cy="10260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80" name="Equation" r:id="rId3" imgW="1790640" imgH="419040" progId="Equation.3">
                  <p:embed/>
                </p:oleObj>
              </mc:Choice>
              <mc:Fallback>
                <p:oleObj name="Equation" r:id="rId3" imgW="1790640" imgH="419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800600"/>
                        <a:ext cx="4383760" cy="102606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5000" y="4572000"/>
            <a:ext cx="2448272" cy="176558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85008" y="503312"/>
            <a:ext cx="9063792" cy="792088"/>
          </a:xfrm>
        </p:spPr>
        <p:txBody>
          <a:bodyPr>
            <a:noAutofit/>
          </a:bodyPr>
          <a:lstStyle/>
          <a:p>
            <a:pPr rtl="0"/>
            <a:r>
              <a:rPr lang="en-US" sz="4000" b="1" dirty="0" smtClean="0"/>
              <a:t>ZOH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79831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2760"/>
            <a:ext cx="7620000" cy="998984"/>
          </a:xfrm>
        </p:spPr>
        <p:txBody>
          <a:bodyPr>
            <a:normAutofit/>
          </a:bodyPr>
          <a:lstStyle/>
          <a:p>
            <a:r>
              <a:rPr lang="en-US" sz="4000" b="1" dirty="0"/>
              <a:t>Example </a:t>
            </a:r>
            <a:endParaRPr lang="ar-EG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566" y="1356490"/>
            <a:ext cx="8290034" cy="5472608"/>
          </a:xfrm>
        </p:spPr>
        <p:txBody>
          <a:bodyPr>
            <a:normAutofit/>
          </a:bodyPr>
          <a:lstStyle/>
          <a:p>
            <a:pPr marL="109728" indent="0" algn="l" rtl="0">
              <a:buNone/>
            </a:pPr>
            <a:r>
              <a:rPr lang="en-US" sz="2600" dirty="0" smtClean="0"/>
              <a:t>A continuous signal r(t) is applied to an ideal </a:t>
            </a:r>
            <a:r>
              <a:rPr lang="en-US" sz="2600" dirty="0"/>
              <a:t>sampler followed by a </a:t>
            </a:r>
            <a:r>
              <a:rPr lang="en-US" sz="2600" dirty="0" smtClean="0"/>
              <a:t>ZOH as shown below. Sketch the signal waveforms </a:t>
            </a:r>
            <a:r>
              <a:rPr lang="en-US" sz="2600" dirty="0"/>
              <a:t>after the sampler and </a:t>
            </a:r>
            <a:r>
              <a:rPr lang="en-US" sz="2600" dirty="0" smtClean="0"/>
              <a:t>the ZOH.</a:t>
            </a:r>
          </a:p>
          <a:p>
            <a:pPr marL="109728" indent="0" algn="l" rtl="0">
              <a:buNone/>
            </a:pPr>
            <a:endParaRPr lang="en-US" sz="2600" dirty="0"/>
          </a:p>
          <a:p>
            <a:pPr marL="109728" indent="0" algn="l" rtl="0">
              <a:buNone/>
            </a:pPr>
            <a:endParaRPr lang="en-US" sz="2600" dirty="0" smtClean="0"/>
          </a:p>
          <a:p>
            <a:pPr marL="109728" indent="0" algn="l" rtl="0">
              <a:buNone/>
            </a:pPr>
            <a:endParaRPr lang="en-US" sz="2600" dirty="0"/>
          </a:p>
          <a:p>
            <a:pPr marL="109728" indent="0" algn="l" rtl="0">
              <a:buNone/>
            </a:pPr>
            <a:endParaRPr lang="en-US" sz="2600" dirty="0" smtClean="0"/>
          </a:p>
          <a:p>
            <a:pPr marL="109728" indent="0" algn="l" rtl="0">
              <a:buNone/>
            </a:pPr>
            <a:r>
              <a:rPr lang="en-US" sz="2600" b="1" i="1" dirty="0" smtClean="0">
                <a:solidFill>
                  <a:srgbClr val="FF0000"/>
                </a:solidFill>
              </a:rPr>
              <a:t>Answer</a:t>
            </a:r>
          </a:p>
          <a:p>
            <a:pPr marL="109728" indent="0" algn="l" rtl="0">
              <a:buNone/>
            </a:pPr>
            <a:endParaRPr lang="ar-EG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522C-A1E4-4254-BFF3-9729D494B76C}" type="slidenum">
              <a:rPr lang="ar-EG" smtClean="0"/>
              <a:t>12</a:t>
            </a:fld>
            <a:endParaRPr lang="ar-EG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9441" y="3073188"/>
            <a:ext cx="5548392" cy="153545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5000" y="4645424"/>
            <a:ext cx="6264696" cy="1959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245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Introduction </a:t>
            </a:r>
            <a:endParaRPr lang="ar-EG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38" y="1355834"/>
            <a:ext cx="8253462" cy="4992216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/>
              <a:t>A digital control system operates </a:t>
            </a:r>
            <a:r>
              <a:rPr lang="en-US" dirty="0" smtClean="0"/>
              <a:t>on discrete signals obtained from sampling continuous signals</a:t>
            </a:r>
            <a:r>
              <a:rPr lang="en-US" dirty="0"/>
              <a:t>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In order for the samples to be good representative of the original signal, the sampling rate should be large enough; otherwise, </a:t>
            </a:r>
            <a:r>
              <a:rPr lang="en-US" dirty="0" smtClean="0">
                <a:solidFill>
                  <a:srgbClr val="FF0000"/>
                </a:solidFill>
              </a:rPr>
              <a:t>aliasing</a:t>
            </a:r>
            <a:r>
              <a:rPr lang="en-US" dirty="0" smtClean="0"/>
              <a:t> could occur. </a:t>
            </a:r>
            <a:endParaRPr lang="en-US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In these slides, we discuss the condition under which aliasing problem can be avoided.</a:t>
            </a:r>
            <a:endParaRPr lang="en-US" dirty="0"/>
          </a:p>
          <a:p>
            <a:pPr marL="452628" indent="-342900" algn="l" rtl="0">
              <a:spcBef>
                <a:spcPts val="1200"/>
              </a:spcBef>
              <a:spcAft>
                <a:spcPts val="1200"/>
              </a:spcAft>
            </a:pPr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522C-A1E4-4254-BFF3-9729D494B76C}" type="slidenum">
              <a:rPr lang="ar-EG" smtClean="0"/>
              <a:t>2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716972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472966"/>
            <a:ext cx="8229600" cy="778098"/>
          </a:xfrm>
        </p:spPr>
        <p:txBody>
          <a:bodyPr/>
          <a:lstStyle/>
          <a:p>
            <a:r>
              <a:rPr lang="en-US" sz="4000" b="1" dirty="0" smtClean="0"/>
              <a:t>Ideal Sampling</a:t>
            </a:r>
            <a:endParaRPr lang="ar-EG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8064" y="1385392"/>
            <a:ext cx="8653536" cy="5091608"/>
          </a:xfrm>
        </p:spPr>
        <p:txBody>
          <a:bodyPr>
            <a:norm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600" dirty="0"/>
              <a:t>A sampler is basically a switch closing every T seconds to generate a sampled signal r*(t) from a continuous signal r(t).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600" dirty="0" smtClean="0"/>
              <a:t>The </a:t>
            </a:r>
            <a:r>
              <a:rPr lang="en-US" sz="2600" dirty="0"/>
              <a:t>process can be described as a  multiplication of r(t) with an impulse train to generate r*(t) or a sequence of samples r(</a:t>
            </a:r>
            <a:r>
              <a:rPr lang="en-US" sz="2600" dirty="0" err="1"/>
              <a:t>kT</a:t>
            </a:r>
            <a:r>
              <a:rPr lang="en-US" sz="2600" dirty="0"/>
              <a:t>):</a:t>
            </a:r>
            <a:endParaRPr lang="ar-EG" sz="2600" dirty="0"/>
          </a:p>
          <a:p>
            <a:pPr marL="72000" indent="0" algn="l" rtl="0">
              <a:spcBef>
                <a:spcPts val="600"/>
              </a:spcBef>
              <a:spcAft>
                <a:spcPts val="600"/>
              </a:spcAft>
              <a:buNone/>
            </a:pPr>
            <a:endParaRPr lang="ar-EG" sz="2600" dirty="0"/>
          </a:p>
          <a:p>
            <a:pPr marL="72000" indent="0" algn="l" rtl="0">
              <a:spcBef>
                <a:spcPts val="600"/>
              </a:spcBef>
              <a:spcAft>
                <a:spcPts val="600"/>
              </a:spcAft>
              <a:buNone/>
            </a:pPr>
            <a:endParaRPr lang="ar-EG" sz="2600" dirty="0"/>
          </a:p>
          <a:p>
            <a:pPr marL="72000" indent="0" algn="l" rtl="0">
              <a:spcBef>
                <a:spcPts val="600"/>
              </a:spcBef>
              <a:spcAft>
                <a:spcPts val="600"/>
              </a:spcAft>
              <a:buNone/>
            </a:pPr>
            <a:endParaRPr lang="en-US" sz="2600" i="1" dirty="0" smtClean="0"/>
          </a:p>
          <a:p>
            <a:pPr marL="72000" indent="0" algn="l" rtl="0">
              <a:spcBef>
                <a:spcPts val="600"/>
              </a:spcBef>
              <a:spcAft>
                <a:spcPts val="600"/>
              </a:spcAft>
              <a:buNone/>
            </a:pPr>
            <a:endParaRPr lang="en-US" sz="2600" i="1" dirty="0" smtClean="0"/>
          </a:p>
          <a:p>
            <a:pPr marL="72000" indent="0" algn="l" rtl="0">
              <a:spcBef>
                <a:spcPts val="600"/>
              </a:spcBef>
              <a:spcAft>
                <a:spcPts val="600"/>
              </a:spcAft>
              <a:buNone/>
            </a:pPr>
            <a:endParaRPr lang="en-US" sz="2600" i="1" dirty="0" smtClean="0"/>
          </a:p>
          <a:p>
            <a:pPr marL="72000" indent="0" algn="l" rtl="0">
              <a:spcBef>
                <a:spcPts val="600"/>
              </a:spcBef>
              <a:spcAft>
                <a:spcPts val="600"/>
              </a:spcAft>
              <a:buNone/>
            </a:pPr>
            <a:endParaRPr lang="en-US" sz="2600" i="1" dirty="0" smtClean="0"/>
          </a:p>
          <a:p>
            <a:pPr marL="72000" indent="0" algn="l" rtl="0">
              <a:spcBef>
                <a:spcPts val="600"/>
              </a:spcBef>
              <a:spcAft>
                <a:spcPts val="600"/>
              </a:spcAft>
              <a:buNone/>
            </a:pPr>
            <a:endParaRPr lang="en-US" sz="2600" i="1" dirty="0" smtClean="0"/>
          </a:p>
          <a:p>
            <a:pPr marL="72000" indent="0" algn="l" rtl="0">
              <a:spcBef>
                <a:spcPts val="600"/>
              </a:spcBef>
              <a:spcAft>
                <a:spcPts val="600"/>
              </a:spcAft>
              <a:buNone/>
            </a:pPr>
            <a:endParaRPr lang="en-US" sz="2600" i="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522C-A1E4-4254-BFF3-9729D494B76C}" type="slidenum">
              <a:rPr lang="ar-EG" smtClean="0"/>
              <a:t>3</a:t>
            </a:fld>
            <a:endParaRPr lang="ar-EG"/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0730918"/>
              </p:ext>
            </p:extLst>
          </p:nvPr>
        </p:nvGraphicFramePr>
        <p:xfrm>
          <a:off x="5105400" y="4325937"/>
          <a:ext cx="3338512" cy="184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84" name="Equation" r:id="rId3" imgW="1612800" imgH="888840" progId="Equation.3">
                  <p:embed/>
                </p:oleObj>
              </mc:Choice>
              <mc:Fallback>
                <p:oleObj name="Equation" r:id="rId3" imgW="1612800" imgH="8888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4325937"/>
                        <a:ext cx="3338512" cy="1846263"/>
                      </a:xfrm>
                      <a:prstGeom prst="rect">
                        <a:avLst/>
                      </a:prstGeom>
                      <a:noFill/>
                      <a:ln w="25400">
                        <a:solidFill>
                          <a:schemeClr val="tx1"/>
                        </a:solidFill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489" y="4542300"/>
            <a:ext cx="4371102" cy="170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667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6400" y="152400"/>
            <a:ext cx="8585200" cy="1143000"/>
          </a:xfrm>
        </p:spPr>
        <p:txBody>
          <a:bodyPr>
            <a:norm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sz="4000" b="1" dirty="0" smtClean="0">
                <a:solidFill>
                  <a:schemeClr val="tx1"/>
                </a:solidFill>
              </a:rPr>
              <a:t>Recovery of </a:t>
            </a:r>
            <a:r>
              <a:rPr lang="en-US" sz="4000" b="1" dirty="0">
                <a:solidFill>
                  <a:schemeClr val="tx1"/>
                </a:solidFill>
              </a:rPr>
              <a:t>r(t) from r(</a:t>
            </a:r>
            <a:r>
              <a:rPr lang="en-US" sz="4000" b="1" dirty="0" err="1">
                <a:solidFill>
                  <a:schemeClr val="tx1"/>
                </a:solidFill>
              </a:rPr>
              <a:t>kT</a:t>
            </a:r>
            <a:r>
              <a:rPr lang="en-US" sz="4000" b="1" dirty="0" smtClean="0">
                <a:solidFill>
                  <a:schemeClr val="tx1"/>
                </a:solidFill>
              </a:rPr>
              <a:t>)? </a:t>
            </a:r>
            <a:endParaRPr lang="en-US" sz="4000" b="1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355834"/>
            <a:ext cx="8229600" cy="4968552"/>
          </a:xfrm>
        </p:spPr>
        <p:txBody>
          <a:bodyPr>
            <a:noAutofit/>
          </a:bodyPr>
          <a:lstStyle/>
          <a:p>
            <a:pPr algn="l" rtl="0"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It seems that r(t) can be recovered from r(</a:t>
            </a:r>
            <a:r>
              <a:rPr lang="en-US" dirty="0" err="1" smtClean="0"/>
              <a:t>kT</a:t>
            </a:r>
            <a:r>
              <a:rPr lang="en-US" dirty="0" smtClean="0"/>
              <a:t>) if </a:t>
            </a:r>
            <a:r>
              <a:rPr lang="en-US" i="1" dirty="0" smtClean="0"/>
              <a:t>T</a:t>
            </a:r>
            <a:r>
              <a:rPr lang="en-US" dirty="0" smtClean="0"/>
              <a:t> </a:t>
            </a:r>
            <a:r>
              <a:rPr lang="en-US" dirty="0"/>
              <a:t>is small or </a:t>
            </a:r>
            <a:r>
              <a:rPr lang="en-US" dirty="0" smtClean="0"/>
              <a:t>the sampling frequency </a:t>
            </a:r>
            <a:r>
              <a:rPr lang="en-US" dirty="0" err="1" smtClean="0"/>
              <a:t>w</a:t>
            </a:r>
            <a:r>
              <a:rPr lang="en-US" baseline="-25000" dirty="0" err="1" smtClean="0"/>
              <a:t>s</a:t>
            </a:r>
            <a:r>
              <a:rPr lang="en-US" dirty="0" smtClean="0"/>
              <a:t> </a:t>
            </a:r>
            <a:r>
              <a:rPr lang="en-US" dirty="0"/>
              <a:t>= 2</a:t>
            </a:r>
            <a:r>
              <a:rPr lang="el-GR" dirty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dirty="0"/>
              <a:t>/T is high. The question is how small </a:t>
            </a:r>
            <a:r>
              <a:rPr lang="en-US" i="1" dirty="0" smtClean="0"/>
              <a:t>T </a:t>
            </a:r>
            <a:r>
              <a:rPr lang="en-US" dirty="0" smtClean="0"/>
              <a:t>is enough</a:t>
            </a:r>
            <a:r>
              <a:rPr lang="en-US" dirty="0"/>
              <a:t>?</a:t>
            </a:r>
          </a:p>
          <a:p>
            <a:pPr algn="l" rtl="0">
              <a:spcBef>
                <a:spcPts val="1200"/>
              </a:spcBef>
              <a:spcAft>
                <a:spcPts val="1200"/>
              </a:spcAft>
            </a:pPr>
            <a:r>
              <a:rPr lang="en-US" dirty="0" smtClean="0"/>
              <a:t>To answer this question we study the </a:t>
            </a:r>
            <a:r>
              <a:rPr lang="en-US" dirty="0"/>
              <a:t>frequency spectrum </a:t>
            </a:r>
            <a:r>
              <a:rPr lang="en-US" dirty="0" smtClean="0"/>
              <a:t>of the </a:t>
            </a:r>
            <a:r>
              <a:rPr lang="en-US" dirty="0"/>
              <a:t>sampled signal </a:t>
            </a:r>
            <a:r>
              <a:rPr lang="en-US" dirty="0" smtClean="0"/>
              <a:t>r</a:t>
            </a:r>
            <a:r>
              <a:rPr lang="en-US" baseline="30000" dirty="0" smtClean="0"/>
              <a:t>∗</a:t>
            </a:r>
            <a:r>
              <a:rPr lang="en-US" dirty="0" smtClean="0"/>
              <a:t>(</a:t>
            </a:r>
            <a:r>
              <a:rPr lang="en-US" dirty="0"/>
              <a:t>t</a:t>
            </a:r>
            <a:r>
              <a:rPr lang="en-US" dirty="0" smtClean="0"/>
              <a:t>). </a:t>
            </a:r>
          </a:p>
          <a:p>
            <a:pPr algn="l" rtl="0">
              <a:spcBef>
                <a:spcPts val="1200"/>
              </a:spcBef>
              <a:spcAft>
                <a:spcPts val="1200"/>
              </a:spcAft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522C-A1E4-4254-BFF3-9729D494B76C}" type="slidenum">
              <a:rPr lang="ar-EG" smtClean="0"/>
              <a:t>4</a:t>
            </a:fld>
            <a:endParaRPr lang="ar-EG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4267200"/>
            <a:ext cx="5109861" cy="1584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257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4136" y="152400"/>
            <a:ext cx="8219256" cy="1143000"/>
          </a:xfrm>
        </p:spPr>
        <p:txBody>
          <a:bodyPr/>
          <a:lstStyle/>
          <a:p>
            <a:pPr rtl="0"/>
            <a:r>
              <a:rPr lang="en-US" sz="4000" b="1" dirty="0" smtClean="0"/>
              <a:t>Frequency </a:t>
            </a:r>
            <a:r>
              <a:rPr lang="en-US" sz="4000" b="1" dirty="0"/>
              <a:t>spectrum of </a:t>
            </a:r>
            <a:r>
              <a:rPr lang="en-US" sz="4000" b="1" dirty="0" smtClean="0"/>
              <a:t>r</a:t>
            </a:r>
            <a:r>
              <a:rPr lang="en-US" sz="4000" b="1" baseline="30000" dirty="0"/>
              <a:t>∗</a:t>
            </a:r>
            <a:r>
              <a:rPr lang="en-US" sz="4000" b="1" dirty="0"/>
              <a:t>(t)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386" y="1342698"/>
            <a:ext cx="8375848" cy="4988024"/>
          </a:xfrm>
        </p:spPr>
        <p:txBody>
          <a:bodyPr>
            <a:normAutofit/>
          </a:bodyPr>
          <a:lstStyle/>
          <a:p>
            <a:pPr algn="l" rtl="0">
              <a:spcBef>
                <a:spcPts val="1200"/>
              </a:spcBef>
              <a:spcAft>
                <a:spcPts val="1200"/>
              </a:spcAft>
            </a:pPr>
            <a:r>
              <a:rPr lang="en-US" sz="2700" dirty="0" smtClean="0"/>
              <a:t>As we have seen, r*(t) is represented as:</a:t>
            </a:r>
          </a:p>
          <a:p>
            <a:pPr algn="l" rtl="0">
              <a:spcBef>
                <a:spcPts val="1200"/>
              </a:spcBef>
              <a:spcAft>
                <a:spcPts val="1200"/>
              </a:spcAft>
            </a:pPr>
            <a:endParaRPr lang="en-US" sz="2700" dirty="0"/>
          </a:p>
          <a:p>
            <a:pPr algn="l" rtl="0">
              <a:spcBef>
                <a:spcPts val="1200"/>
              </a:spcBef>
              <a:spcAft>
                <a:spcPts val="1200"/>
              </a:spcAft>
            </a:pPr>
            <a:r>
              <a:rPr lang="en-US" sz="2700" dirty="0" smtClean="0"/>
              <a:t>Let the </a:t>
            </a:r>
            <a:r>
              <a:rPr lang="en-US" sz="2700" dirty="0"/>
              <a:t>frequency spectrum of r(t</a:t>
            </a:r>
            <a:r>
              <a:rPr lang="en-US" sz="2700" dirty="0" smtClean="0"/>
              <a:t>) be </a:t>
            </a:r>
            <a:r>
              <a:rPr lang="en-US" sz="2700" dirty="0"/>
              <a:t>R(w) and </a:t>
            </a:r>
            <a:r>
              <a:rPr lang="en-US" sz="2700" dirty="0" smtClean="0"/>
              <a:t>assume that it is band </a:t>
            </a:r>
            <a:r>
              <a:rPr lang="en-US" sz="2700" dirty="0"/>
              <a:t>limited from –w</a:t>
            </a:r>
            <a:r>
              <a:rPr lang="en-US" sz="2700" baseline="-25000" dirty="0"/>
              <a:t>0</a:t>
            </a:r>
            <a:r>
              <a:rPr lang="en-US" sz="2700" dirty="0"/>
              <a:t> to w</a:t>
            </a:r>
            <a:r>
              <a:rPr lang="en-US" sz="2700" baseline="-25000" dirty="0"/>
              <a:t>0</a:t>
            </a:r>
            <a:r>
              <a:rPr lang="en-US" sz="2700" dirty="0"/>
              <a:t> as shown</a:t>
            </a:r>
            <a:r>
              <a:rPr lang="en-US" sz="2700" dirty="0" smtClean="0"/>
              <a:t>.</a:t>
            </a:r>
          </a:p>
          <a:p>
            <a:pPr algn="l" rtl="0">
              <a:spcBef>
                <a:spcPts val="1200"/>
              </a:spcBef>
              <a:spcAft>
                <a:spcPts val="1200"/>
              </a:spcAft>
            </a:pPr>
            <a:endParaRPr lang="en-US" sz="2700" dirty="0"/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700" dirty="0" smtClean="0"/>
              <a:t>The </a:t>
            </a:r>
            <a:r>
              <a:rPr lang="en-US" sz="2700" dirty="0"/>
              <a:t>frequency spectrum of r*(t): </a:t>
            </a:r>
            <a:endParaRPr lang="en-US" sz="2700" b="1" dirty="0"/>
          </a:p>
          <a:p>
            <a:pPr algn="l" rtl="0">
              <a:spcBef>
                <a:spcPts val="1200"/>
              </a:spcBef>
              <a:spcAft>
                <a:spcPts val="1200"/>
              </a:spcAft>
            </a:pPr>
            <a:endParaRPr lang="en-US" sz="2700" dirty="0"/>
          </a:p>
          <a:p>
            <a:pPr mar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lang="en-US" sz="2700" dirty="0" smtClean="0"/>
          </a:p>
          <a:p>
            <a:pPr algn="l" rtl="0">
              <a:spcBef>
                <a:spcPts val="1200"/>
              </a:spcBef>
              <a:spcAft>
                <a:spcPts val="1200"/>
              </a:spcAft>
            </a:pPr>
            <a:endParaRPr lang="en-US" sz="27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522C-A1E4-4254-BFF3-9729D494B76C}" type="slidenum">
              <a:rPr lang="ar-EG" smtClean="0"/>
              <a:t>5</a:t>
            </a:fld>
            <a:endParaRPr lang="ar-EG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3579959"/>
              </p:ext>
            </p:extLst>
          </p:nvPr>
        </p:nvGraphicFramePr>
        <p:xfrm>
          <a:off x="2987824" y="1905000"/>
          <a:ext cx="3425896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84" name="Equation" r:id="rId3" imgW="1498320" imgH="431640" progId="Equation.3">
                  <p:embed/>
                </p:oleObj>
              </mc:Choice>
              <mc:Fallback>
                <p:oleObj name="Equation" r:id="rId3" imgW="149832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7824" y="1905000"/>
                        <a:ext cx="3425896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40228154"/>
              </p:ext>
            </p:extLst>
          </p:nvPr>
        </p:nvGraphicFramePr>
        <p:xfrm>
          <a:off x="2286000" y="4204776"/>
          <a:ext cx="1701800" cy="425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85" name="Equation" r:id="rId5" imgW="812520" imgH="203040" progId="Equation.3">
                  <p:embed/>
                </p:oleObj>
              </mc:Choice>
              <mc:Fallback>
                <p:oleObj name="Equation" r:id="rId5" imgW="812520" imgH="2030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204776"/>
                        <a:ext cx="1701800" cy="425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4005064"/>
            <a:ext cx="2372494" cy="824874"/>
          </a:xfrm>
          <a:prstGeom prst="rect">
            <a:avLst/>
          </a:prstGeom>
        </p:spPr>
      </p:pic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4169953"/>
              </p:ext>
            </p:extLst>
          </p:nvPr>
        </p:nvGraphicFramePr>
        <p:xfrm>
          <a:off x="2398576" y="5562600"/>
          <a:ext cx="4295775" cy="869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86" name="Equation" r:id="rId8" imgW="2298600" imgH="431640" progId="Equation.3">
                  <p:embed/>
                </p:oleObj>
              </mc:Choice>
              <mc:Fallback>
                <p:oleObj name="Equation" r:id="rId8" imgW="2298600" imgH="43164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8576" y="5562600"/>
                        <a:ext cx="4295775" cy="869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88594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40768"/>
            <a:ext cx="8231832" cy="4968552"/>
          </a:xfrm>
        </p:spPr>
        <p:txBody>
          <a:bodyPr>
            <a:normAutofit/>
          </a:bodyPr>
          <a:lstStyle/>
          <a:p>
            <a:pPr marL="114300" indent="0" algn="l" rtl="0">
              <a:buNone/>
            </a:pPr>
            <a:r>
              <a:rPr lang="en-US" sz="2600" dirty="0" smtClean="0"/>
              <a:t>Two </a:t>
            </a:r>
            <a:r>
              <a:rPr lang="en-US" sz="2600" dirty="0"/>
              <a:t>things happen to the frequency </a:t>
            </a:r>
            <a:r>
              <a:rPr lang="en-US" sz="2600" dirty="0" smtClean="0"/>
              <a:t>spectrum of </a:t>
            </a:r>
            <a:r>
              <a:rPr lang="en-US" sz="2600" dirty="0"/>
              <a:t>r(t) when it is </a:t>
            </a:r>
            <a:r>
              <a:rPr lang="en-US" sz="2600" dirty="0" smtClean="0"/>
              <a:t>sampled:</a:t>
            </a:r>
            <a:endParaRPr lang="en-US" sz="2600" dirty="0"/>
          </a:p>
          <a:p>
            <a:pPr marL="114300" indent="0" algn="l" rtl="0">
              <a:buNone/>
            </a:pPr>
            <a:endParaRPr lang="en-US" sz="2600" dirty="0" smtClean="0"/>
          </a:p>
          <a:p>
            <a:pPr marL="571500" indent="-457200" algn="l" rtl="0">
              <a:buFont typeface="+mj-lt"/>
              <a:buAutoNum type="arabicPeriod"/>
            </a:pPr>
            <a:r>
              <a:rPr lang="en-US" sz="2600" dirty="0" smtClean="0"/>
              <a:t>The </a:t>
            </a:r>
            <a:r>
              <a:rPr lang="en-US" sz="2600" dirty="0"/>
              <a:t>magnitude of the sampled spectrum </a:t>
            </a:r>
            <a:r>
              <a:rPr lang="en-US" sz="2600" dirty="0" smtClean="0"/>
              <a:t>is 1/T that </a:t>
            </a:r>
            <a:r>
              <a:rPr lang="en-US" sz="2600" dirty="0"/>
              <a:t>of the continuous spectrum, </a:t>
            </a:r>
            <a:r>
              <a:rPr lang="en-US" sz="2600" dirty="0" smtClean="0"/>
              <a:t>i.e. it </a:t>
            </a:r>
            <a:r>
              <a:rPr lang="en-US" sz="2600" dirty="0"/>
              <a:t>is scaled </a:t>
            </a:r>
            <a:r>
              <a:rPr lang="en-US" sz="2600" dirty="0" smtClean="0"/>
              <a:t>by 1/T</a:t>
            </a:r>
            <a:r>
              <a:rPr lang="en-US" sz="2600" dirty="0"/>
              <a:t>.</a:t>
            </a:r>
          </a:p>
          <a:p>
            <a:pPr marL="571500" indent="-457200" algn="l" rtl="0">
              <a:buFont typeface="+mj-lt"/>
              <a:buAutoNum type="arabicPeriod"/>
            </a:pPr>
            <a:endParaRPr lang="en-US" sz="2600" dirty="0"/>
          </a:p>
          <a:p>
            <a:pPr marL="571500" indent="-457200" algn="l" rtl="0">
              <a:buFont typeface="+mj-lt"/>
              <a:buAutoNum type="arabicPeriod"/>
            </a:pPr>
            <a:r>
              <a:rPr lang="en-US" sz="2600" dirty="0" smtClean="0"/>
              <a:t>The </a:t>
            </a:r>
            <a:r>
              <a:rPr lang="en-US" sz="2600" dirty="0"/>
              <a:t>summation </a:t>
            </a:r>
            <a:r>
              <a:rPr lang="en-US" sz="2600" dirty="0" smtClean="0"/>
              <a:t>indicates </a:t>
            </a:r>
            <a:r>
              <a:rPr lang="en-US" sz="2600" dirty="0"/>
              <a:t>that there are an inﬁnite number of repeated spectra in </a:t>
            </a:r>
            <a:r>
              <a:rPr lang="en-US" sz="2600" dirty="0" smtClean="0"/>
              <a:t>the sampled </a:t>
            </a:r>
            <a:r>
              <a:rPr lang="en-US" sz="2600" dirty="0"/>
              <a:t>signal, and they are repeated every </a:t>
            </a:r>
            <a:r>
              <a:rPr lang="en-US" sz="2600" dirty="0" err="1" smtClean="0"/>
              <a:t>ω</a:t>
            </a:r>
            <a:r>
              <a:rPr lang="en-US" sz="2600" baseline="-25000" dirty="0" err="1" smtClean="0"/>
              <a:t>s</a:t>
            </a:r>
            <a:r>
              <a:rPr lang="en-US" sz="2600" dirty="0" smtClean="0"/>
              <a:t> </a:t>
            </a:r>
            <a:r>
              <a:rPr lang="en-US" sz="2600" dirty="0"/>
              <a:t>= 2</a:t>
            </a:r>
            <a:r>
              <a:rPr lang="en-US" sz="2600" dirty="0">
                <a:latin typeface="Times New Roman" pitchFamily="18" charset="0"/>
                <a:cs typeface="Times New Roman" pitchFamily="18" charset="0"/>
              </a:rPr>
              <a:t>π</a:t>
            </a:r>
            <a:r>
              <a:rPr lang="en-US" sz="2600" dirty="0"/>
              <a:t>/T along the frequency axis.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522C-A1E4-4254-BFF3-9729D494B76C}" type="slidenum">
              <a:rPr lang="ar-EG" smtClean="0"/>
              <a:t>6</a:t>
            </a:fld>
            <a:endParaRPr lang="ar-EG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81000" y="152400"/>
            <a:ext cx="8219256" cy="1143000"/>
          </a:xfrm>
        </p:spPr>
        <p:txBody>
          <a:bodyPr/>
          <a:lstStyle/>
          <a:p>
            <a:pPr rtl="0"/>
            <a:r>
              <a:rPr lang="en-US" sz="4400" b="1" dirty="0" smtClean="0"/>
              <a:t>R</a:t>
            </a:r>
            <a:r>
              <a:rPr lang="en-US" sz="4400" b="1" baseline="30000" dirty="0" smtClean="0"/>
              <a:t>∗</a:t>
            </a:r>
            <a:r>
              <a:rPr lang="en-US" sz="4400" b="1" dirty="0" smtClean="0"/>
              <a:t>(w)</a:t>
            </a:r>
            <a:endParaRPr lang="en-US" sz="4400" b="1" dirty="0"/>
          </a:p>
        </p:txBody>
      </p:sp>
    </p:spTree>
    <p:extLst>
      <p:ext uri="{BB962C8B-B14F-4D97-AF65-F5344CB8AC3E}">
        <p14:creationId xmlns:p14="http://schemas.microsoft.com/office/powerpoint/2010/main" val="983967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00866"/>
            <a:ext cx="7620000" cy="1143000"/>
          </a:xfrm>
        </p:spPr>
        <p:txBody>
          <a:bodyPr>
            <a:normAutofit/>
          </a:bodyPr>
          <a:lstStyle/>
          <a:p>
            <a:r>
              <a:rPr lang="en-US" sz="4000" b="1" dirty="0" smtClean="0"/>
              <a:t>Example 1</a:t>
            </a:r>
            <a:endParaRPr lang="en-US" sz="40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7678" y="1340768"/>
            <a:ext cx="8507288" cy="5060032"/>
          </a:xfrm>
        </p:spPr>
        <p:txBody>
          <a:bodyPr>
            <a:normAutofit/>
          </a:bodyPr>
          <a:lstStyle/>
          <a:p>
            <a:pPr algn="l" rtl="0">
              <a:spcBef>
                <a:spcPts val="1200"/>
              </a:spcBef>
              <a:spcAft>
                <a:spcPts val="1200"/>
              </a:spcAft>
            </a:pPr>
            <a:r>
              <a:rPr lang="en-US" sz="2400" dirty="0" smtClean="0"/>
              <a:t>Consider </a:t>
            </a:r>
            <a:r>
              <a:rPr lang="en-US" sz="2400" dirty="0"/>
              <a:t>continuous function </a:t>
            </a:r>
            <a:r>
              <a:rPr lang="en-US" sz="2400" dirty="0" smtClean="0"/>
              <a:t>r</a:t>
            </a:r>
            <a:r>
              <a:rPr lang="en-US" sz="2400" baseline="-25000" dirty="0" smtClean="0"/>
              <a:t>1</a:t>
            </a:r>
            <a:r>
              <a:rPr lang="en-US" sz="2400" dirty="0" smtClean="0"/>
              <a:t>(t</a:t>
            </a:r>
            <a:r>
              <a:rPr lang="en-US" sz="2400" dirty="0"/>
              <a:t>) </a:t>
            </a:r>
            <a:r>
              <a:rPr lang="en-US" sz="2400" dirty="0" smtClean="0"/>
              <a:t>band-limited to </a:t>
            </a:r>
            <a:r>
              <a:rPr lang="en-US" sz="2400" dirty="0" err="1" smtClean="0"/>
              <a:t>ω</a:t>
            </a:r>
            <a:r>
              <a:rPr lang="en-US" sz="2400" baseline="-25000" dirty="0" err="1" smtClean="0"/>
              <a:t>s</a:t>
            </a:r>
            <a:r>
              <a:rPr lang="en-US" sz="2400" dirty="0" smtClean="0"/>
              <a:t>/2. </a:t>
            </a:r>
          </a:p>
          <a:p>
            <a:pPr algn="l" rtl="0">
              <a:spcBef>
                <a:spcPts val="1200"/>
              </a:spcBef>
              <a:spcAft>
                <a:spcPts val="1200"/>
              </a:spcAft>
            </a:pPr>
            <a:r>
              <a:rPr lang="en-US" sz="2400" dirty="0" smtClean="0"/>
              <a:t>The </a:t>
            </a:r>
            <a:r>
              <a:rPr lang="en-US" sz="2400" dirty="0"/>
              <a:t>original amplitude spectrum |</a:t>
            </a:r>
            <a:r>
              <a:rPr lang="en-US" sz="2400" dirty="0" smtClean="0"/>
              <a:t>R</a:t>
            </a:r>
            <a:r>
              <a:rPr lang="en-US" sz="2400" baseline="-25000" dirty="0"/>
              <a:t>1 </a:t>
            </a:r>
            <a:r>
              <a:rPr lang="en-US" sz="2400" dirty="0" smtClean="0"/>
              <a:t>(</a:t>
            </a:r>
            <a:r>
              <a:rPr lang="en-US" sz="2400" dirty="0" err="1" smtClean="0"/>
              <a:t>jω</a:t>
            </a:r>
            <a:r>
              <a:rPr lang="en-US" sz="2400" dirty="0"/>
              <a:t>)| and the sampled </a:t>
            </a:r>
            <a:r>
              <a:rPr lang="en-US" sz="2400" dirty="0" smtClean="0"/>
              <a:t>spectrum |R</a:t>
            </a:r>
            <a:r>
              <a:rPr lang="en-US" sz="2400" baseline="30000" dirty="0" smtClean="0"/>
              <a:t>∗</a:t>
            </a:r>
            <a:r>
              <a:rPr lang="en-US" sz="2400" baseline="-25000" dirty="0"/>
              <a:t>1 </a:t>
            </a:r>
            <a:r>
              <a:rPr lang="en-US" sz="2400" dirty="0" smtClean="0"/>
              <a:t>(</a:t>
            </a:r>
            <a:r>
              <a:rPr lang="en-US" sz="2400" dirty="0" err="1" smtClean="0"/>
              <a:t>jω</a:t>
            </a:r>
            <a:r>
              <a:rPr lang="en-US" sz="2400" dirty="0"/>
              <a:t>)| are </a:t>
            </a:r>
            <a:r>
              <a:rPr lang="en-US" sz="2400" dirty="0" smtClean="0"/>
              <a:t>shown below.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400" dirty="0" smtClean="0"/>
              <a:t>As can be seen, </a:t>
            </a:r>
            <a:r>
              <a:rPr lang="en-US" sz="2400" dirty="0"/>
              <a:t>the spectrum R</a:t>
            </a:r>
            <a:r>
              <a:rPr lang="en-US" sz="2400" baseline="-25000" dirty="0"/>
              <a:t>1 </a:t>
            </a:r>
            <a:r>
              <a:rPr lang="en-US" sz="2400" dirty="0"/>
              <a:t>(</a:t>
            </a:r>
            <a:r>
              <a:rPr lang="en-US" sz="2400" dirty="0" err="1"/>
              <a:t>jω</a:t>
            </a:r>
            <a:r>
              <a:rPr lang="en-US" sz="2400" dirty="0" smtClean="0"/>
              <a:t>) can be extracted  from </a:t>
            </a:r>
            <a:r>
              <a:rPr lang="en-US" sz="2400" dirty="0"/>
              <a:t>the </a:t>
            </a:r>
            <a:r>
              <a:rPr lang="en-US" sz="2400" dirty="0" smtClean="0"/>
              <a:t>repeated </a:t>
            </a:r>
            <a:r>
              <a:rPr lang="en-US" sz="2400" dirty="0"/>
              <a:t>spectra R</a:t>
            </a:r>
            <a:r>
              <a:rPr lang="en-US" sz="2400" baseline="30000" dirty="0"/>
              <a:t>∗</a:t>
            </a:r>
            <a:r>
              <a:rPr lang="en-US" sz="2400" baseline="-25000" dirty="0"/>
              <a:t>1 </a:t>
            </a:r>
            <a:r>
              <a:rPr lang="en-US" sz="2400" dirty="0"/>
              <a:t>(</a:t>
            </a:r>
            <a:r>
              <a:rPr lang="en-US" sz="2400" dirty="0" err="1"/>
              <a:t>jω</a:t>
            </a:r>
            <a:r>
              <a:rPr lang="en-US" sz="2400" dirty="0"/>
              <a:t>) </a:t>
            </a:r>
            <a:r>
              <a:rPr lang="en-US" sz="2400" dirty="0" smtClean="0"/>
              <a:t>using an ideal </a:t>
            </a:r>
            <a:r>
              <a:rPr lang="en-US" sz="2400" dirty="0" smtClean="0">
                <a:solidFill>
                  <a:srgbClr val="FF0000"/>
                </a:solidFill>
              </a:rPr>
              <a:t>LPF with cutoff </a:t>
            </a:r>
            <a:r>
              <a:rPr lang="en-US" sz="2400" dirty="0" err="1" smtClean="0">
                <a:solidFill>
                  <a:srgbClr val="FF0000"/>
                </a:solidFill>
              </a:rPr>
              <a:t>frquency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</a:rPr>
              <a:t>ω</a:t>
            </a:r>
            <a:r>
              <a:rPr lang="en-US" sz="2400" baseline="-25000" dirty="0" err="1" smtClean="0">
                <a:solidFill>
                  <a:srgbClr val="FF0000"/>
                </a:solidFill>
              </a:rPr>
              <a:t>s</a:t>
            </a:r>
            <a:r>
              <a:rPr lang="en-US" sz="2400" dirty="0" smtClean="0">
                <a:solidFill>
                  <a:srgbClr val="FF0000"/>
                </a:solidFill>
              </a:rPr>
              <a:t>/2 </a:t>
            </a:r>
            <a:r>
              <a:rPr lang="en-US" sz="2400" dirty="0"/>
              <a:t>(the </a:t>
            </a:r>
            <a:r>
              <a:rPr lang="en-US" sz="2400" dirty="0" err="1"/>
              <a:t>Nyquist</a:t>
            </a:r>
            <a:r>
              <a:rPr lang="en-US" sz="2400" dirty="0"/>
              <a:t> frequency). The ﬁlter passes the original spectrum </a:t>
            </a:r>
            <a:r>
              <a:rPr lang="en-US" sz="2400" dirty="0" smtClean="0"/>
              <a:t>and rejects </a:t>
            </a:r>
            <a:r>
              <a:rPr lang="en-US" sz="2400" dirty="0"/>
              <a:t>the repeated spectra.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522C-A1E4-4254-BFF3-9729D494B76C}" type="slidenum">
              <a:rPr lang="ar-EG" smtClean="0"/>
              <a:t>7</a:t>
            </a:fld>
            <a:endParaRPr lang="ar-EG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90625" y="5000625"/>
            <a:ext cx="6810375" cy="1781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6554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46160"/>
            <a:ext cx="7620000" cy="936104"/>
          </a:xfrm>
        </p:spPr>
        <p:txBody>
          <a:bodyPr>
            <a:normAutofit/>
          </a:bodyPr>
          <a:lstStyle/>
          <a:p>
            <a:r>
              <a:rPr lang="en-US" sz="4400" b="1" dirty="0" smtClean="0"/>
              <a:t>Sampling Rate </a:t>
            </a:r>
            <a:endParaRPr lang="en-US" sz="44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814" y="1332340"/>
            <a:ext cx="8360752" cy="5328592"/>
          </a:xfrm>
        </p:spPr>
        <p:txBody>
          <a:bodyPr>
            <a:noAutofit/>
          </a:bodyPr>
          <a:lstStyle/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600" dirty="0"/>
              <a:t>A continuous time signal band limited in the interval (-</a:t>
            </a:r>
            <a:r>
              <a:rPr lang="en-US" sz="2600" dirty="0" err="1"/>
              <a:t>w</a:t>
            </a:r>
            <a:r>
              <a:rPr lang="en-US" sz="2600" baseline="-25000" dirty="0" err="1"/>
              <a:t>o</a:t>
            </a:r>
            <a:r>
              <a:rPr lang="en-US" sz="2600" dirty="0" err="1"/>
              <a:t>,w</a:t>
            </a:r>
            <a:r>
              <a:rPr lang="en-US" sz="2600" baseline="-25000" dirty="0" err="1"/>
              <a:t>o</a:t>
            </a:r>
            <a:r>
              <a:rPr lang="en-US" sz="2600" dirty="0"/>
              <a:t>) can be recovered uniquely by its samples if the sampling frequency </a:t>
            </a:r>
            <a:r>
              <a:rPr lang="en-US" sz="2600" dirty="0" err="1"/>
              <a:t>ω</a:t>
            </a:r>
            <a:r>
              <a:rPr lang="en-US" sz="2600" baseline="-25000" dirty="0" err="1"/>
              <a:t>s</a:t>
            </a:r>
            <a:r>
              <a:rPr lang="en-US" sz="2600" dirty="0"/>
              <a:t> &gt; 2w</a:t>
            </a:r>
            <a:r>
              <a:rPr lang="en-US" sz="2600" baseline="-25000" dirty="0"/>
              <a:t>o</a:t>
            </a:r>
            <a:r>
              <a:rPr lang="en-US" sz="2600" dirty="0"/>
              <a:t>. 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600" dirty="0" smtClean="0"/>
              <a:t>Therefore, the first rule is: </a:t>
            </a:r>
            <a:r>
              <a:rPr lang="en-US" sz="2600" i="1" dirty="0" smtClean="0">
                <a:solidFill>
                  <a:srgbClr val="3399FF"/>
                </a:solidFill>
              </a:rPr>
              <a:t>sample </a:t>
            </a:r>
            <a:r>
              <a:rPr lang="en-US" sz="2600" i="1" dirty="0">
                <a:solidFill>
                  <a:srgbClr val="3399FF"/>
                </a:solidFill>
              </a:rPr>
              <a:t>at least twice the largest frequency in the signal of interest.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600" b="1" dirty="0" smtClean="0"/>
              <a:t>In practice</a:t>
            </a:r>
            <a:r>
              <a:rPr lang="en-US" sz="2600" b="1" dirty="0"/>
              <a:t>, </a:t>
            </a:r>
            <a:r>
              <a:rPr lang="en-US" sz="2600" b="1" dirty="0" err="1"/>
              <a:t>ω</a:t>
            </a:r>
            <a:r>
              <a:rPr lang="en-US" sz="2600" b="1" baseline="-25000" dirty="0" err="1"/>
              <a:t>s</a:t>
            </a:r>
            <a:r>
              <a:rPr lang="en-US" sz="2600" b="1" baseline="-25000" dirty="0"/>
              <a:t> </a:t>
            </a:r>
            <a:r>
              <a:rPr lang="en-US" sz="2600" b="1" dirty="0" smtClean="0"/>
              <a:t>&gt; 10w</a:t>
            </a:r>
            <a:r>
              <a:rPr lang="en-US" sz="2600" b="1" baseline="-25000" dirty="0" smtClean="0"/>
              <a:t>o</a:t>
            </a:r>
            <a:r>
              <a:rPr lang="en-US" sz="2600" b="1" dirty="0" smtClean="0"/>
              <a:t>.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600" b="1" dirty="0" smtClean="0">
                <a:solidFill>
                  <a:srgbClr val="FF0000"/>
                </a:solidFill>
              </a:rPr>
              <a:t>Another Issue: </a:t>
            </a:r>
            <a:r>
              <a:rPr lang="en-US" sz="2600" dirty="0" smtClean="0"/>
              <a:t>If </a:t>
            </a:r>
            <a:r>
              <a:rPr lang="en-US" sz="2600" dirty="0"/>
              <a:t>the signal of interest contains </a:t>
            </a:r>
            <a:r>
              <a:rPr lang="en-US" sz="2600" i="1" dirty="0">
                <a:solidFill>
                  <a:srgbClr val="FF0000"/>
                </a:solidFill>
              </a:rPr>
              <a:t>noise</a:t>
            </a:r>
            <a:r>
              <a:rPr lang="en-US" sz="2600" dirty="0"/>
              <a:t> (unwanted signal usually of high frequency</a:t>
            </a:r>
            <a:r>
              <a:rPr lang="en-US" sz="2600" dirty="0" smtClean="0"/>
              <a:t>), it will appear as a low frequency signal after sampling </a:t>
            </a:r>
            <a:r>
              <a:rPr lang="en-US" sz="2600" dirty="0" smtClean="0">
                <a:sym typeface="Wingdings" pitchFamily="2" charset="2"/>
              </a:rPr>
              <a:t> </a:t>
            </a:r>
            <a:r>
              <a:rPr lang="en-US" sz="2600" dirty="0" smtClean="0">
                <a:solidFill>
                  <a:srgbClr val="FF0000"/>
                </a:solidFill>
              </a:rPr>
              <a:t>Aliasing Problem.</a:t>
            </a:r>
            <a:endParaRPr lang="en-US" sz="26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0C522C-A1E4-4254-BFF3-9729D494B76C}" type="slidenum">
              <a:rPr lang="ar-EG" smtClean="0"/>
              <a:t>8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2357680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z="4400" dirty="0" smtClean="0"/>
              <a:t>Antialiasing </a:t>
            </a:r>
            <a:r>
              <a:rPr lang="en-CA" sz="4400" dirty="0"/>
              <a:t>filter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234" y="1355834"/>
            <a:ext cx="8305800" cy="4686300"/>
          </a:xfrm>
        </p:spPr>
        <p:txBody>
          <a:bodyPr/>
          <a:lstStyle/>
          <a:p>
            <a:pPr>
              <a:spcAft>
                <a:spcPts val="600"/>
              </a:spcAft>
            </a:pPr>
            <a:r>
              <a:rPr lang="en-US" sz="2600" dirty="0" smtClean="0"/>
              <a:t>To remove the effect of noise, an </a:t>
            </a:r>
            <a:r>
              <a:rPr lang="en-US" sz="2600" i="1" dirty="0">
                <a:solidFill>
                  <a:srgbClr val="FF0000"/>
                </a:solidFill>
              </a:rPr>
              <a:t>anti-aliasing</a:t>
            </a:r>
            <a:r>
              <a:rPr lang="en-US" sz="2600" dirty="0"/>
              <a:t> ﬁlter is used, </a:t>
            </a:r>
            <a:r>
              <a:rPr lang="en-US" sz="2600" dirty="0">
                <a:solidFill>
                  <a:srgbClr val="FF0000"/>
                </a:solidFill>
              </a:rPr>
              <a:t>before sampling</a:t>
            </a:r>
            <a:r>
              <a:rPr lang="en-US" sz="2600" dirty="0"/>
              <a:t>, to ﬁlter out those frequencies above </a:t>
            </a:r>
            <a:r>
              <a:rPr lang="en-US" sz="2600" dirty="0" err="1" smtClean="0"/>
              <a:t>ω</a:t>
            </a:r>
            <a:r>
              <a:rPr lang="en-US" sz="2600" baseline="-25000" dirty="0" err="1" smtClean="0"/>
              <a:t>s</a:t>
            </a:r>
            <a:r>
              <a:rPr lang="en-US" sz="2600" dirty="0" smtClean="0"/>
              <a:t>/2. </a:t>
            </a:r>
            <a:r>
              <a:rPr lang="en-US" sz="2600" dirty="0"/>
              <a:t>Otherwise,  those unwanted frequencies will erroneously appear as lower frequencies after sampling.</a:t>
            </a:r>
          </a:p>
          <a:p>
            <a:pPr>
              <a:spcAft>
                <a:spcPts val="600"/>
              </a:spcAft>
            </a:pPr>
            <a:endParaRPr lang="en-US" sz="2600" dirty="0"/>
          </a:p>
          <a:p>
            <a:pPr>
              <a:spcAft>
                <a:spcPts val="600"/>
              </a:spcAft>
            </a:pPr>
            <a:endParaRPr lang="en-US" sz="2600" dirty="0"/>
          </a:p>
          <a:p>
            <a:pPr>
              <a:spcAft>
                <a:spcPts val="600"/>
              </a:spcAft>
            </a:pPr>
            <a:endParaRPr lang="en-US" sz="2600" dirty="0"/>
          </a:p>
          <a:p>
            <a:endParaRPr lang="en-CA" sz="2600" dirty="0" smtClean="0"/>
          </a:p>
          <a:p>
            <a:endParaRPr lang="en-CA" sz="2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DF10A6-67E1-44C2-9CB2-CFAD920AD4F9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  <p:pic>
        <p:nvPicPr>
          <p:cNvPr id="378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886200"/>
            <a:ext cx="6247657" cy="2295286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Rectangle 4"/>
          <p:cNvSpPr/>
          <p:nvPr/>
        </p:nvSpPr>
        <p:spPr>
          <a:xfrm>
            <a:off x="1752600" y="6100821"/>
            <a:ext cx="600403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b="1" i="1" dirty="0"/>
              <a:t>Control scheme with an antialiasing filter</a:t>
            </a:r>
          </a:p>
        </p:txBody>
      </p:sp>
    </p:spTree>
    <p:extLst>
      <p:ext uri="{BB962C8B-B14F-4D97-AF65-F5344CB8AC3E}">
        <p14:creationId xmlns:p14="http://schemas.microsoft.com/office/powerpoint/2010/main" val="523928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allingsCNwIT">
  <a:themeElements>
    <a:clrScheme name="StallingsCNwIT 2">
      <a:dk1>
        <a:srgbClr val="000000"/>
      </a:dk1>
      <a:lt1>
        <a:srgbClr val="FFFFFF"/>
      </a:lt1>
      <a:dk2>
        <a:srgbClr val="000000"/>
      </a:dk2>
      <a:lt2>
        <a:srgbClr val="5E574E"/>
      </a:lt2>
      <a:accent1>
        <a:srgbClr val="FF6600"/>
      </a:accent1>
      <a:accent2>
        <a:srgbClr val="FFCC00"/>
      </a:accent2>
      <a:accent3>
        <a:srgbClr val="FFFFFF"/>
      </a:accent3>
      <a:accent4>
        <a:srgbClr val="000000"/>
      </a:accent4>
      <a:accent5>
        <a:srgbClr val="FFB8AA"/>
      </a:accent5>
      <a:accent6>
        <a:srgbClr val="E7B900"/>
      </a:accent6>
      <a:hlink>
        <a:srgbClr val="996633"/>
      </a:hlink>
      <a:folHlink>
        <a:srgbClr val="808000"/>
      </a:folHlink>
    </a:clrScheme>
    <a:fontScheme name="StallingsCNwIT">
      <a:majorFont>
        <a:latin typeface="Arial Black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12700">
          <a:solidFill>
            <a:schemeClr val="tx1"/>
          </a:solidFill>
          <a:round/>
          <a:headEnd/>
          <a:tailEnd/>
        </a:ln>
        <a:effectLst/>
        <a:extLst>
          <a:ext uri="{909E8E84-426E-40DD-AFC4-6F175D3DCCD1}">
            <a14:hiddenFill xmlns:a14="http://schemas.microsoft.com/office/drawing/2010/main">
              <a:noFill/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/>
      <a:lstStyle>
        <a:defPPr>
          <a:defRPr/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0000" tIns="46800" rIns="90000" bIns="4680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StallingsCNwIT 1">
        <a:dk1>
          <a:srgbClr val="5E574E"/>
        </a:dk1>
        <a:lt1>
          <a:srgbClr val="FFFFCC"/>
        </a:lt1>
        <a:dk2>
          <a:srgbClr val="0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AA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llingsCNwIT 2">
        <a:dk1>
          <a:srgbClr val="000000"/>
        </a:dk1>
        <a:lt1>
          <a:srgbClr val="FFFFFF"/>
        </a:lt1>
        <a:dk2>
          <a:srgbClr val="0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996633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CNwIT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CNwIT 4">
        <a:dk1>
          <a:srgbClr val="000000"/>
        </a:dk1>
        <a:lt1>
          <a:srgbClr val="FFFFFF"/>
        </a:lt1>
        <a:dk2>
          <a:srgbClr val="800000"/>
        </a:dk2>
        <a:lt2>
          <a:srgbClr val="5E574E"/>
        </a:lt2>
        <a:accent1>
          <a:srgbClr val="FF66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FFB8AA"/>
        </a:accent5>
        <a:accent6>
          <a:srgbClr val="E7B900"/>
        </a:accent6>
        <a:hlink>
          <a:srgbClr val="FF0000"/>
        </a:hlink>
        <a:folHlink>
          <a:srgbClr val="FFFF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CNwIT 5">
        <a:dk1>
          <a:srgbClr val="000066"/>
        </a:dk1>
        <a:lt1>
          <a:srgbClr val="FFFFFF"/>
        </a:lt1>
        <a:dk2>
          <a:srgbClr val="0000FF"/>
        </a:dk2>
        <a:lt2>
          <a:srgbClr val="000000"/>
        </a:lt2>
        <a:accent1>
          <a:srgbClr val="0066FF"/>
        </a:accent1>
        <a:accent2>
          <a:srgbClr val="33CCCC"/>
        </a:accent2>
        <a:accent3>
          <a:srgbClr val="FFFFFF"/>
        </a:accent3>
        <a:accent4>
          <a:srgbClr val="000056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llingsCNwIT 6">
        <a:dk1>
          <a:srgbClr val="000000"/>
        </a:dk1>
        <a:lt1>
          <a:srgbClr val="FFFFFF"/>
        </a:lt1>
        <a:dk2>
          <a:srgbClr val="000066"/>
        </a:dk2>
        <a:lt2>
          <a:srgbClr val="FFCC00"/>
        </a:lt2>
        <a:accent1>
          <a:srgbClr val="0066FF"/>
        </a:accent1>
        <a:accent2>
          <a:srgbClr val="33CCCC"/>
        </a:accent2>
        <a:accent3>
          <a:srgbClr val="AAAAB8"/>
        </a:accent3>
        <a:accent4>
          <a:srgbClr val="DADADA"/>
        </a:accent4>
        <a:accent5>
          <a:srgbClr val="AAB8FF"/>
        </a:accent5>
        <a:accent6>
          <a:srgbClr val="2DB9B9"/>
        </a:accent6>
        <a:hlink>
          <a:srgbClr val="FF00FF"/>
        </a:hlink>
        <a:folHlink>
          <a:srgbClr val="9933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llingsCNwIT 7">
        <a:dk1>
          <a:srgbClr val="5E574E"/>
        </a:dk1>
        <a:lt1>
          <a:srgbClr val="FFFFCC"/>
        </a:lt1>
        <a:dk2>
          <a:srgbClr val="800000"/>
        </a:dk2>
        <a:lt2>
          <a:srgbClr val="FFCC00"/>
        </a:lt2>
        <a:accent1>
          <a:srgbClr val="CC9900"/>
        </a:accent1>
        <a:accent2>
          <a:srgbClr val="FF6600"/>
        </a:accent2>
        <a:accent3>
          <a:srgbClr val="C0AAAA"/>
        </a:accent3>
        <a:accent4>
          <a:srgbClr val="DADAAE"/>
        </a:accent4>
        <a:accent5>
          <a:srgbClr val="E2CAAA"/>
        </a:accent5>
        <a:accent6>
          <a:srgbClr val="E75C00"/>
        </a:accent6>
        <a:hlink>
          <a:srgbClr val="FF00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C:\Documents and Settings\pullina\Application Data\Microsoft\Templates\StallingsCNwIT.pot</Template>
  <TotalTime>19153</TotalTime>
  <Words>672</Words>
  <Application>Microsoft Office PowerPoint</Application>
  <PresentationFormat>On-screen Show (4:3)</PresentationFormat>
  <Paragraphs>83</Paragraphs>
  <Slides>12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StallingsCNwIT</vt:lpstr>
      <vt:lpstr>Equation</vt:lpstr>
      <vt:lpstr>Microsoft Equation 3.0</vt:lpstr>
      <vt:lpstr>Sampling and Aliasing</vt:lpstr>
      <vt:lpstr>Introduction </vt:lpstr>
      <vt:lpstr>Ideal Sampling</vt:lpstr>
      <vt:lpstr>Recovery of r(t) from r(kT)? </vt:lpstr>
      <vt:lpstr>Frequency spectrum of r∗(t)</vt:lpstr>
      <vt:lpstr>R∗(w)</vt:lpstr>
      <vt:lpstr>Example 1</vt:lpstr>
      <vt:lpstr>Sampling Rate </vt:lpstr>
      <vt:lpstr>Antialiasing filter</vt:lpstr>
      <vt:lpstr>Zero-order hold  </vt:lpstr>
      <vt:lpstr>ZOH</vt:lpstr>
      <vt:lpstr>Example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11&amp;12 Routing</dc:title>
  <dc:creator>DELL</dc:creator>
  <cp:lastModifiedBy>Ahmed</cp:lastModifiedBy>
  <cp:revision>1560</cp:revision>
  <cp:lastPrinted>1601-01-01T00:00:00Z</cp:lastPrinted>
  <dcterms:created xsi:type="dcterms:W3CDTF">2001-08-26T16:57:20Z</dcterms:created>
  <dcterms:modified xsi:type="dcterms:W3CDTF">2019-10-12T04:09:40Z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2</vt:i4>
  </property>
  <property fmtid="{D5CDD505-2E9C-101B-9397-08002B2CF9AE}" pid="3" name="LCID">
    <vt:i4>1033</vt:i4>
  </property>
</Properties>
</file>