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839" r:id="rId3"/>
    <p:sldId id="841" r:id="rId4"/>
    <p:sldId id="842" r:id="rId5"/>
    <p:sldId id="843" r:id="rId6"/>
    <p:sldId id="844" r:id="rId7"/>
    <p:sldId id="845" r:id="rId8"/>
    <p:sldId id="855" r:id="rId9"/>
    <p:sldId id="856" r:id="rId10"/>
    <p:sldId id="852" r:id="rId11"/>
    <p:sldId id="853" r:id="rId12"/>
    <p:sldId id="85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29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jp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38" y="533400"/>
            <a:ext cx="7721600" cy="1905000"/>
          </a:xfrm>
        </p:spPr>
        <p:txBody>
          <a:bodyPr/>
          <a:lstStyle/>
          <a:p>
            <a:pPr marL="109728"/>
            <a:r>
              <a:rPr lang="en-US" sz="4400" b="1" dirty="0" smtClean="0"/>
              <a:t>Sampling </a:t>
            </a:r>
            <a:r>
              <a:rPr lang="en-US" sz="4400" b="1" dirty="0"/>
              <a:t>and </a:t>
            </a:r>
            <a:r>
              <a:rPr lang="en-US" sz="4400" b="1" dirty="0" smtClean="0"/>
              <a:t>Aliasing</a:t>
            </a:r>
            <a:endParaRPr lang="en-US" altLang="zh-CN" sz="4400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SimSun" pitchFamily="2" charset="-122"/>
              </a:rPr>
              <a:t>CSE 421 </a:t>
            </a:r>
            <a:r>
              <a:rPr lang="en-US" sz="240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4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08" y="533400"/>
            <a:ext cx="9063792" cy="792088"/>
          </a:xfrm>
        </p:spPr>
        <p:txBody>
          <a:bodyPr>
            <a:noAutofit/>
          </a:bodyPr>
          <a:lstStyle/>
          <a:p>
            <a:pPr rtl="0"/>
            <a:r>
              <a:rPr lang="en-US" sz="4400" b="1" dirty="0" smtClean="0"/>
              <a:t>Zero-order </a:t>
            </a:r>
            <a:r>
              <a:rPr lang="en-US" sz="4400" b="1" dirty="0"/>
              <a:t>hold 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9152"/>
            <a:ext cx="8219256" cy="520404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It is not possible to implement an ideal LPF.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 practice, ZOH is used </a:t>
            </a:r>
            <a:r>
              <a:rPr lang="en-US" dirty="0"/>
              <a:t>to reconstruct continuous signal from discrete samples. It holds the last sample value until a new sample arrives. This is the exact behavior of a D/A. 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ar-EG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50" y="3840495"/>
            <a:ext cx="4204850" cy="240790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928312"/>
              </p:ext>
            </p:extLst>
          </p:nvPr>
        </p:nvGraphicFramePr>
        <p:xfrm>
          <a:off x="88472" y="4774092"/>
          <a:ext cx="4864528" cy="540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4" imgW="2057400" imgH="228600" progId="Equation.3">
                  <p:embed/>
                </p:oleObj>
              </mc:Choice>
              <mc:Fallback>
                <p:oleObj name="Equation" r:id="rId4" imgW="2057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72" y="4774092"/>
                        <a:ext cx="4864528" cy="540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73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32" y="1412776"/>
            <a:ext cx="8253624" cy="511256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ZOH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an approximate LPF and can accurately follow the input signal if the sampling time </a:t>
            </a:r>
            <a:r>
              <a:rPr lang="en-US" i="1" dirty="0"/>
              <a:t>T </a:t>
            </a:r>
            <a:r>
              <a:rPr lang="en-US" dirty="0"/>
              <a:t>is small compared to the transient changes in the signal. </a:t>
            </a:r>
            <a:endParaRPr lang="ar-EG" dirty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impulse response of a </a:t>
            </a:r>
            <a:r>
              <a:rPr lang="en-US" dirty="0" smtClean="0"/>
              <a:t>ZOH is shown below. </a:t>
            </a:r>
          </a:p>
          <a:p>
            <a:pPr algn="l" rtl="0"/>
            <a:r>
              <a:rPr lang="en-US" dirty="0" smtClean="0"/>
              <a:t>From which, the </a:t>
            </a:r>
            <a:r>
              <a:rPr lang="en-US" dirty="0"/>
              <a:t>transfer function of ZOH </a:t>
            </a:r>
            <a:r>
              <a:rPr lang="en-US" dirty="0" smtClean="0"/>
              <a:t>can be deduced as: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836163"/>
              </p:ext>
            </p:extLst>
          </p:nvPr>
        </p:nvGraphicFramePr>
        <p:xfrm>
          <a:off x="838200" y="4800600"/>
          <a:ext cx="4383760" cy="1026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name="Equation" r:id="rId3" imgW="1790640" imgH="419040" progId="Equation.3">
                  <p:embed/>
                </p:oleObj>
              </mc:Choice>
              <mc:Fallback>
                <p:oleObj name="Equation" r:id="rId3" imgW="1790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4383760" cy="1026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572000"/>
            <a:ext cx="2448272" cy="176558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5008" y="503312"/>
            <a:ext cx="9063792" cy="792088"/>
          </a:xfrm>
        </p:spPr>
        <p:txBody>
          <a:bodyPr>
            <a:noAutofit/>
          </a:bodyPr>
          <a:lstStyle/>
          <a:p>
            <a:pPr rtl="0"/>
            <a:r>
              <a:rPr lang="en-US" sz="4000" b="1" dirty="0" smtClean="0"/>
              <a:t>ZOH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9831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2760"/>
            <a:ext cx="7620000" cy="998984"/>
          </a:xfrm>
        </p:spPr>
        <p:txBody>
          <a:bodyPr>
            <a:normAutofit/>
          </a:bodyPr>
          <a:lstStyle/>
          <a:p>
            <a:r>
              <a:rPr lang="en-US" sz="4000" b="1" dirty="0"/>
              <a:t>Example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566" y="1356490"/>
            <a:ext cx="8290034" cy="5472608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600" dirty="0" smtClean="0"/>
              <a:t>A continuous signal r(t) is applied to an ideal </a:t>
            </a:r>
            <a:r>
              <a:rPr lang="en-US" sz="2600" dirty="0"/>
              <a:t>sampler followed by a </a:t>
            </a:r>
            <a:r>
              <a:rPr lang="en-US" sz="2600" dirty="0" smtClean="0"/>
              <a:t>ZOH as shown below. Sketch the signal waveforms </a:t>
            </a:r>
            <a:r>
              <a:rPr lang="en-US" sz="2600" dirty="0"/>
              <a:t>after the sampler and </a:t>
            </a:r>
            <a:r>
              <a:rPr lang="en-US" sz="2600" dirty="0" smtClean="0"/>
              <a:t>the ZOH.</a:t>
            </a:r>
          </a:p>
          <a:p>
            <a:pPr marL="109728" indent="0" algn="l" rtl="0">
              <a:buNone/>
            </a:pPr>
            <a:endParaRPr lang="en-US" sz="2600" dirty="0"/>
          </a:p>
          <a:p>
            <a:pPr marL="109728" indent="0" algn="l" rtl="0">
              <a:buNone/>
            </a:pPr>
            <a:endParaRPr lang="en-US" sz="2600" dirty="0" smtClean="0"/>
          </a:p>
          <a:p>
            <a:pPr marL="109728" indent="0" algn="l" rtl="0">
              <a:buNone/>
            </a:pPr>
            <a:endParaRPr lang="en-US" sz="2600" dirty="0"/>
          </a:p>
          <a:p>
            <a:pPr marL="109728" indent="0" algn="l" rtl="0">
              <a:buNone/>
            </a:pPr>
            <a:endParaRPr lang="en-US" sz="2600" dirty="0" smtClean="0"/>
          </a:p>
          <a:p>
            <a:pPr marL="109728" indent="0" algn="l" rtl="0">
              <a:buNone/>
            </a:pPr>
            <a:r>
              <a:rPr lang="en-US" sz="2600" b="1" i="1" dirty="0" smtClean="0">
                <a:solidFill>
                  <a:srgbClr val="FF0000"/>
                </a:solidFill>
              </a:rPr>
              <a:t>Answer</a:t>
            </a:r>
          </a:p>
          <a:p>
            <a:pPr marL="109728" indent="0" algn="l" rtl="0">
              <a:buNone/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441" y="3073188"/>
            <a:ext cx="5548392" cy="1535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645424"/>
            <a:ext cx="6264696" cy="195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4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Introduction </a:t>
            </a:r>
            <a:endParaRPr lang="ar-E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8" y="1355834"/>
            <a:ext cx="8253462" cy="499221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 digital control system operates </a:t>
            </a:r>
            <a:r>
              <a:rPr lang="en-US" dirty="0" smtClean="0"/>
              <a:t>on discrete signals obtained from sampling continuous signals</a:t>
            </a:r>
            <a:r>
              <a:rPr lang="en-US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 order for the samples to be good representative of the original signal, the sampling rate should be large enough; otherwise, </a:t>
            </a:r>
            <a:r>
              <a:rPr lang="en-US" dirty="0" smtClean="0">
                <a:solidFill>
                  <a:srgbClr val="FF0000"/>
                </a:solidFill>
              </a:rPr>
              <a:t>aliasing</a:t>
            </a:r>
            <a:r>
              <a:rPr lang="en-US" dirty="0" smtClean="0"/>
              <a:t> could occur. 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 these slides, we discuss the condition under which aliasing problem can be avoided.</a:t>
            </a:r>
            <a:endParaRPr lang="en-US" dirty="0"/>
          </a:p>
          <a:p>
            <a:pPr marL="452628" indent="-342900" algn="l" rtl="0">
              <a:spcBef>
                <a:spcPts val="1200"/>
              </a:spcBef>
              <a:spcAft>
                <a:spcPts val="1200"/>
              </a:spcAft>
            </a:pP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169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2966"/>
            <a:ext cx="8229600" cy="778098"/>
          </a:xfrm>
        </p:spPr>
        <p:txBody>
          <a:bodyPr/>
          <a:lstStyle/>
          <a:p>
            <a:r>
              <a:rPr lang="en-US" sz="4000" b="1" dirty="0" smtClean="0"/>
              <a:t>Ideal Sampling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064" y="1385392"/>
            <a:ext cx="8653536" cy="50916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 sampler is basically a switch closing every T seconds to generate a sampled signal r*(t) from a continuous signal r(t).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process can be described as a  multiplication of r(t) with an impulse train to generate r*(t) or a sequence of samples r(</a:t>
            </a:r>
            <a:r>
              <a:rPr lang="en-US" sz="2600" dirty="0" err="1"/>
              <a:t>kT</a:t>
            </a:r>
            <a:r>
              <a:rPr lang="en-US" sz="2600" dirty="0"/>
              <a:t>):</a:t>
            </a:r>
            <a:endParaRPr lang="ar-EG" sz="2600" dirty="0"/>
          </a:p>
          <a:p>
            <a:pPr marL="7200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ar-EG" sz="2600" dirty="0"/>
          </a:p>
          <a:p>
            <a:pPr marL="7200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ar-EG" sz="2600" dirty="0"/>
          </a:p>
          <a:p>
            <a:pPr marL="7200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i="1" dirty="0" smtClean="0"/>
          </a:p>
          <a:p>
            <a:pPr marL="7200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i="1" dirty="0" smtClean="0"/>
          </a:p>
          <a:p>
            <a:pPr marL="7200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i="1" dirty="0" smtClean="0"/>
          </a:p>
          <a:p>
            <a:pPr marL="7200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i="1" dirty="0" smtClean="0"/>
          </a:p>
          <a:p>
            <a:pPr marL="7200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i="1" dirty="0" smtClean="0"/>
          </a:p>
          <a:p>
            <a:pPr marL="7200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730918"/>
              </p:ext>
            </p:extLst>
          </p:nvPr>
        </p:nvGraphicFramePr>
        <p:xfrm>
          <a:off x="5105400" y="4325937"/>
          <a:ext cx="33385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name="Equation" r:id="rId3" imgW="1612800" imgH="888840" progId="Equation.3">
                  <p:embed/>
                </p:oleObj>
              </mc:Choice>
              <mc:Fallback>
                <p:oleObj name="Equation" r:id="rId3" imgW="16128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25937"/>
                        <a:ext cx="3338512" cy="18462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89" y="4542300"/>
            <a:ext cx="4371102" cy="170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585200" cy="11430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4000" b="1" dirty="0" smtClean="0">
                <a:solidFill>
                  <a:schemeClr val="tx1"/>
                </a:solidFill>
              </a:rPr>
              <a:t>Recovery of </a:t>
            </a:r>
            <a:r>
              <a:rPr lang="en-US" sz="4000" b="1" dirty="0">
                <a:solidFill>
                  <a:schemeClr val="tx1"/>
                </a:solidFill>
              </a:rPr>
              <a:t>r(t) from r(</a:t>
            </a:r>
            <a:r>
              <a:rPr lang="en-US" sz="4000" b="1" dirty="0" err="1">
                <a:solidFill>
                  <a:schemeClr val="tx1"/>
                </a:solidFill>
              </a:rPr>
              <a:t>kT</a:t>
            </a:r>
            <a:r>
              <a:rPr lang="en-US" sz="4000" b="1" dirty="0" smtClean="0">
                <a:solidFill>
                  <a:schemeClr val="tx1"/>
                </a:solidFill>
              </a:rPr>
              <a:t>)?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4968552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It seems that r(t) can be recovered from r(</a:t>
            </a:r>
            <a:r>
              <a:rPr lang="en-US" dirty="0" err="1" smtClean="0"/>
              <a:t>kT</a:t>
            </a:r>
            <a:r>
              <a:rPr lang="en-US" dirty="0" smtClean="0"/>
              <a:t>) if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/>
              <a:t>is small or </a:t>
            </a:r>
            <a:r>
              <a:rPr lang="en-US" dirty="0" smtClean="0"/>
              <a:t>the sampling frequency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= 2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/>
              <a:t>/T is high. The question is how small </a:t>
            </a:r>
            <a:r>
              <a:rPr lang="en-US" i="1" dirty="0" smtClean="0"/>
              <a:t>T </a:t>
            </a:r>
            <a:r>
              <a:rPr lang="en-US" dirty="0" smtClean="0"/>
              <a:t>is enough</a:t>
            </a:r>
            <a:r>
              <a:rPr lang="en-US" dirty="0"/>
              <a:t>?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To answer this question we study the </a:t>
            </a:r>
            <a:r>
              <a:rPr lang="en-US" dirty="0"/>
              <a:t>frequency spectrum </a:t>
            </a:r>
            <a:r>
              <a:rPr lang="en-US" dirty="0" smtClean="0"/>
              <a:t>of the </a:t>
            </a:r>
            <a:r>
              <a:rPr lang="en-US" dirty="0"/>
              <a:t>sampled signal </a:t>
            </a:r>
            <a:r>
              <a:rPr lang="en-US" dirty="0" smtClean="0"/>
              <a:t>r</a:t>
            </a:r>
            <a:r>
              <a:rPr lang="en-US" baseline="30000" dirty="0" smtClean="0"/>
              <a:t>∗</a:t>
            </a:r>
            <a:r>
              <a:rPr lang="en-US" dirty="0" smtClean="0"/>
              <a:t>(</a:t>
            </a:r>
            <a:r>
              <a:rPr lang="en-US" dirty="0"/>
              <a:t>t</a:t>
            </a:r>
            <a:r>
              <a:rPr lang="en-US" dirty="0" smtClean="0"/>
              <a:t>).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267200"/>
            <a:ext cx="510986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6" y="152400"/>
            <a:ext cx="8219256" cy="1143000"/>
          </a:xfrm>
        </p:spPr>
        <p:txBody>
          <a:bodyPr/>
          <a:lstStyle/>
          <a:p>
            <a:pPr rtl="0"/>
            <a:r>
              <a:rPr lang="en-US" sz="4000" b="1" dirty="0" smtClean="0"/>
              <a:t>Frequency </a:t>
            </a:r>
            <a:r>
              <a:rPr lang="en-US" sz="4000" b="1" dirty="0"/>
              <a:t>spectrum of </a:t>
            </a:r>
            <a:r>
              <a:rPr lang="en-US" sz="4000" b="1" dirty="0" smtClean="0"/>
              <a:t>r</a:t>
            </a:r>
            <a:r>
              <a:rPr lang="en-US" sz="4000" b="1" baseline="30000" dirty="0"/>
              <a:t>∗</a:t>
            </a:r>
            <a:r>
              <a:rPr lang="en-US" sz="4000" b="1" dirty="0"/>
              <a:t>(t)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86" y="1342698"/>
            <a:ext cx="8375848" cy="4988024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700" dirty="0" smtClean="0"/>
              <a:t>As we have seen, r*(t) is represented as: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7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700" dirty="0" smtClean="0"/>
              <a:t>Let the </a:t>
            </a:r>
            <a:r>
              <a:rPr lang="en-US" sz="2700" dirty="0"/>
              <a:t>frequency spectrum of r(t</a:t>
            </a:r>
            <a:r>
              <a:rPr lang="en-US" sz="2700" dirty="0" smtClean="0"/>
              <a:t>) be </a:t>
            </a:r>
            <a:r>
              <a:rPr lang="en-US" sz="2700" dirty="0"/>
              <a:t>R(w) and </a:t>
            </a:r>
            <a:r>
              <a:rPr lang="en-US" sz="2700" dirty="0" smtClean="0"/>
              <a:t>assume that it is band </a:t>
            </a:r>
            <a:r>
              <a:rPr lang="en-US" sz="2700" dirty="0"/>
              <a:t>limited from –w</a:t>
            </a:r>
            <a:r>
              <a:rPr lang="en-US" sz="2700" baseline="-25000" dirty="0"/>
              <a:t>0</a:t>
            </a:r>
            <a:r>
              <a:rPr lang="en-US" sz="2700" dirty="0"/>
              <a:t> to w</a:t>
            </a:r>
            <a:r>
              <a:rPr lang="en-US" sz="2700" baseline="-25000" dirty="0"/>
              <a:t>0</a:t>
            </a:r>
            <a:r>
              <a:rPr lang="en-US" sz="2700" dirty="0"/>
              <a:t> as shown</a:t>
            </a:r>
            <a:r>
              <a:rPr lang="en-US" sz="2700" dirty="0" smtClean="0"/>
              <a:t>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7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700" dirty="0" smtClean="0"/>
              <a:t>The </a:t>
            </a:r>
            <a:r>
              <a:rPr lang="en-US" sz="2700" dirty="0"/>
              <a:t>frequency spectrum of r*(t): </a:t>
            </a:r>
            <a:endParaRPr lang="en-US" sz="2700" b="1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700" dirty="0"/>
          </a:p>
          <a:p>
            <a:pPr mar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7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579959"/>
              </p:ext>
            </p:extLst>
          </p:nvPr>
        </p:nvGraphicFramePr>
        <p:xfrm>
          <a:off x="2987824" y="1905000"/>
          <a:ext cx="342589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4" name="Equation" r:id="rId3" imgW="1498320" imgH="431640" progId="Equation.3">
                  <p:embed/>
                </p:oleObj>
              </mc:Choice>
              <mc:Fallback>
                <p:oleObj name="Equation" r:id="rId3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905000"/>
                        <a:ext cx="342589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28154"/>
              </p:ext>
            </p:extLst>
          </p:nvPr>
        </p:nvGraphicFramePr>
        <p:xfrm>
          <a:off x="2286000" y="4204776"/>
          <a:ext cx="1701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5" name="Equation" r:id="rId5" imgW="812520" imgH="203040" progId="Equation.3">
                  <p:embed/>
                </p:oleObj>
              </mc:Choice>
              <mc:Fallback>
                <p:oleObj name="Equation" r:id="rId5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04776"/>
                        <a:ext cx="17018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005064"/>
            <a:ext cx="2372494" cy="82487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169953"/>
              </p:ext>
            </p:extLst>
          </p:nvPr>
        </p:nvGraphicFramePr>
        <p:xfrm>
          <a:off x="2398576" y="5562600"/>
          <a:ext cx="42957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6" name="Equation" r:id="rId8" imgW="2298600" imgH="431640" progId="Equation.3">
                  <p:embed/>
                </p:oleObj>
              </mc:Choice>
              <mc:Fallback>
                <p:oleObj name="Equation" r:id="rId8" imgW="2298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576" y="5562600"/>
                        <a:ext cx="4295775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85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231832" cy="4968552"/>
          </a:xfrm>
        </p:spPr>
        <p:txBody>
          <a:bodyPr>
            <a:normAutofit/>
          </a:bodyPr>
          <a:lstStyle/>
          <a:p>
            <a:pPr marL="114300" indent="0" algn="l" rtl="0">
              <a:buNone/>
            </a:pPr>
            <a:r>
              <a:rPr lang="en-US" sz="2600" dirty="0" smtClean="0"/>
              <a:t>Two </a:t>
            </a:r>
            <a:r>
              <a:rPr lang="en-US" sz="2600" dirty="0"/>
              <a:t>things happen to the frequency </a:t>
            </a:r>
            <a:r>
              <a:rPr lang="en-US" sz="2600" dirty="0" smtClean="0"/>
              <a:t>spectrum of </a:t>
            </a:r>
            <a:r>
              <a:rPr lang="en-US" sz="2600" dirty="0"/>
              <a:t>r(t) when it is </a:t>
            </a:r>
            <a:r>
              <a:rPr lang="en-US" sz="2600" dirty="0" smtClean="0"/>
              <a:t>sampled:</a:t>
            </a:r>
            <a:endParaRPr lang="en-US" sz="2600" dirty="0"/>
          </a:p>
          <a:p>
            <a:pPr marL="114300" indent="0" algn="l" rtl="0">
              <a:buNone/>
            </a:pPr>
            <a:endParaRPr lang="en-US" sz="2600" dirty="0" smtClean="0"/>
          </a:p>
          <a:p>
            <a:pPr marL="571500" indent="-457200" algn="l" rtl="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magnitude of the sampled spectrum </a:t>
            </a:r>
            <a:r>
              <a:rPr lang="en-US" sz="2600" dirty="0" smtClean="0"/>
              <a:t>is 1/T that </a:t>
            </a:r>
            <a:r>
              <a:rPr lang="en-US" sz="2600" dirty="0"/>
              <a:t>of the continuous spectrum, </a:t>
            </a:r>
            <a:r>
              <a:rPr lang="en-US" sz="2600" dirty="0" smtClean="0"/>
              <a:t>i.e. it </a:t>
            </a:r>
            <a:r>
              <a:rPr lang="en-US" sz="2600" dirty="0"/>
              <a:t>is scaled </a:t>
            </a:r>
            <a:r>
              <a:rPr lang="en-US" sz="2600" dirty="0" smtClean="0"/>
              <a:t>by 1/T</a:t>
            </a:r>
            <a:r>
              <a:rPr lang="en-US" sz="2600" dirty="0"/>
              <a:t>.</a:t>
            </a:r>
          </a:p>
          <a:p>
            <a:pPr marL="571500" indent="-457200" algn="l" rtl="0">
              <a:buFont typeface="+mj-lt"/>
              <a:buAutoNum type="arabicPeriod"/>
            </a:pPr>
            <a:endParaRPr lang="en-US" sz="2600" dirty="0"/>
          </a:p>
          <a:p>
            <a:pPr marL="571500" indent="-457200" algn="l" rtl="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summation </a:t>
            </a:r>
            <a:r>
              <a:rPr lang="en-US" sz="2600" dirty="0" smtClean="0"/>
              <a:t>indicates </a:t>
            </a:r>
            <a:r>
              <a:rPr lang="en-US" sz="2600" dirty="0"/>
              <a:t>that there are an inﬁnite number of repeated spectra in </a:t>
            </a:r>
            <a:r>
              <a:rPr lang="en-US" sz="2600" dirty="0" smtClean="0"/>
              <a:t>the sampled </a:t>
            </a:r>
            <a:r>
              <a:rPr lang="en-US" sz="2600" dirty="0"/>
              <a:t>signal, and they are repeated every </a:t>
            </a:r>
            <a:r>
              <a:rPr lang="en-US" sz="2600" dirty="0" err="1" smtClean="0"/>
              <a:t>ω</a:t>
            </a:r>
            <a:r>
              <a:rPr lang="en-US" sz="2600" baseline="-25000" dirty="0" err="1" smtClean="0"/>
              <a:t>s</a:t>
            </a:r>
            <a:r>
              <a:rPr lang="en-US" sz="2600" dirty="0" smtClean="0"/>
              <a:t> </a:t>
            </a:r>
            <a:r>
              <a:rPr lang="en-US" sz="2600" dirty="0"/>
              <a:t>= 2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600" dirty="0"/>
              <a:t>/T along the frequency axis.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19256" cy="1143000"/>
          </a:xfrm>
        </p:spPr>
        <p:txBody>
          <a:bodyPr/>
          <a:lstStyle/>
          <a:p>
            <a:pPr rtl="0"/>
            <a:r>
              <a:rPr lang="en-US" sz="4400" b="1" dirty="0" smtClean="0"/>
              <a:t>R</a:t>
            </a:r>
            <a:r>
              <a:rPr lang="en-US" sz="4400" b="1" baseline="30000" dirty="0" smtClean="0"/>
              <a:t>∗</a:t>
            </a:r>
            <a:r>
              <a:rPr lang="en-US" sz="4400" b="1" dirty="0" smtClean="0"/>
              <a:t>(w)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839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0866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Example 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78" y="1340768"/>
            <a:ext cx="8507288" cy="5060032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Consider </a:t>
            </a:r>
            <a:r>
              <a:rPr lang="en-US" sz="2400" dirty="0"/>
              <a:t>continuous function 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(t</a:t>
            </a:r>
            <a:r>
              <a:rPr lang="en-US" sz="2400" dirty="0"/>
              <a:t>) </a:t>
            </a:r>
            <a:r>
              <a:rPr lang="en-US" sz="2400" dirty="0" smtClean="0"/>
              <a:t>band-limited to </a:t>
            </a:r>
            <a:r>
              <a:rPr lang="en-US" sz="2400" dirty="0" err="1" smtClean="0"/>
              <a:t>ω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/2.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original amplitude spectrum |</a:t>
            </a:r>
            <a:r>
              <a:rPr lang="en-US" sz="2400" dirty="0" smtClean="0"/>
              <a:t>R</a:t>
            </a:r>
            <a:r>
              <a:rPr lang="en-US" sz="2400" baseline="-25000" dirty="0"/>
              <a:t>1 </a:t>
            </a:r>
            <a:r>
              <a:rPr lang="en-US" sz="2400" dirty="0" smtClean="0"/>
              <a:t>(</a:t>
            </a:r>
            <a:r>
              <a:rPr lang="en-US" sz="2400" dirty="0" err="1" smtClean="0"/>
              <a:t>jω</a:t>
            </a:r>
            <a:r>
              <a:rPr lang="en-US" sz="2400" dirty="0"/>
              <a:t>)| and the sampled </a:t>
            </a:r>
            <a:r>
              <a:rPr lang="en-US" sz="2400" dirty="0" smtClean="0"/>
              <a:t>spectrum |R</a:t>
            </a:r>
            <a:r>
              <a:rPr lang="en-US" sz="2400" baseline="30000" dirty="0" smtClean="0"/>
              <a:t>∗</a:t>
            </a:r>
            <a:r>
              <a:rPr lang="en-US" sz="2400" baseline="-25000" dirty="0"/>
              <a:t>1 </a:t>
            </a:r>
            <a:r>
              <a:rPr lang="en-US" sz="2400" dirty="0" smtClean="0"/>
              <a:t>(</a:t>
            </a:r>
            <a:r>
              <a:rPr lang="en-US" sz="2400" dirty="0" err="1" smtClean="0"/>
              <a:t>jω</a:t>
            </a:r>
            <a:r>
              <a:rPr lang="en-US" sz="2400" dirty="0"/>
              <a:t>)| are </a:t>
            </a:r>
            <a:r>
              <a:rPr lang="en-US" sz="2400" dirty="0" smtClean="0"/>
              <a:t>shown below.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As can be seen, </a:t>
            </a:r>
            <a:r>
              <a:rPr lang="en-US" sz="2400" dirty="0"/>
              <a:t>the spectrum R</a:t>
            </a:r>
            <a:r>
              <a:rPr lang="en-US" sz="2400" baseline="-25000" dirty="0"/>
              <a:t>1 </a:t>
            </a:r>
            <a:r>
              <a:rPr lang="en-US" sz="2400" dirty="0"/>
              <a:t>(</a:t>
            </a:r>
            <a:r>
              <a:rPr lang="en-US" sz="2400" dirty="0" err="1"/>
              <a:t>jω</a:t>
            </a:r>
            <a:r>
              <a:rPr lang="en-US" sz="2400" dirty="0" smtClean="0"/>
              <a:t>) can be extracted  from </a:t>
            </a:r>
            <a:r>
              <a:rPr lang="en-US" sz="2400" dirty="0"/>
              <a:t>the </a:t>
            </a:r>
            <a:r>
              <a:rPr lang="en-US" sz="2400" dirty="0" smtClean="0"/>
              <a:t>repeated </a:t>
            </a:r>
            <a:r>
              <a:rPr lang="en-US" sz="2400" dirty="0"/>
              <a:t>spectra R</a:t>
            </a:r>
            <a:r>
              <a:rPr lang="en-US" sz="2400" baseline="30000" dirty="0"/>
              <a:t>∗</a:t>
            </a:r>
            <a:r>
              <a:rPr lang="en-US" sz="2400" baseline="-25000" dirty="0"/>
              <a:t>1 </a:t>
            </a:r>
            <a:r>
              <a:rPr lang="en-US" sz="2400" dirty="0"/>
              <a:t>(</a:t>
            </a:r>
            <a:r>
              <a:rPr lang="en-US" sz="2400" dirty="0" err="1"/>
              <a:t>jω</a:t>
            </a:r>
            <a:r>
              <a:rPr lang="en-US" sz="2400" dirty="0"/>
              <a:t>) </a:t>
            </a:r>
            <a:r>
              <a:rPr lang="en-US" sz="2400" dirty="0" smtClean="0"/>
              <a:t>using an ideal </a:t>
            </a:r>
            <a:r>
              <a:rPr lang="en-US" sz="2400" dirty="0" smtClean="0">
                <a:solidFill>
                  <a:srgbClr val="FF0000"/>
                </a:solidFill>
              </a:rPr>
              <a:t>LPF with cutoff </a:t>
            </a:r>
            <a:r>
              <a:rPr lang="en-US" sz="2400" dirty="0" err="1" smtClean="0">
                <a:solidFill>
                  <a:srgbClr val="FF0000"/>
                </a:solidFill>
              </a:rPr>
              <a:t>frquency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ω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/2 </a:t>
            </a:r>
            <a:r>
              <a:rPr lang="en-US" sz="2400" dirty="0"/>
              <a:t>(the </a:t>
            </a:r>
            <a:r>
              <a:rPr lang="en-US" sz="2400" dirty="0" err="1"/>
              <a:t>Nyquist</a:t>
            </a:r>
            <a:r>
              <a:rPr lang="en-US" sz="2400" dirty="0"/>
              <a:t> frequency). The ﬁlter passes the original spectrum </a:t>
            </a:r>
            <a:r>
              <a:rPr lang="en-US" sz="2400" dirty="0" smtClean="0"/>
              <a:t>and rejects </a:t>
            </a:r>
            <a:r>
              <a:rPr lang="en-US" sz="2400" dirty="0"/>
              <a:t>the repeated spectra.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5000625"/>
            <a:ext cx="681037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6160"/>
            <a:ext cx="7620000" cy="936104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Sampling Rate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4" y="1332340"/>
            <a:ext cx="8360752" cy="532859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A continuous time signal band limited in the interval (-</a:t>
            </a:r>
            <a:r>
              <a:rPr lang="en-US" sz="2600" dirty="0" err="1"/>
              <a:t>w</a:t>
            </a:r>
            <a:r>
              <a:rPr lang="en-US" sz="2600" baseline="-25000" dirty="0" err="1"/>
              <a:t>o</a:t>
            </a:r>
            <a:r>
              <a:rPr lang="en-US" sz="2600" dirty="0" err="1"/>
              <a:t>,w</a:t>
            </a:r>
            <a:r>
              <a:rPr lang="en-US" sz="2600" baseline="-25000" dirty="0" err="1"/>
              <a:t>o</a:t>
            </a:r>
            <a:r>
              <a:rPr lang="en-US" sz="2600" dirty="0"/>
              <a:t>) can be recovered uniquely by its samples if the sampling frequency </a:t>
            </a:r>
            <a:r>
              <a:rPr lang="en-US" sz="2600" dirty="0" err="1"/>
              <a:t>ω</a:t>
            </a:r>
            <a:r>
              <a:rPr lang="en-US" sz="2600" baseline="-25000" dirty="0" err="1"/>
              <a:t>s</a:t>
            </a:r>
            <a:r>
              <a:rPr lang="en-US" sz="2600" dirty="0"/>
              <a:t> &gt; 2w</a:t>
            </a:r>
            <a:r>
              <a:rPr lang="en-US" sz="2600" baseline="-25000" dirty="0"/>
              <a:t>o</a:t>
            </a:r>
            <a:r>
              <a:rPr lang="en-US" sz="2600" dirty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Therefore, the first rule is: </a:t>
            </a:r>
            <a:r>
              <a:rPr lang="en-US" sz="2600" i="1" dirty="0" smtClean="0">
                <a:solidFill>
                  <a:srgbClr val="3399FF"/>
                </a:solidFill>
              </a:rPr>
              <a:t>sample </a:t>
            </a:r>
            <a:r>
              <a:rPr lang="en-US" sz="2600" i="1" dirty="0">
                <a:solidFill>
                  <a:srgbClr val="3399FF"/>
                </a:solidFill>
              </a:rPr>
              <a:t>at least twice the largest frequency in the signal of interest.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 smtClean="0"/>
              <a:t>In practice</a:t>
            </a:r>
            <a:r>
              <a:rPr lang="en-US" sz="2600" b="1" dirty="0"/>
              <a:t>, </a:t>
            </a:r>
            <a:r>
              <a:rPr lang="en-US" sz="2600" b="1" dirty="0" err="1"/>
              <a:t>ω</a:t>
            </a:r>
            <a:r>
              <a:rPr lang="en-US" sz="2600" b="1" baseline="-25000" dirty="0" err="1"/>
              <a:t>s</a:t>
            </a:r>
            <a:r>
              <a:rPr lang="en-US" sz="2600" b="1" baseline="-25000" dirty="0"/>
              <a:t> </a:t>
            </a:r>
            <a:r>
              <a:rPr lang="en-US" sz="2600" b="1" dirty="0" smtClean="0"/>
              <a:t>&gt; 10w</a:t>
            </a:r>
            <a:r>
              <a:rPr lang="en-US" sz="2600" b="1" baseline="-25000" dirty="0" smtClean="0"/>
              <a:t>o</a:t>
            </a:r>
            <a:r>
              <a:rPr lang="en-US" sz="2600" b="1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 smtClean="0">
                <a:solidFill>
                  <a:srgbClr val="FF0000"/>
                </a:solidFill>
              </a:rPr>
              <a:t>Another Issue: </a:t>
            </a:r>
            <a:r>
              <a:rPr lang="en-US" sz="2600" dirty="0" smtClean="0"/>
              <a:t>If </a:t>
            </a:r>
            <a:r>
              <a:rPr lang="en-US" sz="2600" dirty="0"/>
              <a:t>the signal of interest contains </a:t>
            </a:r>
            <a:r>
              <a:rPr lang="en-US" sz="2600" i="1" dirty="0">
                <a:solidFill>
                  <a:srgbClr val="FF0000"/>
                </a:solidFill>
              </a:rPr>
              <a:t>noise</a:t>
            </a:r>
            <a:r>
              <a:rPr lang="en-US" sz="2600" dirty="0"/>
              <a:t> (unwanted signal usually of high frequency</a:t>
            </a:r>
            <a:r>
              <a:rPr lang="en-US" sz="2600" dirty="0" smtClean="0"/>
              <a:t>), it will appear as a low frequency signal after sampling </a:t>
            </a:r>
            <a:r>
              <a:rPr lang="en-US" sz="2600" dirty="0" smtClean="0">
                <a:sym typeface="Wingdings" pitchFamily="2" charset="2"/>
              </a:rPr>
              <a:t> </a:t>
            </a:r>
            <a:r>
              <a:rPr lang="en-US" sz="2600" dirty="0" smtClean="0">
                <a:solidFill>
                  <a:srgbClr val="FF0000"/>
                </a:solidFill>
              </a:rPr>
              <a:t>Aliasing Problem.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57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/>
              <a:t>Antialiasing </a:t>
            </a:r>
            <a:r>
              <a:rPr lang="en-CA" sz="4400" dirty="0"/>
              <a:t>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305800" cy="46863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 smtClean="0"/>
              <a:t>To remove the effect of noise, an </a:t>
            </a:r>
            <a:r>
              <a:rPr lang="en-US" sz="2600" i="1" dirty="0">
                <a:solidFill>
                  <a:srgbClr val="FF0000"/>
                </a:solidFill>
              </a:rPr>
              <a:t>anti-aliasing</a:t>
            </a:r>
            <a:r>
              <a:rPr lang="en-US" sz="2600" dirty="0"/>
              <a:t> ﬁlter is used, </a:t>
            </a:r>
            <a:r>
              <a:rPr lang="en-US" sz="2600" dirty="0">
                <a:solidFill>
                  <a:srgbClr val="FF0000"/>
                </a:solidFill>
              </a:rPr>
              <a:t>before sampling</a:t>
            </a:r>
            <a:r>
              <a:rPr lang="en-US" sz="2600" dirty="0"/>
              <a:t>, to ﬁlter out those frequencies above </a:t>
            </a:r>
            <a:r>
              <a:rPr lang="en-US" sz="2600" dirty="0" err="1" smtClean="0"/>
              <a:t>ω</a:t>
            </a:r>
            <a:r>
              <a:rPr lang="en-US" sz="2600" baseline="-25000" dirty="0" err="1" smtClean="0"/>
              <a:t>s</a:t>
            </a:r>
            <a:r>
              <a:rPr lang="en-US" sz="2600" dirty="0" smtClean="0"/>
              <a:t>/2. </a:t>
            </a:r>
            <a:r>
              <a:rPr lang="en-US" sz="2600" dirty="0"/>
              <a:t>Otherwise,  those unwanted frequencies will erroneously appear as lower frequencies after sampling.</a:t>
            </a:r>
          </a:p>
          <a:p>
            <a:pPr>
              <a:spcAft>
                <a:spcPts val="600"/>
              </a:spcAft>
            </a:pPr>
            <a:endParaRPr lang="en-US" sz="2600" dirty="0"/>
          </a:p>
          <a:p>
            <a:pPr>
              <a:spcAft>
                <a:spcPts val="600"/>
              </a:spcAft>
            </a:pPr>
            <a:endParaRPr lang="en-US" sz="2600" dirty="0"/>
          </a:p>
          <a:p>
            <a:pPr>
              <a:spcAft>
                <a:spcPts val="600"/>
              </a:spcAft>
            </a:pPr>
            <a:endParaRPr lang="en-US" sz="2600" dirty="0"/>
          </a:p>
          <a:p>
            <a:endParaRPr lang="en-CA" sz="2600" dirty="0" smtClean="0"/>
          </a:p>
          <a:p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6200"/>
            <a:ext cx="6247657" cy="229528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6100821"/>
            <a:ext cx="6004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i="1" dirty="0"/>
              <a:t>Control scheme with an antialiasing filter</a:t>
            </a:r>
          </a:p>
        </p:txBody>
      </p:sp>
    </p:spTree>
    <p:extLst>
      <p:ext uri="{BB962C8B-B14F-4D97-AF65-F5344CB8AC3E}">
        <p14:creationId xmlns:p14="http://schemas.microsoft.com/office/powerpoint/2010/main" val="5239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19153</TotalTime>
  <Words>672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StallingsCNwIT</vt:lpstr>
      <vt:lpstr>Equation</vt:lpstr>
      <vt:lpstr>Microsoft Equation 3.0</vt:lpstr>
      <vt:lpstr>Sampling and Aliasing</vt:lpstr>
      <vt:lpstr>Introduction </vt:lpstr>
      <vt:lpstr>Ideal Sampling</vt:lpstr>
      <vt:lpstr>Recovery of r(t) from r(kT)? </vt:lpstr>
      <vt:lpstr>Frequency spectrum of r∗(t)</vt:lpstr>
      <vt:lpstr>R∗(w)</vt:lpstr>
      <vt:lpstr>Example 1</vt:lpstr>
      <vt:lpstr>Sampling Rate </vt:lpstr>
      <vt:lpstr>Antialiasing filter</vt:lpstr>
      <vt:lpstr>Zero-order hold  </vt:lpstr>
      <vt:lpstr>ZOH</vt:lpstr>
      <vt:lpstr>Example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Ahmed</cp:lastModifiedBy>
  <cp:revision>1560</cp:revision>
  <cp:lastPrinted>1601-01-01T00:00:00Z</cp:lastPrinted>
  <dcterms:created xsi:type="dcterms:W3CDTF">2001-08-26T16:57:20Z</dcterms:created>
  <dcterms:modified xsi:type="dcterms:W3CDTF">2019-10-12T04:09:40Z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