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58" r:id="rId1"/>
  </p:sldMasterIdLst>
  <p:notesMasterIdLst>
    <p:notesMasterId r:id="rId18"/>
  </p:notesMasterIdLst>
  <p:handoutMasterIdLst>
    <p:handoutMasterId r:id="rId19"/>
  </p:handoutMasterIdLst>
  <p:sldIdLst>
    <p:sldId id="324" r:id="rId2"/>
    <p:sldId id="412" r:id="rId3"/>
    <p:sldId id="414" r:id="rId4"/>
    <p:sldId id="426" r:id="rId5"/>
    <p:sldId id="419" r:id="rId6"/>
    <p:sldId id="422" r:id="rId7"/>
    <p:sldId id="423" r:id="rId8"/>
    <p:sldId id="375" r:id="rId9"/>
    <p:sldId id="396" r:id="rId10"/>
    <p:sldId id="399" r:id="rId11"/>
    <p:sldId id="400" r:id="rId12"/>
    <p:sldId id="402" r:id="rId13"/>
    <p:sldId id="403" r:id="rId14"/>
    <p:sldId id="405" r:id="rId15"/>
    <p:sldId id="408" r:id="rId16"/>
    <p:sldId id="410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CC00"/>
    <a:srgbClr val="0033CC"/>
    <a:srgbClr val="FFFF89"/>
    <a:srgbClr val="CED9FE"/>
    <a:srgbClr val="FEC4B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8" autoAdjust="0"/>
    <p:restoredTop sz="73921" autoAdjust="0"/>
  </p:normalViewPr>
  <p:slideViewPr>
    <p:cSldViewPr snapToGrid="0">
      <p:cViewPr>
        <p:scale>
          <a:sx n="82" d="100"/>
          <a:sy n="82" d="100"/>
        </p:scale>
        <p:origin x="-984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t" anchorCtr="0" compatLnSpc="1">
            <a:prstTxWarp prst="textNoShape">
              <a:avLst/>
            </a:prstTxWarp>
          </a:bodyPr>
          <a:lstStyle>
            <a:lvl1pPr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t" anchorCtr="0" compatLnSpc="1">
            <a:prstTxWarp prst="textNoShape">
              <a:avLst/>
            </a:prstTxWarp>
          </a:bodyPr>
          <a:lstStyle>
            <a:lvl1pPr algn="r"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b" anchorCtr="0" compatLnSpc="1">
            <a:prstTxWarp prst="textNoShape">
              <a:avLst/>
            </a:prstTxWarp>
          </a:bodyPr>
          <a:lstStyle>
            <a:lvl1pPr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b" anchorCtr="0" compatLnSpc="1">
            <a:prstTxWarp prst="textNoShape">
              <a:avLst/>
            </a:prstTxWarp>
          </a:bodyPr>
          <a:lstStyle>
            <a:lvl1pPr algn="r"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60E9B63-17BD-47AB-8BB8-62F6CB953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77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t" anchorCtr="0" compatLnSpc="1">
            <a:prstTxWarp prst="textNoShape">
              <a:avLst/>
            </a:prstTxWarp>
          </a:bodyPr>
          <a:lstStyle>
            <a:lvl1pPr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t" anchorCtr="0" compatLnSpc="1">
            <a:prstTxWarp prst="textNoShape">
              <a:avLst/>
            </a:prstTxWarp>
          </a:bodyPr>
          <a:lstStyle>
            <a:lvl1pPr algn="r"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b" anchorCtr="0" compatLnSpc="1">
            <a:prstTxWarp prst="textNoShape">
              <a:avLst/>
            </a:prstTxWarp>
          </a:bodyPr>
          <a:lstStyle>
            <a:lvl1pPr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4" tIns="46588" rIns="93174" bIns="46588" numCol="1" anchor="b" anchorCtr="0" compatLnSpc="1">
            <a:prstTxWarp prst="textNoShape">
              <a:avLst/>
            </a:prstTxWarp>
          </a:bodyPr>
          <a:lstStyle>
            <a:lvl1pPr algn="r" defTabSz="93128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B58EFAA-3719-4CE7-AA9C-BB087F858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25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defTabSz="930275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defTabSz="930275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defTabSz="930275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defTabSz="930275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31EF13A-F361-41DB-AE36-FE5D3E518DF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8EFAA-3719-4CE7-AA9C-BB087F858E5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9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AC67C-5C52-4C12-95F4-708B223EB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5773A-80BA-44E2-BC87-B717A79BE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4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E9148-BDA7-4450-9D2E-7633AD71A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0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F0F80-3945-4E25-9D14-D6F94843B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4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9E9DF-9A9A-48DF-A0C3-69CB569E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4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D3E0-AA71-4E70-B148-1B85B157E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9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17A8B-22E8-46F6-8BFB-F8E9B2210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0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196A9-82AE-4553-B22C-4155FA788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9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653F9-FD5C-4AFD-B2F7-6FA15C6B6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6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DAA34-6156-43DE-89A0-B814BE1BE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9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99692-062F-441A-AF2E-78F1E3B86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5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5A2941-9CD1-47FB-8897-82AFA9B16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9" r:id="rId1"/>
    <p:sldLayoutId id="2147484660" r:id="rId2"/>
    <p:sldLayoutId id="2147484661" r:id="rId3"/>
    <p:sldLayoutId id="2147484662" r:id="rId4"/>
    <p:sldLayoutId id="2147484663" r:id="rId5"/>
    <p:sldLayoutId id="2147484664" r:id="rId6"/>
    <p:sldLayoutId id="2147484665" r:id="rId7"/>
    <p:sldLayoutId id="2147484666" r:id="rId8"/>
    <p:sldLayoutId id="2147484667" r:id="rId9"/>
    <p:sldLayoutId id="2147484668" r:id="rId10"/>
    <p:sldLayoutId id="2147484669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316313"/>
            <a:ext cx="8547904" cy="1470025"/>
          </a:xfrm>
        </p:spPr>
        <p:txBody>
          <a:bodyPr/>
          <a:lstStyle/>
          <a:p>
            <a:pPr rtl="0" eaLnBrk="1" hangingPunct="1"/>
            <a:r>
              <a:rPr lang="en-US" altLang="en-US" sz="4000" b="1" dirty="0" smtClean="0"/>
              <a:t>(2)</a:t>
            </a:r>
            <a:br>
              <a:rPr lang="en-US" altLang="en-US" sz="4000" b="1" dirty="0" smtClean="0"/>
            </a:b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ar-EG" altLang="en-US" sz="4000" b="1" dirty="0" smtClean="0"/>
              <a:t/>
            </a:r>
            <a:br>
              <a:rPr lang="ar-EG" altLang="en-US" sz="4000" b="1" dirty="0" smtClean="0"/>
            </a:br>
            <a:r>
              <a:rPr lang="en-US" altLang="en-US" sz="4000" b="1" dirty="0" smtClean="0"/>
              <a:t>Pressure, Flow, Level,</a:t>
            </a:r>
            <a:r>
              <a:rPr lang="en-US" altLang="en-US" sz="4000" b="1" dirty="0"/>
              <a:t> </a:t>
            </a:r>
            <a:r>
              <a:rPr lang="en-US" altLang="en-US" sz="4000" b="1" dirty="0" smtClean="0"/>
              <a:t>Temperature and Light Measurements</a:t>
            </a: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endParaRPr lang="en-US" altLang="en-US" sz="40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DAC67C-5C52-4C12-95F4-708B223EBFB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390388"/>
            <a:ext cx="8229600" cy="836532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dirty="0" smtClean="0"/>
              <a:t>(1) Bimetallic </a:t>
            </a:r>
            <a:r>
              <a:rPr lang="en-US" sz="3600" dirty="0"/>
              <a:t>strips</a:t>
            </a:r>
            <a:endParaRPr lang="ar-EG" sz="36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68700"/>
            <a:ext cx="8229600" cy="4525963"/>
          </a:xfrm>
        </p:spPr>
        <p:txBody>
          <a:bodyPr/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A bimetallic strip consists of two different metal strips of the same length bonded together</a:t>
            </a:r>
            <a:r>
              <a:rPr lang="en-US" sz="2200" dirty="0" smtClean="0"/>
              <a:t>. </a:t>
            </a:r>
            <a:endParaRPr lang="en-US" sz="22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The </a:t>
            </a:r>
            <a:r>
              <a:rPr lang="en-US" sz="2200" dirty="0" smtClean="0"/>
              <a:t>two metals have different coefficients </a:t>
            </a:r>
            <a:r>
              <a:rPr lang="en-US" sz="2200" dirty="0"/>
              <a:t>of </a:t>
            </a:r>
            <a:r>
              <a:rPr lang="en-US" sz="2200" dirty="0" smtClean="0"/>
              <a:t>expansion. Therefore, when heated,  the two strips expand differently. </a:t>
            </a:r>
            <a:endParaRPr lang="en-US" sz="2200" dirty="0"/>
          </a:p>
          <a:p>
            <a:pPr algn="l" rtl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 smtClean="0"/>
              <a:t>This can </a:t>
            </a:r>
            <a:r>
              <a:rPr lang="en-US" sz="2200" dirty="0"/>
              <a:t>be used to open or close electric circuits, as in the simple thermostat commonly used with domestic heating systems.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 smtClean="0"/>
              <a:t>They are robust</a:t>
            </a:r>
            <a:r>
              <a:rPr lang="en-US" sz="2200" dirty="0"/>
              <a:t>, </a:t>
            </a:r>
            <a:r>
              <a:rPr lang="en-US" sz="2200" dirty="0" smtClean="0"/>
              <a:t>relatively </a:t>
            </a:r>
            <a:r>
              <a:rPr lang="en-US" sz="2200" dirty="0"/>
              <a:t>cheap</a:t>
            </a:r>
            <a:r>
              <a:rPr lang="en-US" sz="2200" dirty="0" smtClean="0"/>
              <a:t>, but </a:t>
            </a:r>
            <a:r>
              <a:rPr lang="en-US" sz="2200" dirty="0"/>
              <a:t>are fairly slow.</a:t>
            </a:r>
            <a:endParaRPr lang="ar-EG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FD823-165C-4407-B0E2-9A6E58CB13D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750" y="4572607"/>
            <a:ext cx="2921187" cy="181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0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688"/>
            <a:ext cx="8229600" cy="929129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>
              <a:defRPr/>
            </a:pPr>
            <a:r>
              <a:rPr lang="en-US" sz="3600" dirty="0" smtClean="0"/>
              <a:t>(2) Resistance </a:t>
            </a:r>
            <a:r>
              <a:rPr lang="en-US" sz="3600" dirty="0"/>
              <a:t>temperature </a:t>
            </a:r>
            <a:r>
              <a:rPr lang="en-US" sz="3600" dirty="0" smtClean="0"/>
              <a:t>detector </a:t>
            </a:r>
            <a:r>
              <a:rPr lang="en-US" sz="3600" dirty="0"/>
              <a:t>(</a:t>
            </a:r>
            <a:r>
              <a:rPr lang="en-US" sz="3600" dirty="0" smtClean="0"/>
              <a:t>RTD)</a:t>
            </a:r>
            <a:endParaRPr lang="ar-EG" sz="36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2988" y="1403425"/>
            <a:ext cx="8194876" cy="5194145"/>
          </a:xfrm>
        </p:spPr>
        <p:txBody>
          <a:bodyPr/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RTD is resistive element made from </a:t>
            </a:r>
            <a:r>
              <a:rPr lang="en-US" sz="2200" dirty="0" smtClean="0"/>
              <a:t>e.g. platinum or </a:t>
            </a:r>
            <a:r>
              <a:rPr lang="en-US" sz="2200" dirty="0"/>
              <a:t>copper alloys.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The resistance of most metals increases in a reasonably linear way with temperature according to the following equation:</a:t>
            </a: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200" dirty="0" smtClean="0"/>
              <a:t>				</a:t>
            </a:r>
          </a:p>
          <a:p>
            <a:pPr marL="400050" lvl="1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200" dirty="0" smtClean="0"/>
              <a:t>where </a:t>
            </a:r>
            <a:r>
              <a:rPr lang="en-US" sz="2200" b="1" i="1" dirty="0"/>
              <a:t>R</a:t>
            </a:r>
            <a:r>
              <a:rPr lang="en-US" sz="2200" b="1" i="1" baseline="-25000" dirty="0"/>
              <a:t>T</a:t>
            </a:r>
            <a:r>
              <a:rPr lang="en-US" sz="2200" dirty="0" smtClean="0"/>
              <a:t> is </a:t>
            </a:r>
            <a:r>
              <a:rPr lang="en-US" sz="2200" dirty="0"/>
              <a:t>the resistance at a temperature </a:t>
            </a:r>
            <a:r>
              <a:rPr lang="en-US" sz="2200" b="1" i="1" dirty="0" smtClean="0"/>
              <a:t>T</a:t>
            </a:r>
            <a:r>
              <a:rPr lang="en-US" sz="2200" dirty="0" smtClean="0"/>
              <a:t> </a:t>
            </a:r>
            <a:r>
              <a:rPr lang="en-US" sz="2200" dirty="0"/>
              <a:t>°C, </a:t>
            </a:r>
            <a:r>
              <a:rPr lang="en-US" sz="2200" b="1" i="1" dirty="0" smtClean="0"/>
              <a:t>R</a:t>
            </a:r>
            <a:r>
              <a:rPr lang="en-US" sz="2200" b="1" baseline="-25000" dirty="0" smtClean="0"/>
              <a:t>0</a:t>
            </a:r>
            <a:r>
              <a:rPr lang="en-US" sz="2200" baseline="-25000" dirty="0" smtClean="0"/>
              <a:t>  </a:t>
            </a:r>
            <a:r>
              <a:rPr lang="en-US" sz="2200" dirty="0" smtClean="0"/>
              <a:t>the </a:t>
            </a:r>
            <a:r>
              <a:rPr lang="en-US" sz="2200" dirty="0"/>
              <a:t>resistance at 0°C </a:t>
            </a:r>
            <a:r>
              <a:rPr lang="en-US" sz="2200" dirty="0" smtClean="0"/>
              <a:t>and </a:t>
            </a:r>
            <a:r>
              <a:rPr lang="el-GR" sz="2200" b="1" dirty="0" smtClean="0"/>
              <a:t>α</a:t>
            </a:r>
            <a:r>
              <a:rPr lang="en-US" sz="2200" dirty="0" smtClean="0"/>
              <a:t> </a:t>
            </a:r>
            <a:r>
              <a:rPr lang="en-US" sz="2200" dirty="0"/>
              <a:t>is </a:t>
            </a:r>
            <a:r>
              <a:rPr lang="en-US" sz="2200" dirty="0" smtClean="0"/>
              <a:t>the temperature </a:t>
            </a:r>
            <a:r>
              <a:rPr lang="en-US" sz="2200" dirty="0"/>
              <a:t>coefficient </a:t>
            </a:r>
            <a:r>
              <a:rPr lang="en-US" sz="2200" dirty="0" smtClean="0"/>
              <a:t>of </a:t>
            </a:r>
            <a:r>
              <a:rPr lang="en-US" sz="2200" dirty="0" smtClean="0"/>
              <a:t>the  metal.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For example, if the </a:t>
            </a:r>
            <a:r>
              <a:rPr lang="en-US" sz="2200" dirty="0"/>
              <a:t>resistance of a platinum </a:t>
            </a:r>
            <a:r>
              <a:rPr lang="en-US" sz="2200" dirty="0" smtClean="0"/>
              <a:t>resistor </a:t>
            </a:r>
            <a:r>
              <a:rPr lang="en-US" sz="2200" dirty="0"/>
              <a:t>at 0°C is </a:t>
            </a:r>
            <a:r>
              <a:rPr lang="en-US" sz="2200" dirty="0" smtClean="0"/>
              <a:t>110Ω and the  </a:t>
            </a:r>
            <a:r>
              <a:rPr lang="en-US" sz="2200" dirty="0"/>
              <a:t>temperature  coefficient  of resistance for </a:t>
            </a:r>
            <a:r>
              <a:rPr lang="en-US" sz="2200" dirty="0" smtClean="0"/>
              <a:t>platinum </a:t>
            </a:r>
            <a:r>
              <a:rPr lang="en-US" sz="2200" dirty="0"/>
              <a:t>is 0.00385 Ω/°</a:t>
            </a:r>
            <a:r>
              <a:rPr lang="en-US" sz="2200" dirty="0" smtClean="0"/>
              <a:t>C, then the resistance at 480°C</a:t>
            </a:r>
            <a:r>
              <a:rPr lang="en-US" sz="2200" dirty="0"/>
              <a:t> </a:t>
            </a:r>
            <a:r>
              <a:rPr lang="en-US" sz="2200" dirty="0" smtClean="0"/>
              <a:t>will be 110[1+0.00385(480)] = 313.28Ω.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FF0000"/>
                </a:solidFill>
              </a:rPr>
              <a:t>Care </a:t>
            </a:r>
            <a:r>
              <a:rPr lang="en-US" sz="2200" dirty="0">
                <a:solidFill>
                  <a:srgbClr val="FF0000"/>
                </a:solidFill>
              </a:rPr>
              <a:t>should be taken </a:t>
            </a:r>
            <a:r>
              <a:rPr lang="en-US" sz="2200" dirty="0" smtClean="0">
                <a:solidFill>
                  <a:srgbClr val="FF0000"/>
                </a:solidFill>
              </a:rPr>
              <a:t>to prevent </a:t>
            </a:r>
            <a:r>
              <a:rPr lang="en-US" sz="2200" dirty="0">
                <a:solidFill>
                  <a:srgbClr val="FF0000"/>
                </a:solidFill>
              </a:rPr>
              <a:t>the electrical current from heating the device and causing erroneous </a:t>
            </a:r>
            <a:r>
              <a:rPr lang="en-US" sz="2200" dirty="0" smtClean="0">
                <a:solidFill>
                  <a:srgbClr val="FF0000"/>
                </a:solidFill>
              </a:rPr>
              <a:t>readings</a:t>
            </a:r>
            <a:r>
              <a:rPr lang="en-US" sz="2200" dirty="0">
                <a:solidFill>
                  <a:srgbClr val="FF0000"/>
                </a:solidFill>
              </a:rPr>
              <a:t>. </a:t>
            </a:r>
            <a:endParaRPr lang="en-US" sz="2200" dirty="0" smtClean="0">
              <a:solidFill>
                <a:srgbClr val="FF0000"/>
              </a:solidFill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ar-EG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FD823-165C-4407-B0E2-9A6E58CB13D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076011"/>
              </p:ext>
            </p:extLst>
          </p:nvPr>
        </p:nvGraphicFramePr>
        <p:xfrm>
          <a:off x="3807121" y="2739338"/>
          <a:ext cx="18605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3" name="Equation" r:id="rId3" imgW="1002960" imgH="228600" progId="Equation.3">
                  <p:embed/>
                </p:oleObj>
              </mc:Choice>
              <mc:Fallback>
                <p:oleObj name="Equation" r:id="rId3" imgW="100296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7121" y="2739338"/>
                        <a:ext cx="186055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33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44088"/>
            <a:ext cx="8229600" cy="720785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dirty="0" smtClean="0"/>
              <a:t>(3) Thermistors</a:t>
            </a:r>
            <a:endParaRPr lang="ar-EG" sz="3600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44009" y="1506983"/>
            <a:ext cx="5590573" cy="4731780"/>
          </a:xfrm>
        </p:spPr>
        <p:txBody>
          <a:bodyPr/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300" dirty="0"/>
              <a:t>Thermistors are </a:t>
            </a:r>
            <a:r>
              <a:rPr lang="en-US" sz="2300" dirty="0" smtClean="0"/>
              <a:t>semiconductor material with high </a:t>
            </a:r>
            <a:r>
              <a:rPr lang="en-US" sz="2300" dirty="0"/>
              <a:t>negative temperature coefficient of </a:t>
            </a:r>
            <a:r>
              <a:rPr lang="en-US" sz="2300" dirty="0" smtClean="0"/>
              <a:t>resistance (i.e. very sensitive elements).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300" dirty="0" smtClean="0"/>
              <a:t>Requires </a:t>
            </a:r>
            <a:r>
              <a:rPr lang="en-CA" sz="2400" i="1" dirty="0" smtClean="0">
                <a:solidFill>
                  <a:srgbClr val="FF0000"/>
                </a:solidFill>
              </a:rPr>
              <a:t>linearization</a:t>
            </a:r>
            <a:r>
              <a:rPr lang="en-CA" sz="2400" dirty="0" smtClean="0"/>
              <a:t>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300" dirty="0" smtClean="0"/>
              <a:t>However, its </a:t>
            </a:r>
            <a:r>
              <a:rPr lang="en-US" sz="2300" dirty="0"/>
              <a:t>sensitivity and low cost </a:t>
            </a:r>
            <a:r>
              <a:rPr lang="en-US" sz="2300" dirty="0" smtClean="0"/>
              <a:t>make </a:t>
            </a:r>
            <a:r>
              <a:rPr lang="en-US" sz="2300" dirty="0"/>
              <a:t>it useful in many applications. </a:t>
            </a:r>
            <a:endParaRPr lang="en-US" sz="23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300" dirty="0" smtClean="0">
                <a:solidFill>
                  <a:srgbClr val="FF0000"/>
                </a:solidFill>
              </a:rPr>
              <a:t>Care </a:t>
            </a:r>
            <a:r>
              <a:rPr lang="en-US" sz="2300" dirty="0" smtClean="0">
                <a:solidFill>
                  <a:srgbClr val="FF0000"/>
                </a:solidFill>
              </a:rPr>
              <a:t>has </a:t>
            </a:r>
            <a:r>
              <a:rPr lang="en-US" sz="2300" dirty="0">
                <a:solidFill>
                  <a:srgbClr val="FF0000"/>
                </a:solidFill>
              </a:rPr>
              <a:t>to be taken to minimize the effects of internal heating. </a:t>
            </a:r>
            <a:endParaRPr lang="en-US" sz="2300" dirty="0" smtClean="0">
              <a:solidFill>
                <a:srgbClr val="FF0000"/>
              </a:solidFill>
            </a:endParaRP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3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180" y="1170308"/>
            <a:ext cx="24479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FD823-165C-4407-B0E2-9A6E58CB13D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611" y="429221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4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8814"/>
            <a:ext cx="8229600" cy="674486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(4) Thermocouple 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9102"/>
            <a:ext cx="8456954" cy="1145283"/>
          </a:xfrm>
        </p:spPr>
        <p:txBody>
          <a:bodyPr/>
          <a:lstStyle/>
          <a:p>
            <a:pPr algn="l" rtl="0"/>
            <a:r>
              <a:rPr lang="en-US" sz="2200" dirty="0" smtClean="0"/>
              <a:t>The basis for the use </a:t>
            </a:r>
            <a:r>
              <a:rPr lang="en-US" sz="2200" dirty="0" smtClean="0"/>
              <a:t>of </a:t>
            </a:r>
            <a:r>
              <a:rPr lang="en-US" sz="2200" dirty="0" smtClean="0">
                <a:solidFill>
                  <a:srgbClr val="FF0000"/>
                </a:solidFill>
              </a:rPr>
              <a:t>thermocouple</a:t>
            </a:r>
            <a:r>
              <a:rPr lang="en-US" sz="2200" dirty="0" smtClean="0"/>
              <a:t> as a temperature sensor is </a:t>
            </a:r>
            <a:r>
              <a:rPr lang="en-US" sz="2200" dirty="0"/>
              <a:t>the thermoelectric or </a:t>
            </a:r>
            <a:r>
              <a:rPr lang="en-US" sz="2200" dirty="0" err="1"/>
              <a:t>Seebeck</a:t>
            </a:r>
            <a:r>
              <a:rPr lang="en-US" sz="2200" dirty="0"/>
              <a:t> effect </a:t>
            </a:r>
            <a:r>
              <a:rPr lang="en-US" sz="2200" dirty="0" smtClean="0"/>
              <a:t>which states that: “w</a:t>
            </a:r>
            <a:r>
              <a:rPr lang="en-US" sz="2200" dirty="0" smtClean="0"/>
              <a:t>hen </a:t>
            </a:r>
            <a:r>
              <a:rPr lang="en-US" sz="2200" dirty="0" smtClean="0"/>
              <a:t>a </a:t>
            </a:r>
            <a:r>
              <a:rPr lang="en-US" sz="2200" dirty="0"/>
              <a:t>conductor is subjected to a thermal gradient, it </a:t>
            </a:r>
            <a:r>
              <a:rPr lang="en-US" sz="2200" dirty="0" smtClean="0"/>
              <a:t>generates </a:t>
            </a:r>
            <a:r>
              <a:rPr lang="en-US" sz="2200" dirty="0" smtClean="0"/>
              <a:t>voltage”.</a:t>
            </a:r>
            <a:endParaRPr lang="en-US" sz="2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FD823-165C-4407-B0E2-9A6E58CB13D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" name="Picture 2" descr="http://upload.wikimedia.org/wikipedia/en/thumb/5/50/Thermocouple_circuit.svg/400px-Thermocouple_circuit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153" y="2422037"/>
            <a:ext cx="38100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16691" y="2504498"/>
            <a:ext cx="4676170" cy="3768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/>
              <a:t>The </a:t>
            </a:r>
            <a:r>
              <a:rPr lang="en-US" sz="2200" dirty="0" smtClean="0"/>
              <a:t>thermocouple involves </a:t>
            </a:r>
            <a:r>
              <a:rPr lang="en-US" sz="2200" dirty="0">
                <a:solidFill>
                  <a:srgbClr val="FF0000"/>
                </a:solidFill>
              </a:rPr>
              <a:t>two different </a:t>
            </a:r>
            <a:r>
              <a:rPr lang="en-US" sz="2200" dirty="0" smtClean="0">
                <a:solidFill>
                  <a:srgbClr val="FF0000"/>
                </a:solidFill>
              </a:rPr>
              <a:t>metals.</a:t>
            </a:r>
            <a:endParaRPr lang="en-US" sz="2200" dirty="0"/>
          </a:p>
          <a:p>
            <a:pPr algn="l" rtl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 smtClean="0"/>
              <a:t>One end of the two metals are joined together and put at temperature </a:t>
            </a:r>
            <a:r>
              <a:rPr lang="en-US" sz="2200" dirty="0" err="1" smtClean="0"/>
              <a:t>T</a:t>
            </a:r>
            <a:r>
              <a:rPr lang="en-US" sz="2200" baseline="-25000" dirty="0" err="1" smtClean="0"/>
              <a:t>h</a:t>
            </a:r>
            <a:r>
              <a:rPr lang="en-US" sz="2200" dirty="0" smtClean="0"/>
              <a:t> (the hot junction).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200" dirty="0" smtClean="0"/>
              <a:t>The other end of both metals are put at a temperature </a:t>
            </a:r>
            <a:r>
              <a:rPr lang="en-US" sz="2200" dirty="0" err="1" smtClean="0"/>
              <a:t>T</a:t>
            </a:r>
            <a:r>
              <a:rPr lang="en-US" sz="2200" baseline="-25000" dirty="0" err="1" smtClean="0"/>
              <a:t>c</a:t>
            </a:r>
            <a:r>
              <a:rPr lang="en-US" sz="2200" dirty="0" smtClean="0"/>
              <a:t> (the cold junction). The potential  difference  is measured between these two ends.</a:t>
            </a:r>
          </a:p>
        </p:txBody>
      </p:sp>
    </p:spTree>
    <p:extLst>
      <p:ext uri="{BB962C8B-B14F-4D97-AF65-F5344CB8AC3E}">
        <p14:creationId xmlns:p14="http://schemas.microsoft.com/office/powerpoint/2010/main" val="325241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04" y="1477844"/>
            <a:ext cx="5492371" cy="5188812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200" dirty="0" smtClean="0"/>
              <a:t>The </a:t>
            </a:r>
            <a:r>
              <a:rPr lang="en-US" sz="2200" dirty="0"/>
              <a:t>potential difference depends on the two  metals </a:t>
            </a:r>
            <a:r>
              <a:rPr lang="en-US" sz="2200" dirty="0" smtClean="0"/>
              <a:t>used  </a:t>
            </a:r>
            <a:r>
              <a:rPr lang="en-US" sz="2200" dirty="0"/>
              <a:t>and  the  temperature difference between the two junctions.  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200" dirty="0"/>
              <a:t>The Figure shows how the </a:t>
            </a:r>
            <a:r>
              <a:rPr lang="en-US" sz="2200" dirty="0" err="1"/>
              <a:t>e.m.f</a:t>
            </a:r>
            <a:r>
              <a:rPr lang="en-US" sz="2200" dirty="0"/>
              <a:t>  varies with temperature for a number of commonly used pairs  of  metals (usually given  reference letters). 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200" dirty="0" smtClean="0"/>
              <a:t>In </a:t>
            </a:r>
            <a:r>
              <a:rPr lang="en-US" sz="2200" dirty="0" smtClean="0"/>
              <a:t>principle, </a:t>
            </a:r>
            <a:r>
              <a:rPr lang="en-US" sz="2200" dirty="0"/>
              <a:t>the cold junction </a:t>
            </a:r>
            <a:r>
              <a:rPr lang="en-US" sz="2200" dirty="0" smtClean="0"/>
              <a:t>should be held </a:t>
            </a:r>
            <a:r>
              <a:rPr lang="en-US" sz="2200" dirty="0"/>
              <a:t>at </a:t>
            </a:r>
            <a:r>
              <a:rPr lang="en-US" sz="2200" dirty="0" smtClean="0"/>
              <a:t>0°C</a:t>
            </a:r>
            <a:r>
              <a:rPr lang="en-US" sz="2200" dirty="0"/>
              <a:t>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200" dirty="0" smtClean="0"/>
              <a:t>Time constant of </a:t>
            </a:r>
            <a:r>
              <a:rPr lang="en-US" sz="2200" dirty="0" smtClean="0"/>
              <a:t>a </a:t>
            </a:r>
            <a:r>
              <a:rPr lang="en-US" sz="2200" dirty="0" smtClean="0"/>
              <a:t>thermocouple: typically, 100 milliseconds. </a:t>
            </a:r>
            <a:endParaRPr lang="ar-EG" sz="22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ar-EG" sz="2200" dirty="0"/>
          </a:p>
          <a:p>
            <a:pPr algn="l" rtl="0">
              <a:spcBef>
                <a:spcPts val="1200"/>
              </a:spcBef>
              <a:spcAft>
                <a:spcPts val="1200"/>
              </a:spcAft>
              <a:defRPr/>
            </a:pPr>
            <a:endParaRPr lang="en-US" sz="2200" dirty="0"/>
          </a:p>
        </p:txBody>
      </p:sp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775" y="1245830"/>
            <a:ext cx="321945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FD823-165C-4407-B0E2-9A6E58CB13D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9363"/>
            <a:ext cx="8229600" cy="720785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(4) Thermocouple </a:t>
            </a:r>
            <a:endParaRPr lang="ar-EG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425" y="5237906"/>
            <a:ext cx="27241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80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8813"/>
            <a:ext cx="8229600" cy="963853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>
              <a:defRPr/>
            </a:pPr>
            <a:r>
              <a:rPr lang="en-US" sz="3600" dirty="0" smtClean="0"/>
              <a:t>IC temperature sensors</a:t>
            </a:r>
            <a:endParaRPr lang="ar-EG" sz="360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8225" y="1600200"/>
            <a:ext cx="6117220" cy="4372337"/>
          </a:xfrm>
        </p:spPr>
        <p:txBody>
          <a:bodyPr/>
          <a:lstStyle/>
          <a:p>
            <a:pPr algn="l" rtl="0"/>
            <a:endParaRPr lang="en-US" sz="2400" b="1" dirty="0" smtClean="0"/>
          </a:p>
          <a:p>
            <a:pPr algn="l" rtl="0"/>
            <a:r>
              <a:rPr lang="en-US" sz="2400" b="1" dirty="0" smtClean="0"/>
              <a:t>LM35: </a:t>
            </a:r>
            <a:r>
              <a:rPr lang="en-US" sz="2400" dirty="0" smtClean="0"/>
              <a:t>the output is  </a:t>
            </a:r>
            <a:r>
              <a:rPr lang="en-US" sz="2400" dirty="0"/>
              <a:t>a  </a:t>
            </a:r>
            <a:r>
              <a:rPr lang="en-US" sz="2400" dirty="0" smtClean="0"/>
              <a:t>linear function </a:t>
            </a:r>
            <a:r>
              <a:rPr lang="en-US" sz="2400" dirty="0"/>
              <a:t>of </a:t>
            </a:r>
            <a:r>
              <a:rPr lang="en-US" sz="2400" dirty="0" smtClean="0"/>
              <a:t>temperature (~ </a:t>
            </a:r>
            <a:r>
              <a:rPr lang="en-US" sz="2400" dirty="0"/>
              <a:t>10 mV/°</a:t>
            </a:r>
            <a:r>
              <a:rPr lang="en-US" sz="2400" dirty="0" smtClean="0"/>
              <a:t>C) </a:t>
            </a:r>
            <a:r>
              <a:rPr lang="en-US" sz="2400" dirty="0"/>
              <a:t>when the supply voltage is 5 V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b="1" dirty="0" smtClean="0"/>
              <a:t>DS18B20:</a:t>
            </a:r>
            <a:r>
              <a:rPr lang="en-US" sz="2400" dirty="0" smtClean="0"/>
              <a:t>  is a digital  thermometer  </a:t>
            </a:r>
            <a:r>
              <a:rPr lang="en-US" sz="2400" dirty="0"/>
              <a:t>provides  9  to  12-bit  (configurable)  temperature  </a:t>
            </a:r>
            <a:r>
              <a:rPr lang="en-US" sz="2400" dirty="0" smtClean="0"/>
              <a:t>readings.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FD823-165C-4407-B0E2-9A6E58CB13D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346" y="3774551"/>
            <a:ext cx="923925" cy="2781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781" y="1864489"/>
            <a:ext cx="2026228" cy="138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7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291" y="1611776"/>
            <a:ext cx="6724890" cy="4291314"/>
          </a:xfrm>
        </p:spPr>
        <p:txBody>
          <a:bodyPr/>
          <a:lstStyle/>
          <a:p>
            <a:pPr mar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The </a:t>
            </a:r>
            <a:r>
              <a:rPr lang="en-US" sz="2400" dirty="0"/>
              <a:t>detection and conversion of light intensity into </a:t>
            </a:r>
            <a:r>
              <a:rPr lang="en-US" sz="2400" dirty="0" smtClean="0"/>
              <a:t>electrical signals are done using photocells such as:</a:t>
            </a:r>
            <a:endParaRPr lang="en-US" sz="2400" dirty="0"/>
          </a:p>
          <a:p>
            <a:pPr lvl="1" indent="-342900"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/>
              <a:t>Photo-resistors:</a:t>
            </a:r>
            <a:r>
              <a:rPr lang="en-US" sz="2400" dirty="0" smtClean="0"/>
              <a:t> are devices whose resistance changes with </a:t>
            </a:r>
            <a:r>
              <a:rPr lang="en-US" sz="2400" dirty="0"/>
              <a:t>light intensity. As the light intensity increases, their resistance decreases. Examples of these materials are selenium, </a:t>
            </a:r>
            <a:r>
              <a:rPr lang="en-US" sz="2400" dirty="0" smtClean="0"/>
              <a:t>and </a:t>
            </a:r>
            <a:r>
              <a:rPr lang="en-US" sz="2400" dirty="0"/>
              <a:t>cadmium </a:t>
            </a:r>
            <a:r>
              <a:rPr lang="en-US" sz="2400" dirty="0" smtClean="0"/>
              <a:t>sulfide.</a:t>
            </a:r>
            <a:endParaRPr lang="en-US" sz="2400" b="1" dirty="0" smtClean="0"/>
          </a:p>
          <a:p>
            <a:pPr lvl="1" indent="-342900"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/>
              <a:t>Photo-transistor: </a:t>
            </a:r>
            <a:r>
              <a:rPr lang="en-US" sz="2400" dirty="0"/>
              <a:t>Light generates </a:t>
            </a:r>
            <a:r>
              <a:rPr lang="en-US" sz="2400" dirty="0" smtClean="0"/>
              <a:t>hole-electron pairs </a:t>
            </a:r>
            <a:r>
              <a:rPr lang="en-US" sz="2400" dirty="0"/>
              <a:t>which cause </a:t>
            </a:r>
            <a:r>
              <a:rPr lang="en-US" sz="2400" dirty="0" smtClean="0"/>
              <a:t>base </a:t>
            </a:r>
            <a:r>
              <a:rPr lang="en-US" sz="2400" dirty="0"/>
              <a:t>current </a:t>
            </a:r>
            <a:r>
              <a:rPr lang="en-US" sz="2400" b="1" dirty="0" smtClean="0"/>
              <a:t>I</a:t>
            </a:r>
            <a:r>
              <a:rPr lang="en-US" sz="2400" b="1" baseline="-25000" dirty="0" smtClean="0"/>
              <a:t>B</a:t>
            </a:r>
            <a:r>
              <a:rPr lang="en-US" sz="2400" dirty="0" smtClean="0"/>
              <a:t>.</a:t>
            </a:r>
            <a:endParaRPr lang="en-US" sz="2400" dirty="0"/>
          </a:p>
          <a:p>
            <a:pPr lvl="1" indent="-342900" algn="l" rtl="0">
              <a:spcBef>
                <a:spcPts val="1200"/>
              </a:spcBef>
              <a:spcAft>
                <a:spcPts val="1200"/>
              </a:spcAft>
            </a:pP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FD823-165C-4407-B0E2-9A6E58CB13D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94563"/>
            <a:ext cx="8229600" cy="720785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b="1" dirty="0" smtClean="0"/>
              <a:t>Light Measurement</a:t>
            </a:r>
            <a:endParaRPr lang="ar-EG" sz="36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024" y="4328932"/>
            <a:ext cx="1343025" cy="137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024" y="2171700"/>
            <a:ext cx="13716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8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409898"/>
            <a:ext cx="8229600" cy="78331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dirty="0" smtClean="0"/>
              <a:t>Pressure Measurement</a:t>
            </a:r>
            <a:endParaRPr lang="ar-EG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03500" y="1486519"/>
            <a:ext cx="8003892" cy="4879558"/>
          </a:xfrm>
        </p:spPr>
        <p:txBody>
          <a:bodyPr rtlCol="1">
            <a:noAutofit/>
          </a:bodyPr>
          <a:lstStyle/>
          <a:p>
            <a:pPr algn="l" rtl="0" eaLnBrk="1" fontAlgn="auto" hangingPunct="1">
              <a:spcBef>
                <a:spcPts val="900"/>
              </a:spcBef>
              <a:spcAft>
                <a:spcPts val="900"/>
              </a:spcAft>
              <a:defRPr/>
            </a:pPr>
            <a:r>
              <a:rPr lang="en-US" sz="2200" dirty="0" smtClean="0"/>
              <a:t>Pressure is the force per unit </a:t>
            </a:r>
            <a:r>
              <a:rPr lang="en-US" sz="2200" dirty="0"/>
              <a:t>area </a:t>
            </a:r>
            <a:r>
              <a:rPr lang="en-US" sz="2200" dirty="0" smtClean="0"/>
              <a:t>expressed </a:t>
            </a:r>
            <a:r>
              <a:rPr lang="en-US" sz="2200" dirty="0"/>
              <a:t>in pounds per square inch (psi) or </a:t>
            </a:r>
            <a:r>
              <a:rPr lang="en-US" sz="2200" dirty="0" err="1"/>
              <a:t>Pascals</a:t>
            </a:r>
            <a:r>
              <a:rPr lang="en-US" sz="2200" dirty="0"/>
              <a:t> (1 Pa = N/m</a:t>
            </a:r>
            <a:r>
              <a:rPr lang="en-US" sz="2200" baseline="30000" dirty="0"/>
              <a:t>2</a:t>
            </a:r>
            <a:r>
              <a:rPr lang="en-US" sz="2200" dirty="0" smtClean="0"/>
              <a:t>).</a:t>
            </a:r>
          </a:p>
          <a:p>
            <a:pPr algn="l" rtl="0" eaLnBrk="1" fontAlgn="auto" hangingPunct="1">
              <a:spcBef>
                <a:spcPts val="900"/>
              </a:spcBef>
              <a:spcAft>
                <a:spcPts val="900"/>
              </a:spcAft>
              <a:defRPr/>
            </a:pPr>
            <a:r>
              <a:rPr lang="en-US" sz="2200" b="1" u="sng" dirty="0" smtClean="0"/>
              <a:t>Examples:</a:t>
            </a:r>
          </a:p>
          <a:p>
            <a:pPr lvl="1" algn="l" rtl="0" eaLnBrk="1" fontAlgn="auto" hangingPunct="1">
              <a:spcBef>
                <a:spcPts val="900"/>
              </a:spcBef>
              <a:spcAft>
                <a:spcPts val="900"/>
              </a:spcAft>
              <a:defRPr/>
            </a:pPr>
            <a:r>
              <a:rPr lang="en-US" sz="2200" b="1" dirty="0" smtClean="0"/>
              <a:t>Atmospheric </a:t>
            </a:r>
            <a:r>
              <a:rPr lang="en-US" sz="2200" b="1" dirty="0"/>
              <a:t>pressure </a:t>
            </a:r>
            <a:r>
              <a:rPr lang="en-US" sz="2200" dirty="0"/>
              <a:t>is the pressure on the Earth’s </a:t>
            </a:r>
            <a:r>
              <a:rPr lang="en-US" sz="2200" dirty="0" smtClean="0"/>
              <a:t>surface </a:t>
            </a:r>
            <a:r>
              <a:rPr lang="en-US" sz="2200" dirty="0"/>
              <a:t>due to the weight of the gases in the </a:t>
            </a:r>
            <a:r>
              <a:rPr lang="en-US" sz="2200" dirty="0" smtClean="0"/>
              <a:t>atmosphere. </a:t>
            </a:r>
            <a:endParaRPr lang="en-US" sz="2200" dirty="0"/>
          </a:p>
          <a:p>
            <a:pPr lvl="1" algn="l" rtl="0" eaLnBrk="1" fontAlgn="auto" hangingPunct="1">
              <a:spcBef>
                <a:spcPts val="900"/>
              </a:spcBef>
              <a:spcAft>
                <a:spcPts val="900"/>
              </a:spcAft>
              <a:defRPr/>
            </a:pPr>
            <a:r>
              <a:rPr lang="en-US" sz="2200" dirty="0" smtClean="0"/>
              <a:t>A liquid or gas exerts a pressure on its surroundings and on the bottom and walls of their container. </a:t>
            </a:r>
          </a:p>
          <a:p>
            <a:pPr algn="l" rtl="0" eaLnBrk="1" fontAlgn="auto" hangingPunct="1">
              <a:spcBef>
                <a:spcPts val="900"/>
              </a:spcBef>
              <a:spcAft>
                <a:spcPts val="900"/>
              </a:spcAft>
              <a:defRPr/>
            </a:pPr>
            <a:r>
              <a:rPr lang="en-US" sz="2200" b="1" dirty="0" smtClean="0"/>
              <a:t>Differential </a:t>
            </a:r>
            <a:r>
              <a:rPr lang="en-US" sz="2200" b="1" dirty="0"/>
              <a:t>pressure </a:t>
            </a:r>
            <a:r>
              <a:rPr lang="en-US" sz="2200" b="1" dirty="0"/>
              <a:t>(∆</a:t>
            </a:r>
            <a:r>
              <a:rPr lang="en-US" sz="2200" b="1" i="1" dirty="0"/>
              <a:t>p</a:t>
            </a:r>
            <a:r>
              <a:rPr lang="en-US" sz="2200" b="1" dirty="0" smtClean="0"/>
              <a:t>) </a:t>
            </a:r>
            <a:r>
              <a:rPr lang="en-US" sz="2200" dirty="0" smtClean="0"/>
              <a:t>is </a:t>
            </a:r>
            <a:r>
              <a:rPr lang="en-US" sz="2200" dirty="0"/>
              <a:t>the pressure measured with respect to another </a:t>
            </a:r>
            <a:r>
              <a:rPr lang="en-US" sz="2200" dirty="0" smtClean="0"/>
              <a:t>pressure. </a:t>
            </a:r>
            <a:r>
              <a:rPr lang="en-US" sz="2200" dirty="0" smtClean="0"/>
              <a:t>If the </a:t>
            </a:r>
            <a:r>
              <a:rPr lang="en-US" sz="2200" dirty="0"/>
              <a:t>pressure </a:t>
            </a:r>
            <a:r>
              <a:rPr lang="en-US" sz="2200" dirty="0" smtClean="0"/>
              <a:t>is measured </a:t>
            </a:r>
            <a:r>
              <a:rPr lang="en-US" sz="2200" dirty="0"/>
              <a:t>with respect to atmospheric </a:t>
            </a:r>
            <a:r>
              <a:rPr lang="en-US" sz="2200" dirty="0" smtClean="0"/>
              <a:t>pressure, it is called </a:t>
            </a:r>
            <a:r>
              <a:rPr lang="en-US" sz="2200" b="1" dirty="0" smtClean="0"/>
              <a:t>Gauge pressure</a:t>
            </a:r>
            <a:r>
              <a:rPr lang="en-US" sz="2200" dirty="0" smtClean="0"/>
              <a:t>. </a:t>
            </a:r>
            <a:endParaRPr lang="en-US" sz="2200" dirty="0"/>
          </a:p>
          <a:p>
            <a:pPr algn="l" rtl="0" eaLnBrk="1" fontAlgn="auto" hangingPunct="1">
              <a:spcBef>
                <a:spcPts val="900"/>
              </a:spcBef>
              <a:spcAft>
                <a:spcPts val="900"/>
              </a:spcAft>
              <a:defRPr/>
            </a:pPr>
            <a:endParaRPr lang="ar-EG" sz="2200" dirty="0"/>
          </a:p>
          <a:p>
            <a:pPr algn="l" rtl="0" eaLnBrk="1" fontAlgn="auto" hangingPunct="1">
              <a:spcBef>
                <a:spcPts val="900"/>
              </a:spcBef>
              <a:spcAft>
                <a:spcPts val="900"/>
              </a:spcAft>
              <a:defRPr/>
            </a:pPr>
            <a:endParaRPr lang="ar-EG" sz="2200" dirty="0"/>
          </a:p>
          <a:p>
            <a:pPr algn="l" rtl="0" eaLnBrk="1" fontAlgn="auto" hangingPunct="1">
              <a:spcBef>
                <a:spcPts val="900"/>
              </a:spcBef>
              <a:spcAft>
                <a:spcPts val="900"/>
              </a:spcAft>
              <a:defRPr/>
            </a:pPr>
            <a:endParaRPr lang="en-US" sz="2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1317F-FABB-4566-BDE9-46E0858EF3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0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1965" y="381965"/>
            <a:ext cx="8206450" cy="5686323"/>
          </a:xfrm>
        </p:spPr>
        <p:txBody>
          <a:bodyPr/>
          <a:lstStyle/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In </a:t>
            </a:r>
            <a:r>
              <a:rPr lang="en-US" sz="2300" dirty="0" smtClean="0"/>
              <a:t>industry, </a:t>
            </a:r>
            <a:r>
              <a:rPr lang="en-US" sz="2300" dirty="0" smtClean="0"/>
              <a:t>the measurement of fluid pressure involves monitoring the elastic deformation of </a:t>
            </a:r>
            <a:r>
              <a:rPr lang="en-US" sz="2300" dirty="0" smtClean="0">
                <a:solidFill>
                  <a:srgbClr val="FF0000"/>
                </a:solidFill>
              </a:rPr>
              <a:t>diaphragms</a:t>
            </a:r>
            <a:r>
              <a:rPr lang="en-US" sz="2300" dirty="0"/>
              <a:t> </a:t>
            </a:r>
            <a:r>
              <a:rPr lang="en-US" sz="2300" dirty="0" smtClean="0"/>
              <a:t>and </a:t>
            </a:r>
            <a:r>
              <a:rPr lang="en-US" sz="2300" dirty="0" smtClean="0">
                <a:solidFill>
                  <a:srgbClr val="FF0000"/>
                </a:solidFill>
              </a:rPr>
              <a:t>tubes</a:t>
            </a:r>
            <a:r>
              <a:rPr lang="en-US" sz="2300" dirty="0" smtClean="0"/>
              <a:t>. 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300" b="1" dirty="0" smtClean="0">
                <a:solidFill>
                  <a:srgbClr val="FF0000"/>
                </a:solidFill>
              </a:rPr>
              <a:t>Diaphragm</a:t>
            </a:r>
            <a:r>
              <a:rPr lang="en-US" sz="2300" dirty="0" smtClean="0"/>
              <a:t> is a </a:t>
            </a:r>
            <a:r>
              <a:rPr lang="en-US" sz="2300" dirty="0"/>
              <a:t>thin </a:t>
            </a:r>
            <a:r>
              <a:rPr lang="en-US" sz="2300" dirty="0" smtClean="0"/>
              <a:t>film (made from rubber </a:t>
            </a:r>
            <a:r>
              <a:rPr lang="en-US" sz="2300" dirty="0"/>
              <a:t>for low </a:t>
            </a:r>
            <a:r>
              <a:rPr lang="en-US" sz="2300" dirty="0" smtClean="0"/>
              <a:t>pressures and </a:t>
            </a:r>
            <a:r>
              <a:rPr lang="en-US" sz="2300" dirty="0"/>
              <a:t>stainless steel for high pressures</a:t>
            </a:r>
            <a:r>
              <a:rPr lang="en-US" sz="2300" dirty="0" smtClean="0"/>
              <a:t>) supported on </a:t>
            </a:r>
            <a:r>
              <a:rPr lang="en-US" sz="2300" dirty="0"/>
              <a:t>rigid frame. 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When </a:t>
            </a:r>
            <a:r>
              <a:rPr lang="en-US" sz="2300" dirty="0" smtClean="0"/>
              <a:t>pressure </a:t>
            </a:r>
            <a:r>
              <a:rPr lang="en-US" sz="2300" dirty="0"/>
              <a:t>is applied to the diaphragm, </a:t>
            </a:r>
            <a:r>
              <a:rPr lang="en-US" sz="2300" dirty="0" smtClean="0"/>
              <a:t>it becomes </a:t>
            </a:r>
            <a:r>
              <a:rPr lang="en-US" sz="2300" dirty="0"/>
              <a:t>slightly spherical. </a:t>
            </a:r>
            <a:endParaRPr lang="en-US" sz="2300" dirty="0" smtClean="0"/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300" dirty="0" smtClean="0"/>
              <a:t>The </a:t>
            </a:r>
            <a:r>
              <a:rPr lang="en-GB" sz="2300" dirty="0"/>
              <a:t>displacement </a:t>
            </a:r>
            <a:r>
              <a:rPr lang="en-US" sz="2300" dirty="0"/>
              <a:t> of the center of a diaphragm is </a:t>
            </a:r>
            <a:r>
              <a:rPr lang="en-GB" sz="2300" dirty="0"/>
              <a:t>proportional to the pressure </a:t>
            </a:r>
            <a:r>
              <a:rPr lang="en-US" sz="2300" dirty="0"/>
              <a:t>difference</a:t>
            </a:r>
            <a:r>
              <a:rPr lang="en-GB" sz="2300" dirty="0"/>
              <a:t> </a:t>
            </a:r>
            <a:r>
              <a:rPr lang="en-US" sz="2300" dirty="0" smtClean="0"/>
              <a:t>on both </a:t>
            </a:r>
            <a:r>
              <a:rPr lang="en-US" sz="2300" dirty="0" smtClean="0"/>
              <a:t>sides.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Diaphragm deformation </a:t>
            </a:r>
            <a:r>
              <a:rPr lang="en-US" sz="2300" dirty="0" smtClean="0"/>
              <a:t>can </a:t>
            </a:r>
            <a:r>
              <a:rPr lang="en-US" sz="2300" dirty="0"/>
              <a:t>be monitored by </a:t>
            </a:r>
            <a:r>
              <a:rPr lang="en-US" sz="2300" dirty="0" smtClean="0"/>
              <a:t>a displacement </a:t>
            </a:r>
            <a:r>
              <a:rPr lang="en-US" sz="2300" dirty="0"/>
              <a:t>sensor such as a strain gauge or </a:t>
            </a:r>
            <a:r>
              <a:rPr lang="en-US" sz="2300" dirty="0">
                <a:solidFill>
                  <a:srgbClr val="FF0000"/>
                </a:solidFill>
              </a:rPr>
              <a:t>piezoelectric</a:t>
            </a:r>
            <a:r>
              <a:rPr lang="en-US" sz="2300" dirty="0"/>
              <a:t> effect. </a:t>
            </a:r>
          </a:p>
          <a:p>
            <a:pPr marL="0" indent="0" algn="l" rtl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en-US" sz="2300" dirty="0" smtClean="0"/>
          </a:p>
        </p:txBody>
      </p:sp>
      <p:pic>
        <p:nvPicPr>
          <p:cNvPr id="7174" name="Picture 6" descr="3144p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618" y="4672059"/>
            <a:ext cx="2054462" cy="20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1317F-FABB-4566-BDE9-46E0858EF3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301" y="5139828"/>
            <a:ext cx="335280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88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38924"/>
            <a:ext cx="8229600" cy="725944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dirty="0" smtClean="0"/>
              <a:t>Piezoelectric </a:t>
            </a:r>
            <a:r>
              <a:rPr lang="en-US" dirty="0" smtClean="0"/>
              <a:t>pressure sensor</a:t>
            </a:r>
            <a:endParaRPr lang="ar-EG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198" y="1423689"/>
            <a:ext cx="7969172" cy="4942390"/>
          </a:xfrm>
        </p:spPr>
        <p:txBody>
          <a:bodyPr/>
          <a:lstStyle/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Some types of crystals, such as quartz, generate electrical charges on their surfaces </a:t>
            </a:r>
            <a:r>
              <a:rPr lang="en-US" sz="2200" dirty="0"/>
              <a:t>when </a:t>
            </a:r>
            <a:r>
              <a:rPr lang="en-US" sz="2200" dirty="0" smtClean="0"/>
              <a:t>they are compressed</a:t>
            </a:r>
            <a:r>
              <a:rPr lang="en-US" sz="2200" dirty="0"/>
              <a:t>. </a:t>
            </a:r>
            <a:r>
              <a:rPr lang="en-US" sz="2200" dirty="0" smtClean="0"/>
              <a:t>This effect is called </a:t>
            </a:r>
            <a:r>
              <a:rPr lang="en-US" sz="2200" i="1" dirty="0" err="1" smtClean="0"/>
              <a:t>piezo</a:t>
            </a:r>
            <a:r>
              <a:rPr lang="en-US" sz="2200" i="1" dirty="0" smtClean="0"/>
              <a:t>-electricity.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As </a:t>
            </a:r>
            <a:r>
              <a:rPr lang="en-US" sz="2200" dirty="0" smtClean="0"/>
              <a:t>the </a:t>
            </a:r>
            <a:r>
              <a:rPr lang="en-US" sz="2200" dirty="0" smtClean="0"/>
              <a:t>diaphragm </a:t>
            </a:r>
            <a:r>
              <a:rPr lang="en-US" sz="2200" dirty="0" smtClean="0"/>
              <a:t>moves, a </a:t>
            </a:r>
            <a:r>
              <a:rPr lang="en-US" sz="2200" dirty="0" smtClean="0"/>
              <a:t>potential difference appears across </a:t>
            </a:r>
            <a:r>
              <a:rPr lang="en-GB" sz="2200" dirty="0" smtClean="0"/>
              <a:t>the </a:t>
            </a:r>
            <a:r>
              <a:rPr lang="en-GB" sz="2200" dirty="0"/>
              <a:t>crystal </a:t>
            </a:r>
            <a:r>
              <a:rPr lang="en-GB" sz="2200" dirty="0" smtClean="0"/>
              <a:t>proportional </a:t>
            </a:r>
            <a:r>
              <a:rPr lang="en-GB" sz="2200" dirty="0"/>
              <a:t>to </a:t>
            </a:r>
            <a:r>
              <a:rPr lang="en-GB" sz="2200" dirty="0" smtClean="0"/>
              <a:t>pressure </a:t>
            </a:r>
            <a:r>
              <a:rPr lang="en-GB" sz="2200" dirty="0"/>
              <a:t>exerted on </a:t>
            </a:r>
            <a:r>
              <a:rPr lang="en-GB" sz="2200" dirty="0" smtClean="0"/>
              <a:t>crystal </a:t>
            </a:r>
            <a:r>
              <a:rPr lang="en-GB" sz="2200" dirty="0"/>
              <a:t>surface. </a:t>
            </a:r>
            <a:r>
              <a:rPr lang="en-US" sz="2200" dirty="0"/>
              <a:t>This voltage can be amplified, and hence the device </a:t>
            </a:r>
            <a:r>
              <a:rPr lang="en-US" sz="2200" dirty="0" smtClean="0"/>
              <a:t>can be used </a:t>
            </a:r>
            <a:r>
              <a:rPr lang="en-US" sz="2200" dirty="0"/>
              <a:t>as a pressure sensor</a:t>
            </a:r>
            <a:r>
              <a:rPr lang="en-US" sz="2200" dirty="0" smtClean="0"/>
              <a:t>. </a:t>
            </a:r>
            <a:r>
              <a:rPr lang="en-GB" sz="2200" dirty="0" smtClean="0"/>
              <a:t> 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1317F-FABB-4566-BDE9-46E0858EF3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477" y="4018526"/>
            <a:ext cx="228600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8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792" y="409642"/>
            <a:ext cx="8507395" cy="6136031"/>
          </a:xfrm>
        </p:spPr>
        <p:txBody>
          <a:bodyPr rtlCol="1">
            <a:noAutofit/>
          </a:bodyPr>
          <a:lstStyle/>
          <a:p>
            <a:pPr algn="l" rtl="0" eaLnBrk="1" hangingPunct="1">
              <a:spcAft>
                <a:spcPts val="600"/>
              </a:spcAft>
              <a:defRPr/>
            </a:pPr>
            <a:r>
              <a:rPr lang="en-US" sz="2200" b="1" dirty="0" smtClean="0"/>
              <a:t>Bourdon </a:t>
            </a:r>
            <a:r>
              <a:rPr lang="en-US" sz="2200" b="1" dirty="0"/>
              <a:t>tube </a:t>
            </a:r>
            <a:r>
              <a:rPr lang="en-US" sz="2200" dirty="0"/>
              <a:t>is </a:t>
            </a:r>
            <a:r>
              <a:rPr lang="en-US" sz="2200" dirty="0" smtClean="0"/>
              <a:t>a commonly used pressure gauge. </a:t>
            </a:r>
            <a:r>
              <a:rPr lang="en-US" sz="2200" dirty="0"/>
              <a:t>It is a </a:t>
            </a:r>
            <a:r>
              <a:rPr lang="en-US" sz="2200" b="1" dirty="0"/>
              <a:t>C</a:t>
            </a:r>
            <a:r>
              <a:rPr lang="en-US" sz="2200" dirty="0"/>
              <a:t>-shaped </a:t>
            </a:r>
            <a:r>
              <a:rPr lang="en-US" sz="2200" dirty="0" smtClean="0"/>
              <a:t>tube made </a:t>
            </a:r>
            <a:r>
              <a:rPr lang="en-US" sz="2200" dirty="0"/>
              <a:t>from </a:t>
            </a:r>
            <a:r>
              <a:rPr lang="en-US" sz="2200" dirty="0" smtClean="0"/>
              <a:t>stainless </a:t>
            </a:r>
            <a:r>
              <a:rPr lang="en-US" sz="2200" dirty="0"/>
              <a:t>steel or phosphor bronze.</a:t>
            </a:r>
          </a:p>
          <a:p>
            <a:pPr algn="l" rtl="0" eaLnBrk="1" hangingPunct="1">
              <a:spcAft>
                <a:spcPts val="600"/>
              </a:spcAft>
              <a:defRPr/>
            </a:pPr>
            <a:r>
              <a:rPr lang="en-US" sz="2200" dirty="0"/>
              <a:t>When the pressure inside the tube increases the closed end of </a:t>
            </a:r>
            <a:r>
              <a:rPr lang="en-US" sz="2200" dirty="0" smtClean="0"/>
              <a:t>the tube opens </a:t>
            </a:r>
            <a:r>
              <a:rPr lang="en-US" sz="2200" dirty="0"/>
              <a:t>out. This </a:t>
            </a:r>
            <a:r>
              <a:rPr lang="en-US" sz="2200" dirty="0" smtClean="0"/>
              <a:t>moves the pointer on the </a:t>
            </a:r>
            <a:r>
              <a:rPr lang="en-US" sz="2200" dirty="0" smtClean="0"/>
              <a:t>scale</a:t>
            </a:r>
            <a:r>
              <a:rPr lang="en-US" sz="2200" dirty="0"/>
              <a:t>. </a:t>
            </a:r>
          </a:p>
          <a:p>
            <a:pPr algn="l" rtl="0" eaLnBrk="1" hangingPunct="1">
              <a:spcAft>
                <a:spcPts val="600"/>
              </a:spcAft>
              <a:defRPr/>
            </a:pPr>
            <a:r>
              <a:rPr lang="en-US" sz="2200" dirty="0"/>
              <a:t>The outer edge of </a:t>
            </a:r>
            <a:r>
              <a:rPr lang="en-US" sz="2200" dirty="0" smtClean="0"/>
              <a:t>the tube </a:t>
            </a:r>
            <a:r>
              <a:rPr lang="en-US" sz="2200" dirty="0"/>
              <a:t>has </a:t>
            </a:r>
            <a:r>
              <a:rPr lang="en-US" sz="2200" dirty="0" smtClean="0"/>
              <a:t>larger </a:t>
            </a:r>
            <a:r>
              <a:rPr lang="en-US" sz="2200" dirty="0"/>
              <a:t>surface than the inner portion.  </a:t>
            </a:r>
            <a:r>
              <a:rPr lang="en-US" sz="2200" dirty="0" smtClean="0"/>
              <a:t>Therefore, when </a:t>
            </a:r>
            <a:r>
              <a:rPr lang="en-US" sz="2200" dirty="0"/>
              <a:t>pressure is applied to the tube, the outer edge </a:t>
            </a:r>
            <a:r>
              <a:rPr lang="en-US" sz="2200" dirty="0" smtClean="0"/>
              <a:t>is subject to a larger </a:t>
            </a:r>
            <a:r>
              <a:rPr lang="en-US" sz="2200" dirty="0"/>
              <a:t>total </a:t>
            </a:r>
            <a:r>
              <a:rPr lang="en-US" sz="2200" dirty="0" smtClean="0"/>
              <a:t>applied force and </a:t>
            </a:r>
            <a:r>
              <a:rPr lang="en-US" sz="2200" dirty="0"/>
              <a:t>hence the free end of the tube moves outward. </a:t>
            </a:r>
          </a:p>
          <a:p>
            <a:pPr marL="365760" indent="-256032" algn="l" rtl="0" eaLnBrk="1" fontAlgn="auto" hangingPunct="1">
              <a:spcAft>
                <a:spcPts val="120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ar-EG" sz="2200" dirty="0"/>
          </a:p>
          <a:p>
            <a:pPr marL="365760" indent="-256032" algn="l" rtl="0" eaLnBrk="1" fontAlgn="auto" hangingPunct="1">
              <a:spcAft>
                <a:spcPts val="120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sz="2200" dirty="0" smtClean="0"/>
          </a:p>
          <a:p>
            <a:pPr marL="365760" indent="-256032" algn="l" rtl="0" eaLnBrk="1" fontAlgn="auto" hangingPunct="1">
              <a:spcAft>
                <a:spcPts val="120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sz="2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1317F-FABB-4566-BDE9-46E0858EF3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781" y="3831048"/>
            <a:ext cx="368617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2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785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dirty="0" smtClean="0"/>
              <a:t>Flow rate measurement</a:t>
            </a:r>
            <a:endParaRPr lang="ar-EG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05118" y="1196587"/>
            <a:ext cx="8322194" cy="4995865"/>
          </a:xfrm>
        </p:spPr>
        <p:txBody>
          <a:bodyPr/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Many industrial processes require specific flow rates for their optimum performance. Also, determining the cost of many liquids and gases requires  accurate measurement of flow rate.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/>
              <a:t>Two c</a:t>
            </a:r>
            <a:r>
              <a:rPr lang="en-US" sz="2200" b="1" dirty="0" smtClean="0"/>
              <a:t>ommon flow rate transducers</a:t>
            </a:r>
            <a:r>
              <a:rPr lang="en-US" sz="2200" b="1" dirty="0" smtClean="0"/>
              <a:t>: </a:t>
            </a:r>
            <a:r>
              <a:rPr lang="en-US" sz="2200" dirty="0" err="1" smtClean="0">
                <a:solidFill>
                  <a:srgbClr val="FF0000"/>
                </a:solidFill>
              </a:rPr>
              <a:t>Venturi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tube and </a:t>
            </a:r>
            <a:r>
              <a:rPr lang="en-US" sz="2200" dirty="0" err="1" smtClean="0">
                <a:solidFill>
                  <a:srgbClr val="FF0000"/>
                </a:solidFill>
              </a:rPr>
              <a:t>Rotameter</a:t>
            </a:r>
            <a:r>
              <a:rPr lang="en-US" sz="2200" dirty="0" smtClean="0"/>
              <a:t>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 smtClean="0"/>
              <a:t>Venturi</a:t>
            </a:r>
            <a:r>
              <a:rPr lang="en-US" sz="2200" dirty="0" smtClean="0"/>
              <a:t> </a:t>
            </a:r>
            <a:r>
              <a:rPr lang="en-US" sz="2200" dirty="0"/>
              <a:t>tube uses a </a:t>
            </a:r>
            <a:r>
              <a:rPr lang="en-US" sz="2200" dirty="0" smtClean="0"/>
              <a:t>reduction </a:t>
            </a:r>
            <a:r>
              <a:rPr lang="en-US" sz="2200" dirty="0"/>
              <a:t>in tube </a:t>
            </a:r>
            <a:r>
              <a:rPr lang="en-US" sz="2200" dirty="0" smtClean="0"/>
              <a:t>size. When </a:t>
            </a:r>
            <a:r>
              <a:rPr lang="en-US" sz="2200" dirty="0"/>
              <a:t>a fluid flows through </a:t>
            </a:r>
            <a:r>
              <a:rPr lang="en-US" sz="2200" dirty="0" smtClean="0"/>
              <a:t>the </a:t>
            </a:r>
            <a:r>
              <a:rPr lang="en-US" sz="2200" dirty="0"/>
              <a:t>constriction, </a:t>
            </a:r>
            <a:r>
              <a:rPr lang="en-US" sz="2200" dirty="0" smtClean="0"/>
              <a:t>velocity </a:t>
            </a:r>
            <a:r>
              <a:rPr lang="en-US" sz="2200" dirty="0" smtClean="0"/>
              <a:t>increases while </a:t>
            </a:r>
            <a:r>
              <a:rPr lang="en-US" sz="2200" dirty="0" smtClean="0"/>
              <a:t>pressure </a:t>
            </a:r>
            <a:r>
              <a:rPr lang="en-US" sz="2200" dirty="0" smtClean="0"/>
              <a:t>decreases according </a:t>
            </a:r>
            <a:r>
              <a:rPr lang="en-US" sz="2200" dirty="0"/>
              <a:t>to Bernoulli’s equation.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F0F80-3945-4E25-9D14-D6F94843B19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412" y="4049665"/>
            <a:ext cx="3784913" cy="2507386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850657"/>
              </p:ext>
            </p:extLst>
          </p:nvPr>
        </p:nvGraphicFramePr>
        <p:xfrm>
          <a:off x="1006938" y="4027600"/>
          <a:ext cx="3486150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" name="Equation" r:id="rId5" imgW="2019240" imgH="1549080" progId="Equation.3">
                  <p:embed/>
                </p:oleObj>
              </mc:Choice>
              <mc:Fallback>
                <p:oleObj name="Equation" r:id="rId5" imgW="2019240" imgH="15490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938" y="4027600"/>
                        <a:ext cx="3486150" cy="267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57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358798"/>
            <a:ext cx="5767230" cy="6042003"/>
          </a:xfrm>
        </p:spPr>
        <p:txBody>
          <a:bodyPr/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Flow </a:t>
            </a:r>
            <a:r>
              <a:rPr lang="en-US" sz="2300" dirty="0"/>
              <a:t>rate is proportional to the square root of the pressure </a:t>
            </a:r>
            <a:r>
              <a:rPr lang="en-US" sz="2300" dirty="0" smtClean="0"/>
              <a:t>drop. Therefore</a:t>
            </a:r>
            <a:r>
              <a:rPr lang="en-US" sz="2300" dirty="0"/>
              <a:t>, a D/P cell is a used to measure the differential pressure before and at the constriction and then a square  root extractor is used to obtain a measure of the flow. </a:t>
            </a:r>
            <a:endParaRPr lang="en-US" sz="2300" dirty="0" smtClean="0"/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300" b="1" dirty="0" err="1" smtClean="0">
                <a:solidFill>
                  <a:srgbClr val="FF0000"/>
                </a:solidFill>
              </a:rPr>
              <a:t>Rotameter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/>
              <a:t>is a cheap and reliable </a:t>
            </a:r>
            <a:r>
              <a:rPr lang="en-US" sz="2300" i="1" dirty="0">
                <a:solidFill>
                  <a:srgbClr val="FF0000"/>
                </a:solidFill>
              </a:rPr>
              <a:t>variable-area</a:t>
            </a:r>
            <a:r>
              <a:rPr lang="en-US" sz="2300" dirty="0"/>
              <a:t> flow meter used for direct visual indication of flow rate. </a:t>
            </a:r>
            <a:r>
              <a:rPr lang="en-US" sz="2300" dirty="0" smtClean="0"/>
              <a:t> </a:t>
            </a:r>
            <a:endParaRPr lang="en-US" sz="2300" dirty="0"/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It has </a:t>
            </a:r>
            <a:r>
              <a:rPr lang="en-US" sz="2300" dirty="0"/>
              <a:t>a float in a tapered vertical tube with the fluid flow pushing the float upwards. </a:t>
            </a:r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/>
              <a:t>At equilibrium, the weight of the float is equal to the force on it due to the flowing </a:t>
            </a:r>
            <a:r>
              <a:rPr lang="en-US" sz="2300" dirty="0" smtClean="0"/>
              <a:t>fluid. The </a:t>
            </a:r>
            <a:r>
              <a:rPr lang="en-US" sz="2300" dirty="0"/>
              <a:t>distance to which the float rises in column is proportional to the flow rate.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ar-EG" sz="23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F0F80-3945-4E25-9D14-D6F94843B19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430" y="467855"/>
            <a:ext cx="2829997" cy="1835508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587" y="3051716"/>
            <a:ext cx="1875682" cy="3001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65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1416" y="1122740"/>
            <a:ext cx="5197030" cy="5463252"/>
          </a:xfrm>
        </p:spPr>
        <p:txBody>
          <a:bodyPr/>
          <a:lstStyle/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200" dirty="0" smtClean="0"/>
              <a:t>Some methods </a:t>
            </a:r>
            <a:r>
              <a:rPr lang="en-US" sz="2200" dirty="0"/>
              <a:t>for </a:t>
            </a:r>
            <a:r>
              <a:rPr lang="en-US" sz="2200" dirty="0" smtClean="0"/>
              <a:t>measuring </a:t>
            </a:r>
            <a:r>
              <a:rPr lang="en-US" sz="2200" dirty="0" smtClean="0"/>
              <a:t>liquid </a:t>
            </a:r>
            <a:r>
              <a:rPr lang="en-US" sz="2200" dirty="0" smtClean="0"/>
              <a:t>level: </a:t>
            </a: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200" b="1" dirty="0">
                <a:solidFill>
                  <a:srgbClr val="FF0000"/>
                </a:solidFill>
              </a:rPr>
              <a:t>(1) Float sensor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  <a:r>
              <a:rPr lang="en-US" sz="2200" dirty="0" smtClean="0"/>
              <a:t> The </a:t>
            </a:r>
            <a:r>
              <a:rPr lang="en-US" sz="2200" dirty="0"/>
              <a:t>float material is less dense than the density of the liquid, and floats up and down on top of the material being measured. </a:t>
            </a:r>
            <a:r>
              <a:rPr lang="en-US" sz="2200" dirty="0" smtClean="0"/>
              <a:t>The </a:t>
            </a:r>
            <a:r>
              <a:rPr lang="en-US" sz="2200" dirty="0"/>
              <a:t>float sensor </a:t>
            </a:r>
            <a:r>
              <a:rPr lang="en-US" sz="2200" dirty="0" smtClean="0"/>
              <a:t>has </a:t>
            </a:r>
            <a:r>
              <a:rPr lang="en-US" sz="2200" dirty="0"/>
              <a:t>a linear output with level height</a:t>
            </a:r>
            <a:r>
              <a:rPr lang="en-US" sz="2200" dirty="0" smtClean="0"/>
              <a:t>.</a:t>
            </a:r>
          </a:p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(2) Resistive tapes:</a:t>
            </a:r>
            <a:r>
              <a:rPr lang="en-US" sz="2200" dirty="0" smtClean="0"/>
              <a:t> </a:t>
            </a:r>
            <a:r>
              <a:rPr lang="en-US" sz="2200" dirty="0"/>
              <a:t>A resistive element is placed in close proximity to a conductive strip in an easily compressible nonconductive sheath. The pressure of the liquid pushes the conductive strip against the resistive element, shorting out a length of the resistive element </a:t>
            </a:r>
            <a:r>
              <a:rPr lang="en-US" sz="2200" dirty="0" smtClean="0"/>
              <a:t>proportional </a:t>
            </a:r>
            <a:r>
              <a:rPr lang="en-US" sz="2200" dirty="0"/>
              <a:t>to the depth of the liquid.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  <a:defRPr/>
            </a:pPr>
            <a:endParaRPr lang="en-US" sz="2200" dirty="0"/>
          </a:p>
          <a:p>
            <a:pPr lvl="3" algn="l" rtl="0">
              <a:spcBef>
                <a:spcPts val="600"/>
              </a:spcBef>
              <a:spcAft>
                <a:spcPts val="600"/>
              </a:spcAft>
            </a:pPr>
            <a:endParaRPr lang="ar-EG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F0F80-3945-4E25-9D14-D6F94843B19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97789"/>
            <a:ext cx="8229600" cy="616610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4000" dirty="0" smtClean="0"/>
              <a:t>Level Measurement</a:t>
            </a:r>
            <a:endParaRPr lang="ar-EG" sz="4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472" y="1180589"/>
            <a:ext cx="3304373" cy="2465439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567" y="3900267"/>
            <a:ext cx="3136733" cy="2427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985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8813"/>
            <a:ext cx="8229600" cy="662906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4000" b="1" dirty="0" smtClean="0"/>
              <a:t>Temperature Measurement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7313"/>
            <a:ext cx="8229600" cy="4629871"/>
          </a:xfrm>
        </p:spPr>
        <p:txBody>
          <a:bodyPr/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Temperature </a:t>
            </a:r>
            <a:r>
              <a:rPr lang="en-US" sz="2400" dirty="0"/>
              <a:t>is </a:t>
            </a:r>
            <a:r>
              <a:rPr lang="en-US" sz="2400" dirty="0" smtClean="0"/>
              <a:t>the </a:t>
            </a:r>
            <a:r>
              <a:rPr lang="en-US" sz="2400" dirty="0"/>
              <a:t>most widely measured variable. </a:t>
            </a:r>
            <a:endParaRPr lang="en-US" sz="24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All physical parameters are temperature-dependent, making it necessary in most cases to measure temperature along with the physical parameter, so that temperature corrections can be made to achieve accurate parameter measurements. 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chemical </a:t>
            </a:r>
            <a:r>
              <a:rPr lang="en-US" sz="2400" dirty="0"/>
              <a:t>reactions</a:t>
            </a:r>
            <a:r>
              <a:rPr lang="en-US" sz="2400" dirty="0" smtClean="0"/>
              <a:t>, temperature </a:t>
            </a:r>
            <a:r>
              <a:rPr lang="en-US" sz="2400" dirty="0"/>
              <a:t>control is </a:t>
            </a:r>
            <a:r>
              <a:rPr lang="en-US" sz="2400" dirty="0" smtClean="0"/>
              <a:t>important </a:t>
            </a:r>
            <a:r>
              <a:rPr lang="en-US" sz="2400" dirty="0"/>
              <a:t>since </a:t>
            </a:r>
            <a:r>
              <a:rPr lang="en-US" sz="2400" dirty="0" smtClean="0"/>
              <a:t>reactions </a:t>
            </a:r>
            <a:r>
              <a:rPr lang="en-US" sz="2400" dirty="0"/>
              <a:t>are </a:t>
            </a:r>
            <a:r>
              <a:rPr lang="en-US" sz="2400" dirty="0" smtClean="0"/>
              <a:t>temperature-dependent</a:t>
            </a:r>
            <a:r>
              <a:rPr lang="en-US" sz="2400" dirty="0"/>
              <a:t>. </a:t>
            </a:r>
            <a:endParaRPr lang="en-US" sz="24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Some </a:t>
            </a:r>
            <a:r>
              <a:rPr lang="en-US" sz="2400" dirty="0" smtClean="0"/>
              <a:t>common </a:t>
            </a:r>
            <a:r>
              <a:rPr lang="en-US" sz="2400" dirty="0"/>
              <a:t>temperature </a:t>
            </a:r>
            <a:r>
              <a:rPr lang="en-US" sz="2400" dirty="0" smtClean="0"/>
              <a:t>sensors </a:t>
            </a:r>
            <a:r>
              <a:rPr lang="en-US" sz="2400" dirty="0" smtClean="0"/>
              <a:t>are given next.</a:t>
            </a:r>
            <a:endParaRPr lang="en-US" sz="24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FD823-165C-4407-B0E2-9A6E58CB13D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6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8891</TotalTime>
  <Words>1171</Words>
  <Application>Microsoft Office PowerPoint</Application>
  <PresentationFormat>On-screen Show (4:3)</PresentationFormat>
  <Paragraphs>91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Microsoft Equation 3.0</vt:lpstr>
      <vt:lpstr>Equation</vt:lpstr>
      <vt:lpstr>(2)   Pressure, Flow, Level, Temperature and Light Measurements  </vt:lpstr>
      <vt:lpstr>Pressure Measurement</vt:lpstr>
      <vt:lpstr>PowerPoint Presentation</vt:lpstr>
      <vt:lpstr>Piezoelectric pressure sensor</vt:lpstr>
      <vt:lpstr>PowerPoint Presentation</vt:lpstr>
      <vt:lpstr>Flow rate measurement</vt:lpstr>
      <vt:lpstr>PowerPoint Presentation</vt:lpstr>
      <vt:lpstr>Level Measurement</vt:lpstr>
      <vt:lpstr>Temperature Measurement</vt:lpstr>
      <vt:lpstr>(1) Bimetallic strips</vt:lpstr>
      <vt:lpstr>(2) Resistance temperature detector (RTD)</vt:lpstr>
      <vt:lpstr>(3) Thermistors</vt:lpstr>
      <vt:lpstr>(4) Thermocouple </vt:lpstr>
      <vt:lpstr>(4) Thermocouple </vt:lpstr>
      <vt:lpstr>IC temperature sensors</vt:lpstr>
      <vt:lpstr>Light Measurement</vt:lpstr>
    </vt:vector>
  </TitlesOfParts>
  <Company>San Jose State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 106 Basic Electronics</dc:title>
  <dc:creator>Burford Furman</dc:creator>
  <cp:lastModifiedBy>Ahmed</cp:lastModifiedBy>
  <cp:revision>885</cp:revision>
  <cp:lastPrinted>2013-09-12T17:10:41Z</cp:lastPrinted>
  <dcterms:created xsi:type="dcterms:W3CDTF">2007-01-25T17:13:49Z</dcterms:created>
  <dcterms:modified xsi:type="dcterms:W3CDTF">2018-02-09T08:40:20Z</dcterms:modified>
</cp:coreProperties>
</file>