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32"/>
  </p:notesMasterIdLst>
  <p:handoutMasterIdLst>
    <p:handoutMasterId r:id="rId33"/>
  </p:handoutMasterIdLst>
  <p:sldIdLst>
    <p:sldId id="372" r:id="rId2"/>
    <p:sldId id="416" r:id="rId3"/>
    <p:sldId id="373" r:id="rId4"/>
    <p:sldId id="420" r:id="rId5"/>
    <p:sldId id="408" r:id="rId6"/>
    <p:sldId id="421" r:id="rId7"/>
    <p:sldId id="376" r:id="rId8"/>
    <p:sldId id="417" r:id="rId9"/>
    <p:sldId id="378" r:id="rId10"/>
    <p:sldId id="379" r:id="rId11"/>
    <p:sldId id="380" r:id="rId12"/>
    <p:sldId id="381" r:id="rId13"/>
    <p:sldId id="383" r:id="rId14"/>
    <p:sldId id="387" r:id="rId15"/>
    <p:sldId id="388" r:id="rId16"/>
    <p:sldId id="390" r:id="rId17"/>
    <p:sldId id="418" r:id="rId18"/>
    <p:sldId id="393" r:id="rId19"/>
    <p:sldId id="394" r:id="rId20"/>
    <p:sldId id="395" r:id="rId21"/>
    <p:sldId id="396" r:id="rId22"/>
    <p:sldId id="397" r:id="rId23"/>
    <p:sldId id="399" r:id="rId24"/>
    <p:sldId id="414" r:id="rId25"/>
    <p:sldId id="400" r:id="rId26"/>
    <p:sldId id="401" r:id="rId27"/>
    <p:sldId id="402" r:id="rId28"/>
    <p:sldId id="403" r:id="rId29"/>
    <p:sldId id="404" r:id="rId30"/>
    <p:sldId id="405" r:id="rId31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28197-CD8D-444B-9C55-9F977C85EA77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1D108-33EE-4799-AA42-0DD0CA895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848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1831D4D-C000-419C-AB81-E25802EBE66C}" type="datetimeFigureOut">
              <a:rPr lang="ar-EG" smtClean="0"/>
              <a:t>24/12/1438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0AB9A48-C7DA-4C72-BAB5-F5F084FE227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07860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3A22-0CBC-4FFC-A850-832379E1E372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2176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189-F3D5-4D99-A219-8753B73DF599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4858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797A-BD4A-46D8-B660-7906102AF9CB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50292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15825-450C-4752-A709-EF7DB7484BB2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15195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AEBB-AD9F-4AC9-82B0-DB3BCD120D47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0252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62AC1-5119-420C-B9C2-249BA9CE64D1}" type="datetime1">
              <a:rPr lang="en-US" smtClean="0"/>
              <a:t>9/15/2017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98482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942EE-D276-4EA2-A7EF-A42972F60FD1}" type="datetime1">
              <a:rPr lang="en-US" smtClean="0"/>
              <a:t>9/15/2017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0764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E428-C5C8-47BF-94AA-43279AAF31AD}" type="datetime1">
              <a:rPr lang="en-US" smtClean="0"/>
              <a:t>9/15/2017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7459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BFF-DCA7-43D4-93CC-AF986AD1DAEA}" type="datetime1">
              <a:rPr lang="en-US" smtClean="0"/>
              <a:t>9/15/2017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66691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3D9DC-4331-459D-BDCC-35A698B1FC87}" type="datetime1">
              <a:rPr lang="en-US" smtClean="0"/>
              <a:t>9/15/2017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820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F4CF-9BDC-4E07-B7CA-378959D74D95}" type="datetime1">
              <a:rPr lang="en-US" smtClean="0"/>
              <a:t>9/15/2017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001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2CE8A-6A7B-418B-8DF6-B31D6A4BAD27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1157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gif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png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9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4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4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6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1008"/>
            <a:ext cx="76200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(8) </a:t>
            </a:r>
            <a:r>
              <a:rPr lang="ar-EG" sz="4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ar-EG" sz="4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ar-EG" sz="4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ar-EG" sz="4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4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Measurement Errors</a:t>
            </a:r>
            <a:br>
              <a:rPr lang="en-US" sz="4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endParaRPr lang="ar-EG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7123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68240" y="391016"/>
            <a:ext cx="8411288" cy="778098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smtClean="0"/>
              <a:t>The median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256584"/>
          </a:xfrm>
        </p:spPr>
        <p:txBody>
          <a:bodyPr>
            <a:noAutofit/>
          </a:bodyPr>
          <a:lstStyle/>
          <a:p>
            <a:pPr algn="l" rtl="0">
              <a:spcBef>
                <a:spcPts val="1500"/>
              </a:spcBef>
              <a:spcAft>
                <a:spcPts val="1500"/>
              </a:spcAft>
            </a:pPr>
            <a:r>
              <a:rPr lang="en-US" sz="2400" dirty="0" smtClean="0"/>
              <a:t>For </a:t>
            </a:r>
            <a:r>
              <a:rPr lang="en-US" sz="2400" dirty="0"/>
              <a:t>a set of </a:t>
            </a:r>
            <a:r>
              <a:rPr lang="en-US" sz="2400" i="1" dirty="0" smtClean="0"/>
              <a:t>n</a:t>
            </a:r>
            <a:r>
              <a:rPr lang="en-US" sz="2400" dirty="0" smtClean="0"/>
              <a:t> measurements {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, </a:t>
            </a:r>
            <a:r>
              <a:rPr lang="en-US" sz="2400" i="1" dirty="0"/>
              <a:t>x</a:t>
            </a:r>
            <a:r>
              <a:rPr lang="en-US" sz="2400" baseline="-25000" dirty="0"/>
              <a:t>2 </a:t>
            </a:r>
            <a:r>
              <a:rPr lang="en-US" sz="2400" dirty="0"/>
              <a:t> , … , </a:t>
            </a:r>
            <a:r>
              <a:rPr lang="en-US" sz="2400" i="1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} </a:t>
            </a:r>
            <a:r>
              <a:rPr lang="en-US" sz="2400" u="sng" dirty="0" smtClean="0"/>
              <a:t>written </a:t>
            </a:r>
            <a:r>
              <a:rPr lang="en-US" sz="2400" u="sng" dirty="0"/>
              <a:t>down in ascending </a:t>
            </a:r>
            <a:r>
              <a:rPr lang="en-US" sz="2400" u="sng" dirty="0" smtClean="0"/>
              <a:t>order</a:t>
            </a:r>
            <a:r>
              <a:rPr lang="en-US" sz="2400" dirty="0" smtClean="0"/>
              <a:t>, </a:t>
            </a:r>
            <a:r>
              <a:rPr lang="en-US" sz="2400" dirty="0"/>
              <a:t>the median </a:t>
            </a:r>
            <a:r>
              <a:rPr lang="en-US" sz="2400" dirty="0" smtClean="0"/>
              <a:t>is the middle value:</a:t>
            </a:r>
          </a:p>
          <a:p>
            <a:pPr marL="109728" indent="0" algn="l" rtl="0">
              <a:spcBef>
                <a:spcPts val="1500"/>
              </a:spcBef>
              <a:spcAft>
                <a:spcPts val="1500"/>
              </a:spcAft>
              <a:buNone/>
            </a:pPr>
            <a:r>
              <a:rPr lang="en-US" sz="2400" dirty="0" smtClean="0"/>
              <a:t>	</a:t>
            </a:r>
          </a:p>
          <a:p>
            <a:pPr algn="l" rtl="0">
              <a:spcBef>
                <a:spcPts val="1500"/>
              </a:spcBef>
              <a:spcAft>
                <a:spcPts val="1500"/>
              </a:spcAft>
            </a:pPr>
            <a:r>
              <a:rPr lang="en-US" sz="2400" dirty="0" smtClean="0"/>
              <a:t>For example, for </a:t>
            </a:r>
            <a:r>
              <a:rPr lang="en-US" sz="2400" dirty="0"/>
              <a:t>a set of </a:t>
            </a:r>
            <a:r>
              <a:rPr lang="en-US" sz="2400" dirty="0" smtClean="0"/>
              <a:t>5 measurements arranged in order </a:t>
            </a:r>
            <a:r>
              <a:rPr lang="en-US" sz="2400" dirty="0"/>
              <a:t>of magnitude, the median value </a:t>
            </a:r>
            <a:r>
              <a:rPr lang="en-US" sz="2400" dirty="0" smtClean="0"/>
              <a:t>is</a:t>
            </a:r>
            <a:r>
              <a:rPr lang="en-US" sz="2400" i="1" dirty="0"/>
              <a:t>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. </a:t>
            </a:r>
          </a:p>
          <a:p>
            <a:pPr algn="l" rtl="0">
              <a:spcBef>
                <a:spcPts val="1500"/>
              </a:spcBef>
              <a:spcAft>
                <a:spcPts val="1500"/>
              </a:spcAft>
            </a:pPr>
            <a:r>
              <a:rPr lang="en-US" sz="2400" dirty="0" smtClean="0"/>
              <a:t>For even </a:t>
            </a:r>
            <a:r>
              <a:rPr lang="en-US" sz="2400" dirty="0"/>
              <a:t>number of </a:t>
            </a:r>
            <a:r>
              <a:rPr lang="en-US" sz="2400" dirty="0" smtClean="0"/>
              <a:t>measurements</a:t>
            </a:r>
            <a:r>
              <a:rPr lang="en-US" sz="2400" dirty="0"/>
              <a:t>, the median </a:t>
            </a:r>
            <a:r>
              <a:rPr lang="en-US" sz="2400" dirty="0" smtClean="0"/>
              <a:t>is </a:t>
            </a:r>
            <a:r>
              <a:rPr lang="en-US" sz="2400" dirty="0"/>
              <a:t>midway between the two center values, </a:t>
            </a:r>
            <a:r>
              <a:rPr lang="en-US" sz="2400" dirty="0" smtClean="0"/>
              <a:t>e.g. for 6 measurements, the </a:t>
            </a:r>
            <a:r>
              <a:rPr lang="en-US" sz="2400" dirty="0"/>
              <a:t>median value is given </a:t>
            </a:r>
            <a:r>
              <a:rPr lang="en-US" sz="2400" dirty="0" smtClean="0"/>
              <a:t>by:</a:t>
            </a:r>
            <a:endParaRPr lang="ar-EG" sz="2400" dirty="0"/>
          </a:p>
          <a:p>
            <a:pPr marL="109728" indent="0" algn="l" rtl="0">
              <a:spcBef>
                <a:spcPts val="1500"/>
              </a:spcBef>
              <a:spcAft>
                <a:spcPts val="1500"/>
              </a:spcAft>
              <a:buNone/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1197806"/>
              </p:ext>
            </p:extLst>
          </p:nvPr>
        </p:nvGraphicFramePr>
        <p:xfrm>
          <a:off x="3419872" y="2306960"/>
          <a:ext cx="181451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31" name="Equation" r:id="rId3" imgW="876240" imgH="368280" progId="Equation.3">
                  <p:embed/>
                </p:oleObj>
              </mc:Choice>
              <mc:Fallback>
                <p:oleObj name="Equation" r:id="rId3" imgW="876240" imgH="368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306960"/>
                        <a:ext cx="1814512" cy="762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395706"/>
              </p:ext>
            </p:extLst>
          </p:nvPr>
        </p:nvGraphicFramePr>
        <p:xfrm>
          <a:off x="3383459" y="5661248"/>
          <a:ext cx="2052637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32" name="Equation" r:id="rId5" imgW="990360" imgH="393480" progId="Equation.3">
                  <p:embed/>
                </p:oleObj>
              </mc:Choice>
              <mc:Fallback>
                <p:oleObj name="Equation" r:id="rId5" imgW="9903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3459" y="5661248"/>
                        <a:ext cx="2052637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417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" y="489992"/>
            <a:ext cx="7427168" cy="778768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sz="3600" dirty="0" smtClean="0"/>
              <a:t>Example 2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7992888" cy="4536504"/>
          </a:xfrm>
        </p:spPr>
        <p:txBody>
          <a:bodyPr>
            <a:noAutofit/>
          </a:bodyPr>
          <a:lstStyle/>
          <a:p>
            <a:pPr algn="l" rtl="0" fontAlgn="t">
              <a:lnSpc>
                <a:spcPct val="110000"/>
              </a:lnSpc>
              <a:spcBef>
                <a:spcPts val="1500"/>
              </a:spcBef>
              <a:spcAft>
                <a:spcPts val="1500"/>
              </a:spcAft>
            </a:pPr>
            <a:r>
              <a:rPr lang="en-US" sz="2400" b="1" dirty="0" smtClean="0"/>
              <a:t>Back to Example 1, </a:t>
            </a:r>
            <a:r>
              <a:rPr lang="en-US" sz="2400" dirty="0" smtClean="0"/>
              <a:t>recall that mean of the set of 5 measurements, </a:t>
            </a:r>
            <a:r>
              <a:rPr lang="en-US" sz="2400" dirty="0">
                <a:solidFill>
                  <a:srgbClr val="FF0000"/>
                </a:solidFill>
              </a:rPr>
              <a:t>{407, 403, 404, 403, 408</a:t>
            </a:r>
            <a:r>
              <a:rPr lang="en-US" sz="2400" dirty="0" smtClean="0">
                <a:solidFill>
                  <a:srgbClr val="FF0000"/>
                </a:solidFill>
              </a:rPr>
              <a:t>}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is </a:t>
            </a:r>
            <a:r>
              <a:rPr lang="en-US" sz="2400" b="1" dirty="0">
                <a:solidFill>
                  <a:srgbClr val="FF0000"/>
                </a:solidFill>
              </a:rPr>
              <a:t>405 mm</a:t>
            </a:r>
            <a:r>
              <a:rPr lang="en-US" sz="2400" dirty="0" smtClean="0"/>
              <a:t>. </a:t>
            </a:r>
          </a:p>
          <a:p>
            <a:pPr algn="l" rtl="0" fontAlgn="t">
              <a:lnSpc>
                <a:spcPct val="110000"/>
              </a:lnSpc>
              <a:spcBef>
                <a:spcPts val="1500"/>
              </a:spcBef>
              <a:spcAft>
                <a:spcPts val="1500"/>
              </a:spcAft>
            </a:pPr>
            <a:r>
              <a:rPr lang="en-US" sz="2400" dirty="0" smtClean="0"/>
              <a:t>To calculate the median, we reorder the readings as </a:t>
            </a:r>
            <a:r>
              <a:rPr lang="en-US" sz="2400" dirty="0" smtClean="0">
                <a:solidFill>
                  <a:srgbClr val="FF0000"/>
                </a:solidFill>
              </a:rPr>
              <a:t>{403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403, 404, 407, 408}. </a:t>
            </a:r>
            <a:r>
              <a:rPr lang="en-US" sz="2400" dirty="0" smtClean="0"/>
              <a:t>The median is </a:t>
            </a:r>
            <a:r>
              <a:rPr lang="en-US" sz="2400" b="1" dirty="0" smtClean="0">
                <a:solidFill>
                  <a:schemeClr val="tx2"/>
                </a:solidFill>
              </a:rPr>
              <a:t>404 mm</a:t>
            </a:r>
            <a:r>
              <a:rPr lang="en-US" sz="2400" dirty="0" smtClean="0"/>
              <a:t>. </a:t>
            </a:r>
            <a:endParaRPr lang="en-US" sz="2400" dirty="0"/>
          </a:p>
          <a:p>
            <a:pPr algn="l" rtl="0" fontAlgn="t">
              <a:lnSpc>
                <a:spcPct val="110000"/>
              </a:lnSpc>
              <a:spcBef>
                <a:spcPts val="1500"/>
              </a:spcBef>
              <a:spcAft>
                <a:spcPts val="1500"/>
              </a:spcAft>
            </a:pPr>
            <a:r>
              <a:rPr lang="en-US" sz="2400" dirty="0" smtClean="0"/>
              <a:t>With 6 readings, </a:t>
            </a:r>
            <a:r>
              <a:rPr lang="en-US" sz="2400" dirty="0" smtClean="0">
                <a:solidFill>
                  <a:srgbClr val="FF0000"/>
                </a:solidFill>
              </a:rPr>
              <a:t>{</a:t>
            </a:r>
            <a:r>
              <a:rPr lang="en-US" sz="2400" dirty="0">
                <a:solidFill>
                  <a:srgbClr val="FF0000"/>
                </a:solidFill>
              </a:rPr>
              <a:t>407, 403, 404, 403, 408, 441</a:t>
            </a:r>
            <a:r>
              <a:rPr lang="en-US" sz="2400" dirty="0" smtClean="0">
                <a:solidFill>
                  <a:srgbClr val="FF0000"/>
                </a:solidFill>
              </a:rPr>
              <a:t>}, </a:t>
            </a:r>
            <a:r>
              <a:rPr lang="en-US" sz="2400" dirty="0" smtClean="0"/>
              <a:t>the </a:t>
            </a:r>
            <a:r>
              <a:rPr lang="en-US" sz="2400" dirty="0"/>
              <a:t>mean </a:t>
            </a:r>
            <a:r>
              <a:rPr lang="en-US" sz="2400" dirty="0" smtClean="0"/>
              <a:t>is </a:t>
            </a:r>
            <a:r>
              <a:rPr lang="en-US" sz="2400" b="1" dirty="0">
                <a:solidFill>
                  <a:srgbClr val="FF0000"/>
                </a:solidFill>
              </a:rPr>
              <a:t>411 mm</a:t>
            </a:r>
            <a:r>
              <a:rPr lang="en-US" sz="2400" b="1" dirty="0" smtClean="0">
                <a:solidFill>
                  <a:srgbClr val="FF0000"/>
                </a:solidFill>
              </a:rPr>
              <a:t>. </a:t>
            </a:r>
            <a:r>
              <a:rPr lang="en-US" sz="2400" dirty="0"/>
              <a:t>The median is (</a:t>
            </a:r>
            <a:r>
              <a:rPr lang="en-US" sz="2400" dirty="0" smtClean="0"/>
              <a:t>404 + 407</a:t>
            </a:r>
            <a:r>
              <a:rPr lang="en-US" sz="2400" dirty="0"/>
              <a:t>)/2 = </a:t>
            </a:r>
            <a:r>
              <a:rPr lang="en-US" sz="2400" b="1" dirty="0">
                <a:solidFill>
                  <a:schemeClr val="tx2"/>
                </a:solidFill>
              </a:rPr>
              <a:t>405.5 mm</a:t>
            </a:r>
            <a:r>
              <a:rPr lang="en-US" sz="2400" dirty="0" smtClean="0"/>
              <a:t>. </a:t>
            </a:r>
            <a:endParaRPr lang="en-US" sz="2400" dirty="0"/>
          </a:p>
          <a:p>
            <a:pPr algn="l" rtl="0" fontAlgn="t">
              <a:lnSpc>
                <a:spcPct val="110000"/>
              </a:lnSpc>
              <a:spcBef>
                <a:spcPts val="1500"/>
              </a:spcBef>
              <a:spcAft>
                <a:spcPts val="1500"/>
              </a:spcAft>
            </a:pPr>
            <a:r>
              <a:rPr lang="en-US" sz="2400" dirty="0"/>
              <a:t>We </a:t>
            </a:r>
            <a:r>
              <a:rPr lang="en-US" sz="2400" dirty="0" smtClean="0"/>
              <a:t>realize that the median does not change too much compared to the mean.</a:t>
            </a:r>
            <a:endParaRPr lang="ar-EG" sz="2400" dirty="0"/>
          </a:p>
          <a:p>
            <a:pPr algn="l" rtl="0">
              <a:spcBef>
                <a:spcPts val="1500"/>
              </a:spcBef>
              <a:spcAft>
                <a:spcPts val="1500"/>
              </a:spcAft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400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856" y="476672"/>
            <a:ext cx="7704856" cy="57606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3600" b="1" dirty="0"/>
              <a:t>Standard deviation</a:t>
            </a:r>
            <a:endParaRPr lang="ar-E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69744"/>
            <a:ext cx="5904656" cy="1957864"/>
          </a:xfrm>
        </p:spPr>
        <p:txBody>
          <a:bodyPr>
            <a:noAutofit/>
          </a:bodyPr>
          <a:lstStyle/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/>
              <a:t>Consider </a:t>
            </a:r>
            <a:r>
              <a:rPr lang="en-US" sz="2400" dirty="0" smtClean="0"/>
              <a:t>two sets </a:t>
            </a:r>
            <a:r>
              <a:rPr lang="en-US" sz="2400" dirty="0"/>
              <a:t>of </a:t>
            </a:r>
            <a:r>
              <a:rPr lang="en-US" sz="2400" dirty="0" smtClean="0"/>
              <a:t>readings </a:t>
            </a:r>
            <a:r>
              <a:rPr lang="en-US" sz="2400" b="1" dirty="0" smtClean="0"/>
              <a:t>A</a:t>
            </a:r>
            <a:r>
              <a:rPr lang="en-US" sz="2400" dirty="0" smtClean="0"/>
              <a:t> and </a:t>
            </a:r>
            <a:r>
              <a:rPr lang="en-US" sz="2400" b="1" dirty="0" smtClean="0"/>
              <a:t>B</a:t>
            </a:r>
            <a:r>
              <a:rPr lang="en-US" sz="2400" dirty="0" smtClean="0"/>
              <a:t>. Both </a:t>
            </a:r>
            <a:r>
              <a:rPr lang="en-US" sz="2400" dirty="0"/>
              <a:t>sets </a:t>
            </a:r>
            <a:r>
              <a:rPr lang="en-US" sz="2400" dirty="0" smtClean="0"/>
              <a:t>have a mean 201.</a:t>
            </a:r>
            <a:endParaRPr lang="en-US" sz="2400" dirty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Which </a:t>
            </a:r>
            <a:r>
              <a:rPr lang="en-US" sz="2400" dirty="0"/>
              <a:t>of </a:t>
            </a:r>
            <a:r>
              <a:rPr lang="en-US" sz="2400" dirty="0" smtClean="0"/>
              <a:t>these </a:t>
            </a:r>
            <a:r>
              <a:rPr lang="en-US" sz="2400" dirty="0"/>
              <a:t>two </a:t>
            </a:r>
            <a:r>
              <a:rPr lang="en-US" sz="2400" dirty="0" smtClean="0"/>
              <a:t>sets </a:t>
            </a:r>
            <a:r>
              <a:rPr lang="en-US" sz="2400" dirty="0"/>
              <a:t>should we have </a:t>
            </a:r>
            <a:r>
              <a:rPr lang="en-US" sz="2400" dirty="0" smtClean="0"/>
              <a:t>more confidence </a:t>
            </a:r>
            <a:r>
              <a:rPr lang="en-US" sz="2400" dirty="0"/>
              <a:t>in?  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endParaRPr lang="en-US" sz="2400" dirty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12</a:t>
            </a:fld>
            <a:endParaRPr lang="ar-EG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249516"/>
              </p:ext>
            </p:extLst>
          </p:nvPr>
        </p:nvGraphicFramePr>
        <p:xfrm>
          <a:off x="6804248" y="1306448"/>
          <a:ext cx="151216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84"/>
                <a:gridCol w="756084"/>
              </a:tblGrid>
              <a:tr h="331237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Set A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/>
                        <a:t>Set B </a:t>
                      </a:r>
                      <a:endParaRPr lang="en-US" b="1" dirty="0"/>
                    </a:p>
                  </a:txBody>
                  <a:tcPr/>
                </a:tc>
              </a:tr>
              <a:tr h="331237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195</a:t>
                      </a:r>
                      <a:endParaRPr lang="en-US" dirty="0"/>
                    </a:p>
                  </a:txBody>
                  <a:tcPr/>
                </a:tc>
              </a:tr>
              <a:tr h="331237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205</a:t>
                      </a:r>
                      <a:endParaRPr lang="en-US" dirty="0"/>
                    </a:p>
                  </a:txBody>
                  <a:tcPr/>
                </a:tc>
              </a:tr>
              <a:tr h="331237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197</a:t>
                      </a:r>
                      <a:endParaRPr lang="en-US" dirty="0"/>
                    </a:p>
                  </a:txBody>
                  <a:tcPr/>
                </a:tc>
              </a:tr>
              <a:tr h="331237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206</a:t>
                      </a:r>
                      <a:endParaRPr lang="en-US" dirty="0"/>
                    </a:p>
                  </a:txBody>
                  <a:tcPr/>
                </a:tc>
              </a:tr>
              <a:tr h="331237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09184" y="3717032"/>
            <a:ext cx="7776864" cy="2592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r" defTabSz="914400" rtl="1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It can be seen that </a:t>
            </a:r>
            <a:r>
              <a:rPr lang="en-US" sz="2400" b="1" dirty="0" smtClean="0"/>
              <a:t>set B</a:t>
            </a:r>
            <a:r>
              <a:rPr lang="en-US" sz="2400" dirty="0" smtClean="0"/>
              <a:t> is more spread out (</a:t>
            </a:r>
            <a:r>
              <a:rPr lang="en-US" sz="2400" dirty="0"/>
              <a:t>shows more random fluctuations</a:t>
            </a:r>
            <a:r>
              <a:rPr lang="en-US" sz="2400" dirty="0" smtClean="0"/>
              <a:t>) around its mean than </a:t>
            </a:r>
            <a:r>
              <a:rPr lang="en-US" sz="2400" b="1" dirty="0" smtClean="0"/>
              <a:t>set A</a:t>
            </a:r>
            <a:r>
              <a:rPr lang="en-US" sz="2400" dirty="0" smtClean="0"/>
              <a:t>. So, we should be more confident in </a:t>
            </a:r>
            <a:r>
              <a:rPr lang="en-US" sz="2400" b="1" dirty="0" smtClean="0"/>
              <a:t>set A</a:t>
            </a:r>
            <a:r>
              <a:rPr lang="en-US" sz="2400" dirty="0" smtClean="0"/>
              <a:t>. 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A </a:t>
            </a:r>
            <a:r>
              <a:rPr lang="en-US" sz="2400" dirty="0"/>
              <a:t>reading </a:t>
            </a:r>
            <a:r>
              <a:rPr lang="en-US" sz="2400" dirty="0" smtClean="0"/>
              <a:t>from </a:t>
            </a:r>
            <a:r>
              <a:rPr lang="en-US" sz="2400" b="1" dirty="0" smtClean="0"/>
              <a:t>Set </a:t>
            </a:r>
            <a:r>
              <a:rPr lang="en-US" sz="2400" b="1" dirty="0"/>
              <a:t>A</a:t>
            </a:r>
            <a:r>
              <a:rPr lang="en-US" sz="2400" dirty="0"/>
              <a:t> has a greater chance of being closer to the mean value than </a:t>
            </a:r>
            <a:r>
              <a:rPr lang="en-US" sz="2400" dirty="0" smtClean="0"/>
              <a:t>a </a:t>
            </a:r>
            <a:r>
              <a:rPr lang="en-US" sz="2400" dirty="0"/>
              <a:t>reading </a:t>
            </a:r>
            <a:r>
              <a:rPr lang="en-US" sz="2400" dirty="0" smtClean="0"/>
              <a:t>from </a:t>
            </a:r>
            <a:r>
              <a:rPr lang="en-US" sz="2400" b="1" dirty="0" smtClean="0"/>
              <a:t>Set </a:t>
            </a:r>
            <a:r>
              <a:rPr lang="en-US" sz="2400" b="1" dirty="0"/>
              <a:t>B</a:t>
            </a:r>
            <a:r>
              <a:rPr lang="en-US" sz="2400" dirty="0" smtClean="0"/>
              <a:t>.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116227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8424" y="404664"/>
            <a:ext cx="7620000" cy="706090"/>
          </a:xfrm>
          <a:solidFill>
            <a:schemeClr val="bg1"/>
          </a:solidFill>
        </p:spPr>
        <p:txBody>
          <a:bodyPr/>
          <a:lstStyle/>
          <a:p>
            <a:r>
              <a:rPr lang="en-US" sz="3600" b="1" dirty="0"/>
              <a:t>Standard deviation</a:t>
            </a:r>
            <a:endParaRPr lang="ar-E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5400600" cy="4800600"/>
          </a:xfrm>
        </p:spPr>
        <p:txBody>
          <a:bodyPr>
            <a:noAutofit/>
          </a:bodyPr>
          <a:lstStyle/>
          <a:p>
            <a:pPr marL="452628" indent="-342900"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spread of </a:t>
            </a:r>
            <a:r>
              <a:rPr lang="en-US" sz="2400" dirty="0" smtClean="0"/>
              <a:t>readings </a:t>
            </a:r>
            <a:r>
              <a:rPr lang="en-US" sz="2400" dirty="0"/>
              <a:t>is </a:t>
            </a:r>
            <a:r>
              <a:rPr lang="en-US" sz="2400" dirty="0" smtClean="0"/>
              <a:t>described by the </a:t>
            </a:r>
            <a:r>
              <a:rPr lang="en-US" sz="2400" i="1" dirty="0">
                <a:solidFill>
                  <a:srgbClr val="FF0000"/>
                </a:solidFill>
              </a:rPr>
              <a:t>standard </a:t>
            </a:r>
            <a:r>
              <a:rPr lang="en-US" sz="2400" i="1" dirty="0" smtClean="0">
                <a:solidFill>
                  <a:srgbClr val="FF0000"/>
                </a:solidFill>
              </a:rPr>
              <a:t>deviation </a:t>
            </a:r>
            <a:r>
              <a:rPr lang="el-GR" sz="2400" i="1" dirty="0" smtClean="0">
                <a:solidFill>
                  <a:srgbClr val="FF0000"/>
                </a:solidFill>
              </a:rPr>
              <a:t>σ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calculated as:</a:t>
            </a:r>
            <a:endParaRPr lang="en-US" sz="2400" dirty="0"/>
          </a:p>
          <a:p>
            <a:pPr marL="109728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/>
              <a:t>	</a:t>
            </a:r>
            <a:endParaRPr lang="en-US" sz="2400" dirty="0" smtClean="0"/>
          </a:p>
          <a:p>
            <a:pPr marL="109728" indent="0" algn="l" rtl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where </a:t>
            </a:r>
            <a:r>
              <a:rPr lang="en-US" sz="2400" b="1" dirty="0"/>
              <a:t>d</a:t>
            </a:r>
            <a:r>
              <a:rPr lang="en-US" sz="2400" b="1" baseline="-25000" dirty="0"/>
              <a:t>i</a:t>
            </a:r>
            <a:r>
              <a:rPr lang="en-US" sz="2400" dirty="0"/>
              <a:t> is the deviation of the </a:t>
            </a:r>
            <a:r>
              <a:rPr lang="en-US" sz="2400" b="1" dirty="0" err="1" smtClean="0"/>
              <a:t>i</a:t>
            </a:r>
            <a:r>
              <a:rPr lang="en-US" sz="2400" b="1" baseline="30000" dirty="0" err="1" smtClean="0"/>
              <a:t>th</a:t>
            </a:r>
            <a:r>
              <a:rPr lang="en-US" sz="2400" dirty="0" smtClean="0"/>
              <a:t> reading </a:t>
            </a:r>
            <a:r>
              <a:rPr lang="en-US" sz="2400" dirty="0"/>
              <a:t>from the mean and </a:t>
            </a:r>
            <a:r>
              <a:rPr lang="en-US" sz="2400" b="1" i="1" dirty="0"/>
              <a:t>n</a:t>
            </a:r>
            <a:r>
              <a:rPr lang="en-US" sz="2400" dirty="0"/>
              <a:t> is the number of readings.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For </a:t>
            </a:r>
            <a:r>
              <a:rPr lang="en-US" sz="2400" b="1" dirty="0" smtClean="0"/>
              <a:t>Set A</a:t>
            </a:r>
            <a:r>
              <a:rPr lang="en-US" sz="2400" dirty="0" smtClean="0"/>
              <a:t>, </a:t>
            </a:r>
            <a:r>
              <a:rPr lang="el-GR" sz="2400" b="1" i="1" dirty="0" smtClean="0">
                <a:solidFill>
                  <a:srgbClr val="FF0000"/>
                </a:solidFill>
              </a:rPr>
              <a:t>σ</a:t>
            </a:r>
            <a:r>
              <a:rPr lang="en-US" sz="2400" b="1" i="1" dirty="0" smtClean="0">
                <a:solidFill>
                  <a:srgbClr val="FF0000"/>
                </a:solidFill>
              </a:rPr>
              <a:t> = </a:t>
            </a:r>
            <a:r>
              <a:rPr lang="en-US" sz="2400" b="1" dirty="0" smtClean="0">
                <a:solidFill>
                  <a:srgbClr val="FF0000"/>
                </a:solidFill>
              </a:rPr>
              <a:t>0.7 </a:t>
            </a:r>
            <a:r>
              <a:rPr lang="en-US" sz="2400" dirty="0" smtClean="0"/>
              <a:t>and for </a:t>
            </a:r>
            <a:r>
              <a:rPr lang="en-US" sz="2400" b="1" dirty="0" smtClean="0"/>
              <a:t>Set B</a:t>
            </a:r>
            <a:r>
              <a:rPr lang="en-US" sz="2400" dirty="0" smtClean="0"/>
              <a:t>, </a:t>
            </a:r>
            <a:r>
              <a:rPr lang="el-GR" sz="2400" b="1" i="1" dirty="0" smtClean="0">
                <a:solidFill>
                  <a:srgbClr val="FF0000"/>
                </a:solidFill>
              </a:rPr>
              <a:t>σ </a:t>
            </a:r>
            <a:r>
              <a:rPr lang="en-US" sz="2400" b="1" i="1" dirty="0" smtClean="0">
                <a:solidFill>
                  <a:srgbClr val="FF0000"/>
                </a:solidFill>
              </a:rPr>
              <a:t>= </a:t>
            </a:r>
            <a:r>
              <a:rPr lang="en-US" sz="2400" b="1" dirty="0" smtClean="0">
                <a:solidFill>
                  <a:srgbClr val="FF0000"/>
                </a:solidFill>
              </a:rPr>
              <a:t>4.8</a:t>
            </a:r>
            <a:r>
              <a:rPr lang="en-US" sz="2400" dirty="0"/>
              <a:t>. </a:t>
            </a:r>
            <a:r>
              <a:rPr lang="en-US" sz="2400" dirty="0" smtClean="0"/>
              <a:t>This </a:t>
            </a:r>
            <a:r>
              <a:rPr lang="en-US" sz="2400" dirty="0"/>
              <a:t>indicates </a:t>
            </a:r>
            <a:r>
              <a:rPr lang="en-US" sz="2400" dirty="0" smtClean="0"/>
              <a:t>a greater </a:t>
            </a:r>
            <a:r>
              <a:rPr lang="en-US" sz="2400" dirty="0"/>
              <a:t>spread of </a:t>
            </a:r>
            <a:r>
              <a:rPr lang="en-US" sz="2400" dirty="0" smtClean="0"/>
              <a:t>readings </a:t>
            </a:r>
            <a:r>
              <a:rPr lang="en-US" sz="2400" dirty="0"/>
              <a:t>in </a:t>
            </a:r>
            <a:r>
              <a:rPr lang="en-US" sz="2400" b="1" dirty="0"/>
              <a:t>Set B </a:t>
            </a:r>
            <a:r>
              <a:rPr lang="en-US" sz="2400" dirty="0"/>
              <a:t>compared to </a:t>
            </a:r>
            <a:r>
              <a:rPr lang="en-US" sz="2400" b="1" dirty="0"/>
              <a:t>Set A</a:t>
            </a:r>
            <a:r>
              <a:rPr lang="en-US" sz="2400" dirty="0"/>
              <a:t>. </a:t>
            </a:r>
          </a:p>
          <a:p>
            <a:pPr marL="114300" indent="0" algn="l" rtl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13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939264"/>
              </p:ext>
            </p:extLst>
          </p:nvPr>
        </p:nvGraphicFramePr>
        <p:xfrm>
          <a:off x="1763688" y="2564904"/>
          <a:ext cx="2973387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81" name="Equation" r:id="rId3" imgW="1434960" imgH="457200" progId="Equation.3">
                  <p:embed/>
                </p:oleObj>
              </mc:Choice>
              <mc:Fallback>
                <p:oleObj name="Equation" r:id="rId3" imgW="143496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564904"/>
                        <a:ext cx="2973387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701175"/>
              </p:ext>
            </p:extLst>
          </p:nvPr>
        </p:nvGraphicFramePr>
        <p:xfrm>
          <a:off x="6300192" y="1556792"/>
          <a:ext cx="2376264" cy="38075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/>
                <a:gridCol w="792088"/>
                <a:gridCol w="792088"/>
              </a:tblGrid>
              <a:tr h="436644">
                <a:tc gridSpan="3">
                  <a:txBody>
                    <a:bodyPr/>
                    <a:lstStyle/>
                    <a:p>
                      <a:pPr algn="ctr" rtl="0"/>
                      <a:r>
                        <a:rPr lang="en-US" sz="2400" b="1" dirty="0" smtClean="0"/>
                        <a:t>Set A</a:t>
                      </a:r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/>
                      <a:endParaRPr lang="en-US" b="1" baseline="30000" dirty="0"/>
                    </a:p>
                  </a:txBody>
                  <a:tcPr/>
                </a:tc>
              </a:tr>
              <a:tr h="334886">
                <a:tc>
                  <a:txBody>
                    <a:bodyPr/>
                    <a:lstStyle/>
                    <a:p>
                      <a:pPr algn="ctr" rtl="0"/>
                      <a:r>
                        <a:rPr lang="en-US" sz="2400" b="1" dirty="0" smtClean="0"/>
                        <a:t>Data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b="1" dirty="0" smtClean="0"/>
                        <a:t>d</a:t>
                      </a:r>
                      <a:r>
                        <a:rPr lang="en-US" sz="2400" b="1" baseline="-25000" dirty="0" smtClean="0"/>
                        <a:t>i</a:t>
                      </a:r>
                      <a:endParaRPr lang="en-US" sz="2400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b="1" dirty="0" smtClean="0"/>
                        <a:t>(d</a:t>
                      </a:r>
                      <a:r>
                        <a:rPr lang="en-US" sz="2400" b="1" baseline="-25000" dirty="0" smtClean="0"/>
                        <a:t>i</a:t>
                      </a:r>
                      <a:r>
                        <a:rPr lang="en-US" sz="2400" b="1" dirty="0" smtClean="0"/>
                        <a:t>)</a:t>
                      </a:r>
                      <a:r>
                        <a:rPr lang="en-US" sz="2400" b="1" baseline="30000" dirty="0" smtClean="0"/>
                        <a:t>2</a:t>
                      </a:r>
                      <a:endParaRPr lang="en-US" sz="2400" b="1" baseline="30000" dirty="0"/>
                    </a:p>
                  </a:txBody>
                  <a:tcPr/>
                </a:tc>
              </a:tr>
              <a:tr h="349315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201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</a:tr>
              <a:tr h="349315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200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-1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</a:tr>
              <a:tr h="349315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202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</a:tr>
              <a:tr h="349315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201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</a:tr>
              <a:tr h="349315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201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</a:tr>
              <a:tr h="349315"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∑(d</a:t>
                      </a:r>
                      <a:r>
                        <a:rPr lang="en-US" sz="1800" b="1" baseline="-25000" dirty="0" smtClean="0"/>
                        <a:t>i</a:t>
                      </a:r>
                      <a:r>
                        <a:rPr lang="en-US" sz="1800" b="1" dirty="0" smtClean="0"/>
                        <a:t>)</a:t>
                      </a:r>
                      <a:r>
                        <a:rPr lang="en-US" sz="1800" b="1" baseline="30000" dirty="0" smtClean="0"/>
                        <a:t>2</a:t>
                      </a:r>
                      <a:endParaRPr lang="en-US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</a:tr>
              <a:tr h="69863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i="1" dirty="0" smtClean="0">
                          <a:solidFill>
                            <a:srgbClr val="FF0000"/>
                          </a:solidFill>
                        </a:rPr>
                        <a:t>σ</a:t>
                      </a:r>
                      <a:endParaRPr lang="en-US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√(2/4)</a:t>
                      </a:r>
                    </a:p>
                    <a:p>
                      <a:pPr algn="ctr" rtl="0"/>
                      <a:r>
                        <a:rPr lang="en-US" sz="1800" dirty="0" smtClean="0"/>
                        <a:t>=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0.7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97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88832" cy="854968"/>
          </a:xfrm>
          <a:solidFill>
            <a:schemeClr val="bg1"/>
          </a:solidFill>
        </p:spPr>
        <p:txBody>
          <a:bodyPr>
            <a:noAutofit/>
          </a:bodyPr>
          <a:lstStyle/>
          <a:p>
            <a:pPr rtl="0"/>
            <a:r>
              <a:rPr lang="en-US" sz="3600" b="1" dirty="0"/>
              <a:t>Graphical data </a:t>
            </a:r>
            <a:r>
              <a:rPr lang="en-US" sz="3600" b="1" dirty="0" smtClean="0"/>
              <a:t>analysis</a:t>
            </a:r>
            <a:endParaRPr lang="ar-E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88" y="1673512"/>
            <a:ext cx="7992888" cy="4608512"/>
          </a:xfrm>
        </p:spPr>
        <p:txBody>
          <a:bodyPr>
            <a:no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Graphs are very </a:t>
            </a:r>
            <a:r>
              <a:rPr lang="en-US" sz="2400" dirty="0"/>
              <a:t>useful </a:t>
            </a:r>
            <a:r>
              <a:rPr lang="en-US" sz="2400" dirty="0" smtClean="0"/>
              <a:t>in analyzing how random measurement </a:t>
            </a:r>
            <a:r>
              <a:rPr lang="en-US" sz="2400" dirty="0"/>
              <a:t>errors are distributed.  </a:t>
            </a:r>
            <a:r>
              <a:rPr lang="en-US" sz="2400" dirty="0" smtClean="0"/>
              <a:t>A commonly used graph for this purpose is the </a:t>
            </a:r>
            <a:r>
              <a:rPr lang="en-US" sz="2400" i="1" dirty="0" smtClean="0">
                <a:solidFill>
                  <a:srgbClr val="FF0000"/>
                </a:solidFill>
              </a:rPr>
              <a:t>histogram</a:t>
            </a:r>
            <a:r>
              <a:rPr lang="en-US" sz="2400" i="1" dirty="0" smtClean="0"/>
              <a:t>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To draw the histogram, bands </a:t>
            </a:r>
            <a:r>
              <a:rPr lang="en-US" sz="2400" dirty="0"/>
              <a:t>of equal width across the range of measurement </a:t>
            </a:r>
            <a:r>
              <a:rPr lang="en-US" sz="2400" dirty="0" smtClean="0"/>
              <a:t>values are </a:t>
            </a:r>
            <a:r>
              <a:rPr lang="en-US" sz="2400" dirty="0"/>
              <a:t>defined and the number of measurements within each band is counted. </a:t>
            </a:r>
            <a:endParaRPr lang="en-US" sz="2400" dirty="0" smtClean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For example, the histogram of the following set </a:t>
            </a:r>
            <a:r>
              <a:rPr lang="en-US" sz="2400" dirty="0"/>
              <a:t>of 23 readings: </a:t>
            </a:r>
            <a:r>
              <a:rPr lang="en-US" sz="2400" dirty="0">
                <a:solidFill>
                  <a:srgbClr val="FF0000"/>
                </a:solidFill>
              </a:rPr>
              <a:t> {</a:t>
            </a:r>
            <a:r>
              <a:rPr lang="en-US" sz="2400" dirty="0" smtClean="0">
                <a:solidFill>
                  <a:srgbClr val="FF0000"/>
                </a:solidFill>
              </a:rPr>
              <a:t>407, 407, 404, 407, 404, 405, 407, 402, 406, 409, 408, 405, 406, 410, 406, 408, 406, 409, 406, 405, 409, 406, </a:t>
            </a:r>
            <a:r>
              <a:rPr lang="en-US" sz="2400" dirty="0">
                <a:solidFill>
                  <a:srgbClr val="FF0000"/>
                </a:solidFill>
              </a:rPr>
              <a:t>407}</a:t>
            </a:r>
            <a:r>
              <a:rPr lang="en-US" sz="2400" dirty="0"/>
              <a:t>, </a:t>
            </a:r>
            <a:r>
              <a:rPr lang="en-US" sz="2400" dirty="0" smtClean="0"/>
              <a:t>using </a:t>
            </a:r>
            <a:r>
              <a:rPr lang="en-US" sz="2400" dirty="0"/>
              <a:t>bands 2mm wide, is shown </a:t>
            </a:r>
            <a:r>
              <a:rPr lang="en-US" sz="2400" dirty="0" smtClean="0"/>
              <a:t>next. </a:t>
            </a:r>
            <a:endParaRPr lang="en-US" sz="24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910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992888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sz="3600" b="1" dirty="0" smtClean="0"/>
              <a:t>The histogram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392" y="5229200"/>
            <a:ext cx="8187728" cy="1296144"/>
          </a:xfrm>
        </p:spPr>
        <p:txBody>
          <a:bodyPr>
            <a:noAutofit/>
          </a:bodyPr>
          <a:lstStyle/>
          <a:p>
            <a:pPr marL="0" indent="0" algn="l" rtl="0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400" dirty="0" smtClean="0"/>
              <a:t>This histogram </a:t>
            </a:r>
            <a:r>
              <a:rPr lang="en-US" sz="2400" dirty="0"/>
              <a:t>has the characteristic shape shown by truly random data, with symmetry about the mean value of the </a:t>
            </a:r>
            <a:r>
              <a:rPr lang="en-US" sz="2400" dirty="0" smtClean="0"/>
              <a:t>measurements.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15</a:t>
            </a:fld>
            <a:endParaRPr lang="ar-EG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34" y="1124744"/>
            <a:ext cx="4992554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urved Connector 6"/>
          <p:cNvCxnSpPr/>
          <p:nvPr/>
        </p:nvCxnSpPr>
        <p:spPr>
          <a:xfrm rot="10800000" flipV="1">
            <a:off x="3159136" y="1826459"/>
            <a:ext cx="1728192" cy="34734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77448" y="1429869"/>
            <a:ext cx="394302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en-US" i="1" dirty="0" smtClean="0"/>
              <a:t>11 </a:t>
            </a:r>
            <a:r>
              <a:rPr lang="en-US" i="1" dirty="0"/>
              <a:t>measurements in </a:t>
            </a:r>
            <a:endParaRPr lang="en-US" i="1" dirty="0" smtClean="0"/>
          </a:p>
          <a:p>
            <a:pPr algn="l" rtl="0"/>
            <a:r>
              <a:rPr lang="en-US" i="1" dirty="0" smtClean="0"/>
              <a:t>the </a:t>
            </a:r>
            <a:r>
              <a:rPr lang="en-US" i="1" dirty="0"/>
              <a:t>range from </a:t>
            </a:r>
            <a:r>
              <a:rPr lang="en-US" i="1" dirty="0" smtClean="0"/>
              <a:t>405.5 </a:t>
            </a:r>
            <a:r>
              <a:rPr lang="en-US" i="1" dirty="0"/>
              <a:t>to </a:t>
            </a:r>
            <a:r>
              <a:rPr lang="en-US" i="1" dirty="0" smtClean="0"/>
              <a:t>407.5</a:t>
            </a:r>
            <a:endParaRPr lang="en-US" i="1" dirty="0"/>
          </a:p>
        </p:txBody>
      </p:sp>
      <p:cxnSp>
        <p:nvCxnSpPr>
          <p:cNvPr id="19" name="Curved Connector 18"/>
          <p:cNvCxnSpPr/>
          <p:nvPr/>
        </p:nvCxnSpPr>
        <p:spPr>
          <a:xfrm rot="10800000" flipV="1">
            <a:off x="3676840" y="3010597"/>
            <a:ext cx="1728190" cy="41840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95152" y="2609614"/>
            <a:ext cx="342532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en-US" i="1" dirty="0" smtClean="0"/>
              <a:t>5 measurements </a:t>
            </a:r>
            <a:r>
              <a:rPr lang="en-US" i="1" dirty="0"/>
              <a:t>in the range </a:t>
            </a:r>
            <a:r>
              <a:rPr lang="en-US" i="1" dirty="0" smtClean="0"/>
              <a:t>from 407.5 </a:t>
            </a:r>
            <a:r>
              <a:rPr lang="en-US" i="1" dirty="0"/>
              <a:t>to </a:t>
            </a:r>
            <a:r>
              <a:rPr lang="en-US" i="1" dirty="0" smtClean="0"/>
              <a:t>409.5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376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416" y="476672"/>
            <a:ext cx="7620000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The histogram</a:t>
            </a:r>
            <a:endParaRPr lang="ar-EG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16</a:t>
            </a:fld>
            <a:endParaRPr lang="ar-EG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3568" y="1628800"/>
            <a:ext cx="7704856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r" defTabSz="914400" rtl="1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2400" dirty="0"/>
              <a:t>What happens to the histogram as the number of measurements increases?</a:t>
            </a:r>
          </a:p>
          <a:p>
            <a:pPr algn="l" rtl="0"/>
            <a:r>
              <a:rPr lang="en-US" sz="2400" dirty="0" smtClean="0"/>
              <a:t>The histogram becomes a smooth </a:t>
            </a:r>
            <a:r>
              <a:rPr lang="en-US" sz="2400" i="1" dirty="0"/>
              <a:t>bell-shaped </a:t>
            </a:r>
            <a:r>
              <a:rPr lang="en-US" sz="2400" dirty="0" smtClean="0"/>
              <a:t>curve known </a:t>
            </a:r>
            <a:r>
              <a:rPr lang="en-US" sz="2400" dirty="0"/>
              <a:t>as the Gaussian or normal distribution.</a:t>
            </a:r>
            <a:endParaRPr lang="en-US" sz="24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564108"/>
            <a:ext cx="4536504" cy="23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942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467544" y="1484784"/>
            <a:ext cx="8064896" cy="2232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r" defTabSz="914400" rtl="1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2400" dirty="0"/>
              <a:t>If the area under the curve </a:t>
            </a:r>
            <a:r>
              <a:rPr lang="en-US" sz="2400" dirty="0" smtClean="0"/>
              <a:t>f(x) is </a:t>
            </a:r>
            <a:r>
              <a:rPr lang="en-US" sz="2400" dirty="0"/>
              <a:t>normalized to unity, that </a:t>
            </a:r>
            <a:r>
              <a:rPr lang="en-US" sz="2400" dirty="0" smtClean="0"/>
              <a:t>is,</a:t>
            </a:r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  <a:p>
            <a:pPr marL="114300" indent="0" algn="l" rtl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curve is </a:t>
            </a:r>
            <a:r>
              <a:rPr lang="en-US" sz="2400" dirty="0" smtClean="0"/>
              <a:t>called the </a:t>
            </a:r>
            <a:r>
              <a:rPr lang="en-US" sz="2400" i="1" dirty="0" smtClean="0"/>
              <a:t>probability density function </a:t>
            </a:r>
            <a:r>
              <a:rPr lang="en-US" sz="2400" dirty="0"/>
              <a:t>(</a:t>
            </a:r>
            <a:r>
              <a:rPr lang="en-US" sz="2400" dirty="0" err="1"/>
              <a:t>pdf</a:t>
            </a:r>
            <a:r>
              <a:rPr lang="en-US" sz="2400" dirty="0"/>
              <a:t>). </a:t>
            </a: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620000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sz="3600" dirty="0"/>
              <a:t>Probability distribution </a:t>
            </a:r>
            <a:r>
              <a:rPr lang="en-US" sz="3600" dirty="0" smtClean="0"/>
              <a:t>function (</a:t>
            </a:r>
            <a:r>
              <a:rPr lang="en-US" sz="3600" dirty="0" err="1" smtClean="0"/>
              <a:t>pdf</a:t>
            </a:r>
            <a:r>
              <a:rPr lang="en-US" sz="3600" dirty="0" smtClean="0"/>
              <a:t>)</a:t>
            </a:r>
            <a:endParaRPr lang="ar-EG" sz="36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80496" y="3501008"/>
            <a:ext cx="4999616" cy="2704341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/>
              <a:t>The </a:t>
            </a:r>
            <a:r>
              <a:rPr lang="en-US" sz="2400" dirty="0"/>
              <a:t>probability that a measurement lies between </a:t>
            </a:r>
            <a:r>
              <a:rPr lang="en-US" sz="2400" dirty="0" smtClean="0"/>
              <a:t>D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and D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 smtClean="0"/>
              <a:t>equal the </a:t>
            </a:r>
            <a:r>
              <a:rPr lang="en-US" sz="2400" dirty="0"/>
              <a:t>area under the curve between D</a:t>
            </a:r>
            <a:r>
              <a:rPr lang="en-US" sz="2400" baseline="-25000" dirty="0"/>
              <a:t>1</a:t>
            </a:r>
            <a:r>
              <a:rPr lang="en-US" sz="2400" dirty="0"/>
              <a:t> and </a:t>
            </a:r>
            <a:r>
              <a:rPr lang="en-US" sz="2400" dirty="0" smtClean="0"/>
              <a:t>D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17</a:t>
            </a:fld>
            <a:endParaRPr lang="ar-EG"/>
          </a:p>
        </p:txBody>
      </p:sp>
      <p:pic>
        <p:nvPicPr>
          <p:cNvPr id="5" name="Content Placeholder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176" y="3645024"/>
            <a:ext cx="3153312" cy="2664296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156115"/>
              </p:ext>
            </p:extLst>
          </p:nvPr>
        </p:nvGraphicFramePr>
        <p:xfrm>
          <a:off x="3777158" y="1916832"/>
          <a:ext cx="1536384" cy="902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5" name="Equation" r:id="rId4" imgW="799920" imgH="469800" progId="Equation.3">
                  <p:embed/>
                </p:oleObj>
              </mc:Choice>
              <mc:Fallback>
                <p:oleObj name="Equation" r:id="rId4" imgW="7999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7158" y="1916832"/>
                        <a:ext cx="1536384" cy="9027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4707921"/>
              </p:ext>
            </p:extLst>
          </p:nvPr>
        </p:nvGraphicFramePr>
        <p:xfrm>
          <a:off x="1259632" y="5157192"/>
          <a:ext cx="3476625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6" name="Equation" r:id="rId6" imgW="1675673" imgH="495085" progId="Equation.3">
                  <p:embed/>
                </p:oleObj>
              </mc:Choice>
              <mc:Fallback>
                <p:oleObj name="Equation" r:id="rId6" imgW="1675673" imgH="49508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5157192"/>
                        <a:ext cx="3476625" cy="102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6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848872" cy="720080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sz="3600" dirty="0" smtClean="0"/>
              <a:t>Cumulative </a:t>
            </a:r>
            <a:r>
              <a:rPr lang="en-US" sz="3600" dirty="0"/>
              <a:t>distribution </a:t>
            </a:r>
            <a:r>
              <a:rPr lang="en-US" sz="3600" dirty="0" smtClean="0"/>
              <a:t>function (</a:t>
            </a:r>
            <a:r>
              <a:rPr lang="en-US" sz="3600" dirty="0" err="1" smtClean="0"/>
              <a:t>cdf</a:t>
            </a:r>
            <a:r>
              <a:rPr lang="en-US" sz="3600" dirty="0" smtClean="0"/>
              <a:t>)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7920880" cy="244827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/>
              <a:t>The </a:t>
            </a:r>
            <a:r>
              <a:rPr lang="en-US" sz="2400" i="1" dirty="0"/>
              <a:t>cumulative distribution function </a:t>
            </a:r>
            <a:r>
              <a:rPr lang="en-US" sz="2400" dirty="0"/>
              <a:t>(</a:t>
            </a:r>
            <a:r>
              <a:rPr lang="en-US" sz="2400" dirty="0" err="1" smtClean="0"/>
              <a:t>cdf</a:t>
            </a:r>
            <a:r>
              <a:rPr lang="en-US" sz="2400" dirty="0" smtClean="0"/>
              <a:t>) is </a:t>
            </a:r>
            <a:r>
              <a:rPr lang="en-US" sz="2400" dirty="0"/>
              <a:t>defined as the </a:t>
            </a:r>
            <a:r>
              <a:rPr lang="en-US" sz="2400" dirty="0" smtClean="0"/>
              <a:t>probability of </a:t>
            </a:r>
            <a:r>
              <a:rPr lang="en-US" sz="2400" dirty="0"/>
              <a:t>observing a value less than or equal to D</a:t>
            </a:r>
            <a:r>
              <a:rPr lang="en-US" sz="2400" baseline="-25000" dirty="0"/>
              <a:t>0</a:t>
            </a:r>
            <a:r>
              <a:rPr lang="en-US" sz="2400" dirty="0"/>
              <a:t>, and is expressed </a:t>
            </a:r>
            <a:r>
              <a:rPr lang="en-US" sz="2400" dirty="0" smtClean="0"/>
              <a:t>as:</a:t>
            </a:r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18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398202"/>
              </p:ext>
            </p:extLst>
          </p:nvPr>
        </p:nvGraphicFramePr>
        <p:xfrm>
          <a:off x="2951336" y="2708920"/>
          <a:ext cx="28448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58" name="Equation" r:id="rId3" imgW="1371600" imgH="469800" progId="Equation.3">
                  <p:embed/>
                </p:oleObj>
              </mc:Choice>
              <mc:Fallback>
                <p:oleObj name="Equation" r:id="rId3" imgW="1371600" imgH="46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336" y="2708920"/>
                        <a:ext cx="2844800" cy="974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Content Placeholder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532" y="3965019"/>
            <a:ext cx="3285932" cy="27763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9552" y="4010288"/>
            <a:ext cx="4536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 rtl="0">
              <a:buFont typeface="Arial" pitchFamily="34" charset="0"/>
              <a:buChar char="•"/>
            </a:pPr>
            <a:r>
              <a:rPr lang="en-US" sz="2400" dirty="0"/>
              <a:t>Thus, </a:t>
            </a:r>
            <a:r>
              <a:rPr lang="en-US" sz="2400" dirty="0" err="1" smtClean="0"/>
              <a:t>cdf</a:t>
            </a:r>
            <a:r>
              <a:rPr lang="en-US" sz="2400" dirty="0" smtClean="0"/>
              <a:t> </a:t>
            </a:r>
            <a:r>
              <a:rPr lang="en-US" sz="2400" dirty="0"/>
              <a:t>is the area under the curve to the left of a vertical line drawn through D</a:t>
            </a:r>
            <a:r>
              <a:rPr lang="en-US" sz="2400" baseline="-25000" dirty="0"/>
              <a:t>0</a:t>
            </a:r>
            <a:r>
              <a:rPr lang="en-US" sz="2400" dirty="0"/>
              <a:t>.</a:t>
            </a:r>
            <a:endParaRPr lang="ar-EG" sz="2400" dirty="0"/>
          </a:p>
          <a:p>
            <a:pPr marL="342900" indent="-342900" algn="l" rtl="0">
              <a:buFont typeface="Arial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878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309" y="3136022"/>
            <a:ext cx="5626179" cy="36053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992888" cy="720080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sz="3600" dirty="0"/>
              <a:t>Gaussian </a:t>
            </a:r>
            <a:r>
              <a:rPr lang="en-US" sz="3600" dirty="0" smtClean="0"/>
              <a:t>(normal) distribution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1656184"/>
          </a:xfrm>
        </p:spPr>
        <p:txBody>
          <a:bodyPr>
            <a:noAutofit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dirty="0" err="1" smtClean="0"/>
              <a:t>pdf</a:t>
            </a:r>
            <a:r>
              <a:rPr lang="en-US" sz="2400" dirty="0" smtClean="0"/>
              <a:t> of normal distribution curve is given by: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19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707709"/>
              </p:ext>
            </p:extLst>
          </p:nvPr>
        </p:nvGraphicFramePr>
        <p:xfrm>
          <a:off x="3178885" y="1923232"/>
          <a:ext cx="3049299" cy="1073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79" name="Equation" r:id="rId4" imgW="1371600" imgH="482400" progId="Equation.3">
                  <p:embed/>
                </p:oleObj>
              </mc:Choice>
              <mc:Fallback>
                <p:oleObj name="Equation" r:id="rId4" imgW="137160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8885" y="1923232"/>
                        <a:ext cx="3049299" cy="1073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395535" y="2996952"/>
                <a:ext cx="2942773" cy="30963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 smtClean="0"/>
                  <a:t>where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𝜇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is </a:t>
                </a:r>
                <a:r>
                  <a:rPr lang="en-US" sz="2400" dirty="0"/>
                  <a:t>the mean </a:t>
                </a:r>
                <a:r>
                  <a:rPr lang="en-US" sz="2400" dirty="0" smtClean="0"/>
                  <a:t>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is the standard deviation.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 smtClean="0"/>
                  <a:t>The </a:t>
                </a:r>
                <a:r>
                  <a:rPr lang="en-US" sz="2400" dirty="0"/>
                  <a:t>width of the Gaussian curve decreases </a:t>
                </a:r>
                <a:r>
                  <a:rPr lang="en-US" sz="2400" dirty="0" smtClean="0"/>
                  <a:t>as </a:t>
                </a:r>
                <a:r>
                  <a:rPr lang="el-GR" sz="2400" dirty="0" smtClean="0"/>
                  <a:t>σ</a:t>
                </a:r>
                <a:r>
                  <a:rPr lang="en-US" sz="2400" dirty="0" smtClean="0"/>
                  <a:t> becomes </a:t>
                </a:r>
                <a:r>
                  <a:rPr lang="en-US" sz="2400" dirty="0"/>
                  <a:t>smaller. </a:t>
                </a:r>
                <a:endParaRPr lang="en-US" sz="2400" dirty="0" smtClean="0"/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en-US" sz="2400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5" y="2996952"/>
                <a:ext cx="2942773" cy="3096344"/>
              </a:xfrm>
              <a:prstGeom prst="rect">
                <a:avLst/>
              </a:prstGeom>
              <a:blipFill rotWithShape="1">
                <a:blip r:embed="rId6"/>
                <a:stretch>
                  <a:fillRect l="-2899" t="-1575" r="-4348" b="-1181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674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416" y="557808"/>
            <a:ext cx="7620000" cy="1143000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smtClean="0"/>
              <a:t>Objectives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00200"/>
            <a:ext cx="7920880" cy="4525963"/>
          </a:xfrm>
        </p:spPr>
        <p:txBody>
          <a:bodyPr>
            <a:normAutofit/>
          </a:bodyPr>
          <a:lstStyle/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List some </a:t>
            </a:r>
            <a:r>
              <a:rPr lang="en-US" sz="2400" dirty="0"/>
              <a:t>sources of measurement errors.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 smtClean="0"/>
              <a:t>Classify measurement errors </a:t>
            </a:r>
            <a:r>
              <a:rPr lang="en-US" sz="2400" dirty="0"/>
              <a:t>into systematic and random errors.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 smtClean="0"/>
              <a:t>Study some statistical tools to treat measurement data contaminated by random </a:t>
            </a:r>
            <a:r>
              <a:rPr lang="en-US" sz="2400" dirty="0"/>
              <a:t>errors.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7163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632848" cy="93610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Standard Gaussian </a:t>
            </a:r>
            <a:r>
              <a:rPr lang="en-US" sz="3600" dirty="0"/>
              <a:t>distribution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7920880" cy="5040560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/>
              <a:t>If a Gaussian </a:t>
            </a:r>
            <a:r>
              <a:rPr lang="en-US" sz="2400" dirty="0"/>
              <a:t>distribution </a:t>
            </a:r>
            <a:r>
              <a:rPr lang="en-US" sz="2400" dirty="0" smtClean="0"/>
              <a:t>has </a:t>
            </a:r>
            <a:r>
              <a:rPr lang="en-US" sz="2400" dirty="0"/>
              <a:t>zero </a:t>
            </a:r>
            <a:r>
              <a:rPr lang="en-US" sz="2400" dirty="0" smtClean="0"/>
              <a:t>mean </a:t>
            </a:r>
            <a:r>
              <a:rPr lang="el-GR" sz="2400" dirty="0" smtClean="0"/>
              <a:t>μ</a:t>
            </a:r>
            <a:r>
              <a:rPr lang="en-US" sz="2400" dirty="0" smtClean="0"/>
              <a:t> = 0 and </a:t>
            </a:r>
            <a:r>
              <a:rPr lang="en-US" sz="2400" dirty="0"/>
              <a:t>a standard </a:t>
            </a:r>
            <a:r>
              <a:rPr lang="en-US" sz="2400" dirty="0" smtClean="0"/>
              <a:t>deviation </a:t>
            </a:r>
            <a:r>
              <a:rPr lang="el-GR" sz="2400" dirty="0" smtClean="0"/>
              <a:t>σ</a:t>
            </a:r>
            <a:r>
              <a:rPr lang="en-US" sz="2400" dirty="0" smtClean="0"/>
              <a:t> = 1, it is called a </a:t>
            </a:r>
            <a:r>
              <a:rPr lang="en-US" sz="2400" i="1" dirty="0" smtClean="0">
                <a:solidFill>
                  <a:srgbClr val="FF0000"/>
                </a:solidFill>
              </a:rPr>
              <a:t>standard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Gaussian distribution.</a:t>
            </a:r>
          </a:p>
          <a:p>
            <a:pPr algn="l" rtl="0"/>
            <a:endParaRPr lang="en-US" sz="2400" dirty="0"/>
          </a:p>
          <a:p>
            <a:pPr marL="109728" indent="0" algn="l" rtl="0">
              <a:buNone/>
            </a:pPr>
            <a:endParaRPr lang="en-US" sz="2400" dirty="0" smtClean="0"/>
          </a:p>
          <a:p>
            <a:pPr marL="109728" indent="0" algn="l" rtl="0">
              <a:buNone/>
            </a:pPr>
            <a:endParaRPr lang="en-US" sz="2400" dirty="0"/>
          </a:p>
          <a:p>
            <a:pPr algn="l" rtl="0"/>
            <a:r>
              <a:rPr lang="en-US" sz="2400" dirty="0" smtClean="0"/>
              <a:t>Any </a:t>
            </a:r>
            <a:r>
              <a:rPr lang="en-US" sz="2400" u="sng" dirty="0" smtClean="0"/>
              <a:t>non-standard</a:t>
            </a:r>
            <a:r>
              <a:rPr lang="en-US" sz="2400" dirty="0" smtClean="0"/>
              <a:t> Gaussian distribution can be transformed to a </a:t>
            </a:r>
            <a:r>
              <a:rPr lang="en-US" sz="2400" i="1" dirty="0" smtClean="0"/>
              <a:t>standard</a:t>
            </a:r>
            <a:r>
              <a:rPr lang="en-US" sz="2400" dirty="0" smtClean="0"/>
              <a:t> Gaussian distribution by the transformation </a:t>
            </a:r>
          </a:p>
          <a:p>
            <a:pPr marL="109728" indent="0" algn="l" rtl="0">
              <a:buNone/>
            </a:pPr>
            <a:r>
              <a:rPr lang="en-US" sz="2400" b="0" dirty="0" smtClean="0"/>
              <a:t>				</a:t>
            </a:r>
          </a:p>
          <a:p>
            <a:pPr marL="109728" indent="0" algn="l" rtl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20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304695"/>
              </p:ext>
            </p:extLst>
          </p:nvPr>
        </p:nvGraphicFramePr>
        <p:xfrm>
          <a:off x="3733031" y="5133305"/>
          <a:ext cx="134302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20" name="Equation" r:id="rId3" imgW="647640" imgH="393480" progId="Equation.3">
                  <p:embed/>
                </p:oleObj>
              </mc:Choice>
              <mc:Fallback>
                <p:oleObj name="Equation" r:id="rId3" imgW="6476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031" y="5133305"/>
                        <a:ext cx="1343025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932556"/>
              </p:ext>
            </p:extLst>
          </p:nvPr>
        </p:nvGraphicFramePr>
        <p:xfrm>
          <a:off x="3296394" y="2697163"/>
          <a:ext cx="2571750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21" name="Equation" r:id="rId5" imgW="1130040" imgH="469800" progId="Equation.3">
                  <p:embed/>
                </p:oleObj>
              </mc:Choice>
              <mc:Fallback>
                <p:oleObj name="Equation" r:id="rId5" imgW="1130040" imgH="469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6394" y="2697163"/>
                        <a:ext cx="2571750" cy="1068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670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445280"/>
            <a:ext cx="7715200" cy="751472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sz="3600" dirty="0"/>
              <a:t>Standard Gaussian </a:t>
            </a:r>
            <a:r>
              <a:rPr lang="en-US" sz="3600" dirty="0" smtClean="0"/>
              <a:t>tables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0152"/>
            <a:ext cx="7992888" cy="4829168"/>
          </a:xfrm>
        </p:spPr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sz="2400" dirty="0" smtClean="0"/>
              <a:t>Standard </a:t>
            </a:r>
            <a:r>
              <a:rPr lang="en-US" sz="2400" dirty="0"/>
              <a:t>Gaussian </a:t>
            </a:r>
            <a:r>
              <a:rPr lang="en-US" sz="2400" dirty="0" smtClean="0"/>
              <a:t>distribution tables are available to tabulate the </a:t>
            </a:r>
            <a:r>
              <a:rPr lang="en-US" sz="2400" b="1" dirty="0" err="1" smtClean="0"/>
              <a:t>cdf</a:t>
            </a:r>
            <a:r>
              <a:rPr lang="en-US" sz="2400" b="1" dirty="0" smtClean="0"/>
              <a:t> </a:t>
            </a:r>
            <a:r>
              <a:rPr lang="en-US" sz="2400" dirty="0" smtClean="0"/>
              <a:t>function, F(z), </a:t>
            </a:r>
            <a:r>
              <a:rPr lang="en-US" sz="2400" dirty="0"/>
              <a:t>for various values of </a:t>
            </a:r>
            <a:r>
              <a:rPr lang="en-US" sz="2400" i="1" dirty="0"/>
              <a:t>z</a:t>
            </a:r>
            <a:r>
              <a:rPr lang="en-US" sz="2400" dirty="0"/>
              <a:t> </a:t>
            </a:r>
            <a:r>
              <a:rPr lang="en-US" sz="2400" dirty="0" smtClean="0"/>
              <a:t>given </a:t>
            </a:r>
            <a:r>
              <a:rPr lang="en-US" sz="2400" dirty="0"/>
              <a:t>by</a:t>
            </a:r>
            <a:r>
              <a:rPr lang="en-US" sz="2400" dirty="0" smtClean="0"/>
              <a:t>:</a:t>
            </a:r>
          </a:p>
          <a:p>
            <a:pPr marL="109728" indent="0" algn="l" rtl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21</a:t>
            </a:fld>
            <a:endParaRPr lang="ar-EG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62" y="3933056"/>
            <a:ext cx="8321102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3838558"/>
              </p:ext>
            </p:extLst>
          </p:nvPr>
        </p:nvGraphicFramePr>
        <p:xfrm>
          <a:off x="2790552" y="2564904"/>
          <a:ext cx="3149600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1" name="Equation" r:id="rId4" imgW="1384200" imgH="482400" progId="Equation.3">
                  <p:embed/>
                </p:oleObj>
              </mc:Choice>
              <mc:Fallback>
                <p:oleObj name="Equation" r:id="rId4" imgW="138420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552" y="2564904"/>
                        <a:ext cx="3149600" cy="109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101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840" y="332656"/>
            <a:ext cx="7620000" cy="792088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Example 3</a:t>
            </a:r>
            <a:endParaRPr lang="ar-EG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7992888" cy="1728192"/>
          </a:xfrm>
        </p:spPr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sz="2400" dirty="0" smtClean="0"/>
              <a:t>How </a:t>
            </a:r>
            <a:r>
              <a:rPr lang="en-US" sz="2400" dirty="0"/>
              <a:t>many measurements in a data set subject to random errors lie outside </a:t>
            </a:r>
            <a:r>
              <a:rPr lang="en-US" sz="2400" dirty="0" smtClean="0"/>
              <a:t>the boundaries of +</a:t>
            </a:r>
            <a:r>
              <a:rPr lang="el-GR" sz="2400" dirty="0" smtClean="0"/>
              <a:t>σ</a:t>
            </a:r>
            <a:r>
              <a:rPr lang="en-US" sz="2400" dirty="0" smtClean="0"/>
              <a:t> and -</a:t>
            </a:r>
            <a:r>
              <a:rPr lang="el-GR" sz="2400" dirty="0" smtClean="0"/>
              <a:t>σ</a:t>
            </a:r>
            <a:r>
              <a:rPr lang="en-US" sz="2400" dirty="0" smtClean="0"/>
              <a:t>, around the mean i.e</a:t>
            </a:r>
            <a:r>
              <a:rPr lang="en-US" sz="2400" dirty="0"/>
              <a:t>. how many measurements have a deviation </a:t>
            </a:r>
            <a:r>
              <a:rPr lang="en-US" sz="2400" dirty="0" smtClean="0"/>
              <a:t>greater than |</a:t>
            </a:r>
            <a:r>
              <a:rPr lang="el-GR" sz="2400" dirty="0" smtClean="0"/>
              <a:t>σ</a:t>
            </a:r>
            <a:r>
              <a:rPr lang="en-US" sz="2400" dirty="0" smtClean="0"/>
              <a:t>|?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22</a:t>
            </a:fld>
            <a:endParaRPr lang="ar-EG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5536" y="3162152"/>
            <a:ext cx="3442736" cy="33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r" defTabSz="914400" rtl="1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l" rtl="0">
              <a:buFont typeface="Arial" pitchFamily="34" charset="0"/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Solution</a:t>
            </a:r>
          </a:p>
          <a:p>
            <a:pPr marL="114300" indent="0" algn="l" rtl="0">
              <a:buFont typeface="Arial" pitchFamily="34" charset="0"/>
              <a:buNone/>
            </a:pPr>
            <a:r>
              <a:rPr lang="en-US" sz="2400" dirty="0" smtClean="0"/>
              <a:t>The required number is represented by the sum of the two shaded areas in the Figure.</a:t>
            </a:r>
          </a:p>
          <a:p>
            <a:pPr algn="l" rtl="0"/>
            <a:endParaRPr lang="ar-EG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701" y="2708920"/>
            <a:ext cx="4304723" cy="3512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0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476672"/>
            <a:ext cx="7992888" cy="6120680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/>
              <a:t>This area can be expressed as: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We </a:t>
            </a:r>
            <a:r>
              <a:rPr lang="en-US" sz="2400" dirty="0"/>
              <a:t>need to transform </a:t>
            </a:r>
            <a:r>
              <a:rPr lang="en-US" sz="2400" b="1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/>
              <a:t>to a </a:t>
            </a:r>
            <a:r>
              <a:rPr lang="en-US" sz="2400" b="1" dirty="0">
                <a:solidFill>
                  <a:srgbClr val="FF0000"/>
                </a:solidFill>
              </a:rPr>
              <a:t>standard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normally distributed </a:t>
            </a:r>
            <a:r>
              <a:rPr lang="en-US" sz="2400" dirty="0" smtClean="0"/>
              <a:t>variable </a:t>
            </a:r>
            <a:r>
              <a:rPr lang="en-US" sz="2400" b="1" i="1" dirty="0" smtClean="0"/>
              <a:t>z</a:t>
            </a:r>
            <a:r>
              <a:rPr lang="en-US" sz="2400" dirty="0" smtClean="0"/>
              <a:t> using the transformation </a:t>
            </a:r>
            <a:r>
              <a:rPr lang="en-US" sz="2400" b="1" i="1" dirty="0" smtClean="0"/>
              <a:t>z</a:t>
            </a:r>
            <a:r>
              <a:rPr lang="en-US" sz="2400" b="1" dirty="0" smtClean="0"/>
              <a:t> = (</a:t>
            </a:r>
            <a:r>
              <a:rPr lang="en-US" sz="2400" b="1" i="1" dirty="0" smtClean="0"/>
              <a:t>x</a:t>
            </a:r>
            <a:r>
              <a:rPr lang="en-US" sz="2400" b="1" dirty="0" smtClean="0"/>
              <a:t>-</a:t>
            </a:r>
            <a:r>
              <a:rPr lang="el-GR" sz="2400" b="1" i="1" dirty="0" smtClean="0"/>
              <a:t>μ</a:t>
            </a:r>
            <a:r>
              <a:rPr lang="en-US" sz="2400" b="1" dirty="0" smtClean="0"/>
              <a:t>)/</a:t>
            </a:r>
            <a:r>
              <a:rPr lang="el-GR" sz="2400" b="1" i="1" dirty="0" smtClean="0"/>
              <a:t>σ</a:t>
            </a:r>
            <a:r>
              <a:rPr lang="en-US" sz="2400" dirty="0" smtClean="0"/>
              <a:t>. </a:t>
            </a:r>
          </a:p>
          <a:p>
            <a:pPr algn="l" rtl="0"/>
            <a:r>
              <a:rPr lang="en-US" sz="2400" dirty="0" smtClean="0"/>
              <a:t>This gives:</a:t>
            </a:r>
            <a:endParaRPr lang="en-US" sz="2400" dirty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  <a:p>
            <a:pPr marL="109728" indent="0" algn="l" rtl="0">
              <a:buNone/>
            </a:pPr>
            <a:r>
              <a:rPr lang="en-US" sz="2400" dirty="0" smtClean="0"/>
              <a:t> </a:t>
            </a:r>
            <a:endParaRPr lang="en-US" sz="2400" dirty="0"/>
          </a:p>
          <a:p>
            <a:pPr algn="l" rtl="0"/>
            <a:endParaRPr lang="en-US" sz="2400" dirty="0"/>
          </a:p>
          <a:p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23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572806"/>
              </p:ext>
            </p:extLst>
          </p:nvPr>
        </p:nvGraphicFramePr>
        <p:xfrm>
          <a:off x="1977925" y="3789040"/>
          <a:ext cx="5186363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51" name="Equation" r:id="rId3" imgW="2793960" imgH="876240" progId="Equation.3">
                  <p:embed/>
                </p:oleObj>
              </mc:Choice>
              <mc:Fallback>
                <p:oleObj name="Equation" r:id="rId3" imgW="2793960" imgH="876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7925" y="3789040"/>
                        <a:ext cx="5186363" cy="179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549758"/>
              </p:ext>
            </p:extLst>
          </p:nvPr>
        </p:nvGraphicFramePr>
        <p:xfrm>
          <a:off x="865188" y="1484313"/>
          <a:ext cx="681513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52" name="Equation" r:id="rId5" imgW="3670200" imgH="203040" progId="Equation.3">
                  <p:embed/>
                </p:oleObj>
              </mc:Choice>
              <mc:Fallback>
                <p:oleObj name="Equation" r:id="rId5" imgW="367020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1484313"/>
                        <a:ext cx="681513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864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24</a:t>
            </a:fld>
            <a:endParaRPr lang="ar-EG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60040" y="5589240"/>
            <a:ext cx="8100392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r" defTabSz="914400" rtl="1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l" rtl="0">
              <a:buNone/>
            </a:pPr>
            <a:r>
              <a:rPr lang="en-US" sz="2400" dirty="0" smtClean="0">
                <a:solidFill>
                  <a:srgbClr val="FF0000"/>
                </a:solidFill>
                <a:ea typeface="Cambria Math"/>
              </a:rPr>
              <a:t>That is 32% of the measurements lie outside the ±</a:t>
            </a:r>
            <a:r>
              <a:rPr lang="el-GR" sz="2400" dirty="0" smtClean="0">
                <a:solidFill>
                  <a:srgbClr val="FF0000"/>
                </a:solidFill>
                <a:ea typeface="Cambria Math"/>
              </a:rPr>
              <a:t>σ</a:t>
            </a:r>
            <a:r>
              <a:rPr lang="en-US" sz="2400" dirty="0" smtClean="0">
                <a:solidFill>
                  <a:srgbClr val="FF0000"/>
                </a:solidFill>
                <a:ea typeface="Cambria Math"/>
              </a:rPr>
              <a:t> boundaries, while 68% of the measurements lie inside.</a:t>
            </a:r>
            <a:endParaRPr lang="en-US" sz="2400" dirty="0" smtClean="0"/>
          </a:p>
          <a:p>
            <a:endParaRPr lang="ar-EG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90007"/>
            <a:ext cx="2520280" cy="3947105"/>
          </a:xfrm>
          <a:prstGeom prst="rect">
            <a:avLst/>
          </a:prstGeom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578459"/>
              </p:ext>
            </p:extLst>
          </p:nvPr>
        </p:nvGraphicFramePr>
        <p:xfrm>
          <a:off x="524395" y="355699"/>
          <a:ext cx="7720013" cy="508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77" name="Equation" r:id="rId4" imgW="3784320" imgH="2489040" progId="Equation.3">
                  <p:embed/>
                </p:oleObj>
              </mc:Choice>
              <mc:Fallback>
                <p:oleObj name="Equation" r:id="rId4" imgW="3784320" imgH="248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395" y="355699"/>
                        <a:ext cx="7720013" cy="508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647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552" y="706016"/>
            <a:ext cx="8064896" cy="85077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rtl="0"/>
            <a:r>
              <a:rPr lang="en-US" sz="3600" u="sng" dirty="0" smtClean="0"/>
              <a:t>Standard</a:t>
            </a:r>
            <a:r>
              <a:rPr lang="en-US" sz="3600" dirty="0" smtClean="0"/>
              <a:t> Gaussian distribution: </a:t>
            </a:r>
            <a:r>
              <a:rPr lang="en-US" sz="3600" dirty="0" smtClean="0">
                <a:solidFill>
                  <a:srgbClr val="FF0000"/>
                </a:solidFill>
              </a:rPr>
              <a:t>a </a:t>
            </a:r>
            <a:r>
              <a:rPr lang="en-US" sz="3600" dirty="0">
                <a:solidFill>
                  <a:srgbClr val="FF0000"/>
                </a:solidFill>
              </a:rPr>
              <a:t>general rule</a:t>
            </a:r>
            <a:r>
              <a:rPr lang="en-US" sz="3600" dirty="0"/>
              <a:t> </a:t>
            </a:r>
            <a:endParaRPr lang="ar-EG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25</a:t>
            </a:fld>
            <a:endParaRPr lang="ar-EG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86" y="2060848"/>
            <a:ext cx="6891098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75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056" y="504310"/>
            <a:ext cx="7620000" cy="850106"/>
          </a:xfrm>
          <a:solidFill>
            <a:schemeClr val="bg1"/>
          </a:solidFill>
        </p:spPr>
        <p:txBody>
          <a:bodyPr/>
          <a:lstStyle/>
          <a:p>
            <a:pPr algn="l" rtl="0"/>
            <a:r>
              <a:rPr lang="en-US" sz="3600" dirty="0" smtClean="0"/>
              <a:t>Example 4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00" y="1628800"/>
            <a:ext cx="8052048" cy="4800600"/>
          </a:xfrm>
        </p:spPr>
        <p:txBody>
          <a:bodyPr>
            <a:noAutofit/>
          </a:bodyPr>
          <a:lstStyle/>
          <a:p>
            <a:pPr marL="109728" indent="0" rtl="0">
              <a:buNone/>
            </a:pPr>
            <a:r>
              <a:rPr lang="en-US" sz="2400" dirty="0" smtClean="0"/>
              <a:t>An </a:t>
            </a:r>
            <a:r>
              <a:rPr lang="en-US" sz="2400" dirty="0"/>
              <a:t>integrated circuit chip contains 10</a:t>
            </a:r>
            <a:r>
              <a:rPr lang="en-US" sz="2400" baseline="30000" dirty="0"/>
              <a:t>5</a:t>
            </a:r>
            <a:r>
              <a:rPr lang="en-US" sz="2400" dirty="0"/>
              <a:t> transistors. The transistors have a mean </a:t>
            </a:r>
            <a:r>
              <a:rPr lang="en-US" sz="2400" dirty="0" smtClean="0"/>
              <a:t>current gain </a:t>
            </a:r>
            <a:r>
              <a:rPr lang="en-US" sz="2400" dirty="0"/>
              <a:t>of 20 and a standard deviation of 2</a:t>
            </a:r>
            <a:r>
              <a:rPr lang="en-US" sz="2400" dirty="0" smtClean="0"/>
              <a:t>. </a:t>
            </a:r>
          </a:p>
          <a:p>
            <a:pPr marL="109728" indent="0" rtl="0">
              <a:buNone/>
            </a:pPr>
            <a:r>
              <a:rPr lang="en-US" sz="2400" dirty="0" smtClean="0"/>
              <a:t>Assuming that the current gain is normally distributed, calculate </a:t>
            </a:r>
            <a:r>
              <a:rPr lang="en-US" sz="2400" dirty="0"/>
              <a:t>the </a:t>
            </a:r>
            <a:r>
              <a:rPr lang="en-US" sz="2400" dirty="0" smtClean="0"/>
              <a:t>following:</a:t>
            </a:r>
          </a:p>
          <a:p>
            <a:pPr marL="109728" indent="0" rtl="0">
              <a:buNone/>
            </a:pPr>
            <a:endParaRPr lang="en-US" sz="2400" dirty="0"/>
          </a:p>
          <a:p>
            <a:pPr marL="109728" indent="0" rtl="0">
              <a:buNone/>
            </a:pPr>
            <a:r>
              <a:rPr lang="en-US" sz="2400" dirty="0" smtClean="0"/>
              <a:t>(a) the </a:t>
            </a:r>
            <a:r>
              <a:rPr lang="en-US" sz="2400" dirty="0"/>
              <a:t>number of transistors with a current gain between 19.8 and </a:t>
            </a:r>
            <a:r>
              <a:rPr lang="en-US" sz="2400" dirty="0" smtClean="0"/>
              <a:t>20.2</a:t>
            </a:r>
          </a:p>
          <a:p>
            <a:pPr marL="109728" indent="0" rtl="0">
              <a:buNone/>
            </a:pPr>
            <a:r>
              <a:rPr lang="en-US" sz="2400" dirty="0" smtClean="0"/>
              <a:t>(b</a:t>
            </a:r>
            <a:r>
              <a:rPr lang="en-US" sz="2400" dirty="0"/>
              <a:t>) the number of transistors with a current gain greater than 17.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26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7868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992888" cy="648072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sz="3600" dirty="0" smtClean="0"/>
              <a:t>Solution 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496944" cy="5904656"/>
          </a:xfrm>
        </p:spPr>
        <p:txBody>
          <a:bodyPr>
            <a:noAutofit/>
          </a:bodyPr>
          <a:lstStyle/>
          <a:p>
            <a:pPr marL="566928" indent="-457200" algn="just" rtl="0">
              <a:spcBef>
                <a:spcPts val="600"/>
              </a:spcBef>
              <a:spcAft>
                <a:spcPts val="600"/>
              </a:spcAft>
              <a:buAutoNum type="alphaLcParenBoth"/>
            </a:pPr>
            <a:r>
              <a:rPr lang="en-US" sz="2400" b="1" dirty="0" smtClean="0"/>
              <a:t>We want to find probability of having transistors with current gain between 19.8  and 20.2</a:t>
            </a:r>
            <a:endParaRPr lang="en-US" sz="2400" b="1" dirty="0"/>
          </a:p>
          <a:p>
            <a:pPr marL="566928" indent="-457200" algn="just" rtl="0">
              <a:spcBef>
                <a:spcPts val="600"/>
              </a:spcBef>
              <a:spcAft>
                <a:spcPts val="600"/>
              </a:spcAft>
              <a:buAutoNum type="alphaLcParenBoth"/>
            </a:pPr>
            <a:endParaRPr lang="en-US" sz="2400" b="1" dirty="0" smtClean="0"/>
          </a:p>
          <a:p>
            <a:pPr marL="566928" indent="-457200" algn="just" rtl="0">
              <a:spcBef>
                <a:spcPts val="600"/>
              </a:spcBef>
              <a:spcAft>
                <a:spcPts val="600"/>
              </a:spcAft>
              <a:buAutoNum type="alphaLcParenBoth"/>
            </a:pPr>
            <a:endParaRPr lang="en-US" sz="2400" b="1" dirty="0"/>
          </a:p>
          <a:p>
            <a:pPr marL="566928" indent="-457200" algn="just" rtl="0">
              <a:spcBef>
                <a:spcPts val="600"/>
              </a:spcBef>
              <a:spcAft>
                <a:spcPts val="600"/>
              </a:spcAft>
              <a:buAutoNum type="alphaLcParenBoth"/>
            </a:pPr>
            <a:endParaRPr lang="en-US" sz="2400" b="1" dirty="0" smtClean="0"/>
          </a:p>
          <a:p>
            <a:pPr marL="566928" indent="-457200" algn="just" rtl="0">
              <a:spcBef>
                <a:spcPts val="600"/>
              </a:spcBef>
              <a:spcAft>
                <a:spcPts val="600"/>
              </a:spcAft>
              <a:buAutoNum type="alphaLcParenBoth"/>
            </a:pPr>
            <a:endParaRPr lang="en-US" sz="2400" b="1" dirty="0"/>
          </a:p>
          <a:p>
            <a:pPr marL="566928" indent="-457200" algn="just" rtl="0">
              <a:spcBef>
                <a:spcPts val="600"/>
              </a:spcBef>
              <a:spcAft>
                <a:spcPts val="600"/>
              </a:spcAft>
              <a:buAutoNum type="alphaLcParenBoth"/>
            </a:pPr>
            <a:endParaRPr lang="en-US" sz="2400" b="1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Thus</a:t>
            </a:r>
            <a:r>
              <a:rPr lang="en-US" sz="2400" dirty="0"/>
              <a:t>, </a:t>
            </a:r>
            <a:r>
              <a:rPr lang="en-US" sz="2400" dirty="0" smtClean="0"/>
              <a:t>7960 (0.0796x10</a:t>
            </a:r>
            <a:r>
              <a:rPr lang="en-US" sz="2400" baseline="30000" dirty="0" smtClean="0"/>
              <a:t>5</a:t>
            </a:r>
            <a:r>
              <a:rPr lang="en-US" sz="2400" dirty="0" smtClean="0"/>
              <a:t>) </a:t>
            </a:r>
            <a:r>
              <a:rPr lang="en-US" sz="2400" dirty="0"/>
              <a:t>transistors have </a:t>
            </a:r>
            <a:r>
              <a:rPr lang="en-US" sz="2400" dirty="0" smtClean="0"/>
              <a:t>gain from </a:t>
            </a:r>
            <a:r>
              <a:rPr lang="en-US" sz="2400" dirty="0"/>
              <a:t>19.8 to 20.2. </a:t>
            </a:r>
          </a:p>
          <a:p>
            <a:pPr marL="566928" indent="-457200" algn="just" rtl="0">
              <a:spcBef>
                <a:spcPts val="600"/>
              </a:spcBef>
              <a:spcAft>
                <a:spcPts val="600"/>
              </a:spcAft>
              <a:buFont typeface="Arial" pitchFamily="34" charset="0"/>
              <a:buAutoNum type="alphaLcParenBoth"/>
            </a:pPr>
            <a:r>
              <a:rPr lang="en-US" sz="2400" b="1" dirty="0" smtClean="0"/>
              <a:t>The </a:t>
            </a:r>
            <a:r>
              <a:rPr lang="en-US" sz="2400" b="1" dirty="0"/>
              <a:t>number of transistors with gain &gt; 17 </a:t>
            </a:r>
            <a:r>
              <a:rPr lang="en-US" sz="2400" b="1" dirty="0" smtClean="0"/>
              <a:t>is</a:t>
            </a:r>
            <a:endParaRPr lang="en-US" sz="2400" b="1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Thus</a:t>
            </a:r>
            <a:r>
              <a:rPr lang="en-US" sz="2400" dirty="0"/>
              <a:t>, 93.32%, i.e. 93320 transistors have a gain &gt; 17.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27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802503"/>
              </p:ext>
            </p:extLst>
          </p:nvPr>
        </p:nvGraphicFramePr>
        <p:xfrm>
          <a:off x="1763688" y="1700808"/>
          <a:ext cx="5616624" cy="2491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8" name="Equation" r:id="rId3" imgW="2831760" imgH="1295280" progId="Equation.3">
                  <p:embed/>
                </p:oleObj>
              </mc:Choice>
              <mc:Fallback>
                <p:oleObj name="Equation" r:id="rId3" imgW="2831760" imgH="1295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700808"/>
                        <a:ext cx="5616624" cy="24913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817400"/>
              </p:ext>
            </p:extLst>
          </p:nvPr>
        </p:nvGraphicFramePr>
        <p:xfrm>
          <a:off x="1533301" y="5301208"/>
          <a:ext cx="541496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9" name="Equation" r:id="rId5" imgW="2730240" imgH="203040" progId="Equation.3">
                  <p:embed/>
                </p:oleObj>
              </mc:Choice>
              <mc:Fallback>
                <p:oleObj name="Equation" r:id="rId5" imgW="273024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301" y="5301208"/>
                        <a:ext cx="5414963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735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416" y="413792"/>
            <a:ext cx="7620000" cy="782960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sz="3600" dirty="0"/>
              <a:t> Standard </a:t>
            </a:r>
            <a:r>
              <a:rPr lang="en-US" sz="3600" dirty="0" smtClean="0"/>
              <a:t>error </a:t>
            </a:r>
            <a:r>
              <a:rPr lang="en-US" sz="3600" dirty="0"/>
              <a:t>of the </a:t>
            </a:r>
            <a:r>
              <a:rPr lang="en-US" sz="3600" dirty="0" smtClean="0"/>
              <a:t>mean (SEM)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7992888" cy="5400600"/>
          </a:xfrm>
        </p:spPr>
        <p:txBody>
          <a:bodyPr>
            <a:normAutofit/>
          </a:bodyPr>
          <a:lstStyle/>
          <a:p>
            <a:pPr marL="452628" indent="-342900"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Imagine that we have calculated the mean of a set of </a:t>
            </a:r>
            <a:r>
              <a:rPr lang="en-US" sz="2400" b="1" i="1" dirty="0" smtClean="0"/>
              <a:t>n</a:t>
            </a:r>
            <a:r>
              <a:rPr lang="en-US" sz="2400" dirty="0" smtClean="0"/>
              <a:t> data points. This yields an estimate </a:t>
            </a:r>
            <a:r>
              <a:rPr lang="en-US" sz="2400" b="1" i="1" dirty="0" smtClean="0"/>
              <a:t>x</a:t>
            </a:r>
            <a:r>
              <a:rPr lang="en-US" sz="2400" dirty="0" smtClean="0"/>
              <a:t> of the true mean </a:t>
            </a:r>
            <a:r>
              <a:rPr lang="el-GR" sz="2400" b="1" dirty="0" smtClean="0"/>
              <a:t>μ</a:t>
            </a:r>
            <a:r>
              <a:rPr lang="en-US" sz="2400" dirty="0" smtClean="0"/>
              <a:t>. Usually, some </a:t>
            </a:r>
            <a:r>
              <a:rPr lang="en-US" sz="2400" dirty="0"/>
              <a:t>error </a:t>
            </a:r>
            <a:r>
              <a:rPr lang="en-US" sz="2400" dirty="0" smtClean="0"/>
              <a:t>exists between </a:t>
            </a:r>
            <a:r>
              <a:rPr lang="en-US" sz="2400" b="1" i="1" dirty="0"/>
              <a:t>x</a:t>
            </a:r>
            <a:r>
              <a:rPr lang="en-US" sz="2400" i="1" dirty="0"/>
              <a:t> </a:t>
            </a:r>
            <a:r>
              <a:rPr lang="en-US" sz="2400" dirty="0" smtClean="0"/>
              <a:t>and</a:t>
            </a:r>
            <a:r>
              <a:rPr lang="en-US" sz="2400" i="1" dirty="0" smtClean="0"/>
              <a:t> </a:t>
            </a:r>
            <a:r>
              <a:rPr lang="el-GR" sz="2400" b="1" dirty="0" smtClean="0"/>
              <a:t>μ</a:t>
            </a:r>
            <a:r>
              <a:rPr lang="en-US" sz="2400" dirty="0" smtClean="0"/>
              <a:t>. </a:t>
            </a:r>
          </a:p>
          <a:p>
            <a:pPr marL="452628" indent="-342900"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If </a:t>
            </a:r>
            <a:r>
              <a:rPr lang="en-US" sz="2400" dirty="0"/>
              <a:t>several </a:t>
            </a:r>
            <a:r>
              <a:rPr lang="en-US" sz="2400" dirty="0" smtClean="0"/>
              <a:t>sets, of size </a:t>
            </a:r>
            <a:r>
              <a:rPr lang="en-US" sz="2400" i="1" dirty="0" smtClean="0"/>
              <a:t>n</a:t>
            </a:r>
            <a:r>
              <a:rPr lang="en-US" sz="2400" dirty="0" smtClean="0"/>
              <a:t>, </a:t>
            </a:r>
            <a:r>
              <a:rPr lang="en-US" sz="2400" dirty="0"/>
              <a:t>are taken from an infinite </a:t>
            </a:r>
            <a:r>
              <a:rPr lang="en-US" sz="2400" dirty="0" smtClean="0"/>
              <a:t>population, </a:t>
            </a:r>
            <a:r>
              <a:rPr lang="en-US" sz="2400" dirty="0"/>
              <a:t>then, by the central limit theorem, the means of the </a:t>
            </a:r>
            <a:r>
              <a:rPr lang="en-US" sz="2400" dirty="0" smtClean="0"/>
              <a:t>sets </a:t>
            </a:r>
            <a:r>
              <a:rPr lang="en-US" sz="2400" dirty="0"/>
              <a:t>will form a </a:t>
            </a:r>
            <a:r>
              <a:rPr lang="en-US" sz="2400" dirty="0" smtClean="0"/>
              <a:t>Gaussian distribution </a:t>
            </a:r>
            <a:r>
              <a:rPr lang="en-US" sz="2400" dirty="0"/>
              <a:t>about the </a:t>
            </a:r>
            <a:r>
              <a:rPr lang="en-US" sz="2400" dirty="0" smtClean="0"/>
              <a:t>true mean. The </a:t>
            </a:r>
            <a:r>
              <a:rPr lang="en-US" sz="2400" dirty="0"/>
              <a:t>standard deviation of </a:t>
            </a:r>
            <a:r>
              <a:rPr lang="en-US" sz="2400" dirty="0" smtClean="0"/>
              <a:t>that distribution is called the </a:t>
            </a:r>
            <a:r>
              <a:rPr lang="en-US" sz="2400" i="1" dirty="0" smtClean="0">
                <a:solidFill>
                  <a:srgbClr val="FF0000"/>
                </a:solidFill>
              </a:rPr>
              <a:t>standard error </a:t>
            </a:r>
            <a:r>
              <a:rPr lang="en-US" sz="2400" i="1" dirty="0">
                <a:solidFill>
                  <a:srgbClr val="FF0000"/>
                </a:solidFill>
              </a:rPr>
              <a:t>of the </a:t>
            </a:r>
            <a:r>
              <a:rPr lang="en-US" sz="2400" i="1" dirty="0" smtClean="0">
                <a:solidFill>
                  <a:srgbClr val="FF0000"/>
                </a:solidFill>
              </a:rPr>
              <a:t>mean</a:t>
            </a:r>
            <a:r>
              <a:rPr lang="en-US" sz="2400" dirty="0" smtClean="0"/>
              <a:t> </a:t>
            </a:r>
            <a:r>
              <a:rPr lang="en-US" sz="2400" b="1" dirty="0" smtClean="0"/>
              <a:t>α</a:t>
            </a:r>
            <a:r>
              <a:rPr lang="en-US" sz="2400" dirty="0" smtClean="0"/>
              <a:t> and is calculated as</a:t>
            </a:r>
          </a:p>
          <a:p>
            <a:pPr marL="452628" indent="-342900" algn="l" rtl="0"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 marL="452628" indent="-342900"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Clearly</a:t>
            </a:r>
            <a:r>
              <a:rPr lang="en-US" sz="2400" dirty="0"/>
              <a:t>, </a:t>
            </a:r>
            <a:r>
              <a:rPr lang="en-US" sz="2400" b="1" dirty="0"/>
              <a:t>α </a:t>
            </a:r>
            <a:r>
              <a:rPr lang="en-US" sz="2400" dirty="0"/>
              <a:t>tends </a:t>
            </a:r>
            <a:r>
              <a:rPr lang="en-US" sz="2400" dirty="0" smtClean="0"/>
              <a:t>to </a:t>
            </a:r>
            <a:r>
              <a:rPr lang="en-US" sz="2400" dirty="0"/>
              <a:t>zero as the number of measurements (</a:t>
            </a:r>
            <a:r>
              <a:rPr lang="en-US" sz="2400" b="1" i="1" dirty="0"/>
              <a:t>n</a:t>
            </a:r>
            <a:r>
              <a:rPr lang="en-US" sz="2400" dirty="0"/>
              <a:t>) </a:t>
            </a:r>
            <a:r>
              <a:rPr lang="en-US" sz="2400" dirty="0" smtClean="0"/>
              <a:t>in the data </a:t>
            </a:r>
            <a:r>
              <a:rPr lang="en-US" sz="2400" dirty="0"/>
              <a:t>set tends to infinity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28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257984"/>
              </p:ext>
            </p:extLst>
          </p:nvPr>
        </p:nvGraphicFramePr>
        <p:xfrm>
          <a:off x="4067944" y="4731990"/>
          <a:ext cx="10382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4" name="Equation" r:id="rId3" imgW="558720" imgH="419040" progId="Equation.3">
                  <p:embed/>
                </p:oleObj>
              </mc:Choice>
              <mc:Fallback>
                <p:oleObj name="Equation" r:id="rId3" imgW="55872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4731990"/>
                        <a:ext cx="103822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712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432" y="404664"/>
            <a:ext cx="7620000" cy="936104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sz="3600" dirty="0"/>
              <a:t> Standard </a:t>
            </a:r>
            <a:r>
              <a:rPr lang="en-US" sz="3600" dirty="0" smtClean="0"/>
              <a:t>error </a:t>
            </a:r>
            <a:r>
              <a:rPr lang="en-US" sz="3600" dirty="0"/>
              <a:t>of the </a:t>
            </a:r>
            <a:r>
              <a:rPr lang="en-US" sz="3600" dirty="0" smtClean="0"/>
              <a:t>mean (SEM)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7992888" cy="4997152"/>
          </a:xfrm>
        </p:spPr>
        <p:txBody>
          <a:bodyPr>
            <a:noAutofit/>
          </a:bodyPr>
          <a:lstStyle/>
          <a:p>
            <a:pPr algn="l" rtl="0"/>
            <a:r>
              <a:rPr lang="en-US" sz="2500" dirty="0" smtClean="0"/>
              <a:t>Standard </a:t>
            </a:r>
            <a:r>
              <a:rPr lang="en-US" sz="2500" dirty="0"/>
              <a:t>error of the mean </a:t>
            </a:r>
            <a:r>
              <a:rPr lang="en-US" sz="2500" dirty="0" smtClean="0"/>
              <a:t>can be used to attach a level of uncertainty to </a:t>
            </a:r>
            <a:r>
              <a:rPr lang="en-US" sz="2500" dirty="0"/>
              <a:t>the </a:t>
            </a:r>
            <a:r>
              <a:rPr lang="en-US" sz="2500" dirty="0" smtClean="0"/>
              <a:t>estimated mean </a:t>
            </a:r>
            <a:r>
              <a:rPr lang="en-US" sz="2500" dirty="0"/>
              <a:t>calculated </a:t>
            </a:r>
            <a:r>
              <a:rPr lang="en-US" sz="2500" dirty="0" smtClean="0"/>
              <a:t>using a </a:t>
            </a:r>
            <a:r>
              <a:rPr lang="en-US" sz="2500" dirty="0"/>
              <a:t>finite set of </a:t>
            </a:r>
            <a:r>
              <a:rPr lang="en-US" sz="2500" dirty="0" smtClean="0"/>
              <a:t>measurements.</a:t>
            </a:r>
          </a:p>
          <a:p>
            <a:pPr marL="114300" indent="0" algn="l" rtl="0">
              <a:buNone/>
            </a:pPr>
            <a:r>
              <a:rPr lang="en-US" sz="2500" dirty="0" smtClean="0"/>
              <a:t> </a:t>
            </a:r>
          </a:p>
          <a:p>
            <a:pPr algn="l" rtl="0"/>
            <a:r>
              <a:rPr lang="en-US" sz="2500" dirty="0" smtClean="0"/>
              <a:t>We know </a:t>
            </a:r>
            <a:r>
              <a:rPr lang="en-US" sz="2500" dirty="0"/>
              <a:t>that a range of </a:t>
            </a:r>
            <a:r>
              <a:rPr lang="en-US" sz="2500" dirty="0" smtClean="0"/>
              <a:t>± two standard </a:t>
            </a:r>
            <a:r>
              <a:rPr lang="en-US" sz="2500" dirty="0"/>
              <a:t>deviation (i.e., </a:t>
            </a:r>
            <a:r>
              <a:rPr lang="en-US" sz="2500" dirty="0" smtClean="0"/>
              <a:t>±2</a:t>
            </a:r>
            <a:r>
              <a:rPr lang="el-GR" sz="2500" dirty="0" smtClean="0"/>
              <a:t>α</a:t>
            </a:r>
            <a:r>
              <a:rPr lang="en-US" sz="2500" dirty="0" smtClean="0"/>
              <a:t>) </a:t>
            </a:r>
            <a:r>
              <a:rPr lang="en-US" sz="2500" dirty="0"/>
              <a:t>encompasses </a:t>
            </a:r>
            <a:r>
              <a:rPr lang="en-US" sz="2500" dirty="0" smtClean="0"/>
              <a:t>95.4% </a:t>
            </a:r>
            <a:r>
              <a:rPr lang="en-US" sz="2500" dirty="0"/>
              <a:t>of the </a:t>
            </a:r>
            <a:r>
              <a:rPr lang="en-US" sz="2500" dirty="0" smtClean="0"/>
              <a:t>deviations of </a:t>
            </a:r>
            <a:r>
              <a:rPr lang="en-US" sz="2500" dirty="0"/>
              <a:t>sample means </a:t>
            </a:r>
            <a:r>
              <a:rPr lang="en-US" sz="2500" dirty="0" smtClean="0"/>
              <a:t>around </a:t>
            </a:r>
            <a:r>
              <a:rPr lang="en-US" sz="2500" dirty="0"/>
              <a:t>the true value. </a:t>
            </a:r>
            <a:endParaRPr lang="en-US" sz="2500" dirty="0" smtClean="0"/>
          </a:p>
          <a:p>
            <a:pPr algn="l" rtl="0"/>
            <a:endParaRPr lang="en-US" sz="2500" dirty="0"/>
          </a:p>
          <a:p>
            <a:pPr algn="l" rtl="0"/>
            <a:r>
              <a:rPr lang="en-US" sz="2500" dirty="0" smtClean="0"/>
              <a:t>Thus </a:t>
            </a:r>
            <a:r>
              <a:rPr lang="en-US" sz="2500" dirty="0"/>
              <a:t>we can say that the </a:t>
            </a:r>
            <a:r>
              <a:rPr lang="en-US" sz="2500" dirty="0" smtClean="0"/>
              <a:t>true mean lies in the interval </a:t>
            </a:r>
            <a:r>
              <a:rPr lang="en-US" sz="2500" b="1" dirty="0" smtClean="0"/>
              <a:t>x±2</a:t>
            </a:r>
            <a:r>
              <a:rPr lang="el-GR" sz="2500" b="1" dirty="0" smtClean="0"/>
              <a:t>α</a:t>
            </a:r>
            <a:r>
              <a:rPr lang="en-US" sz="2500" dirty="0"/>
              <a:t> </a:t>
            </a:r>
            <a:r>
              <a:rPr lang="en-US" sz="2500" dirty="0" smtClean="0"/>
              <a:t>with probability 95.4%  </a:t>
            </a:r>
            <a:endParaRPr lang="ar-EG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29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6254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48" y="557808"/>
            <a:ext cx="8244408" cy="56693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3600" dirty="0"/>
              <a:t>Sources of </a:t>
            </a:r>
            <a:r>
              <a:rPr lang="en-US" sz="3600" dirty="0" smtClean="0"/>
              <a:t>Measurement Errors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7848872" cy="4608512"/>
          </a:xfrm>
        </p:spPr>
        <p:txBody>
          <a:bodyPr>
            <a:noAutofit/>
          </a:bodyPr>
          <a:lstStyle/>
          <a:p>
            <a:pPr marL="45720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When </a:t>
            </a:r>
            <a:r>
              <a:rPr lang="en-US" sz="2400" dirty="0"/>
              <a:t>a physical  quantity is measured, the value obtained should not </a:t>
            </a:r>
            <a:r>
              <a:rPr lang="en-US" sz="2400" dirty="0" smtClean="0"/>
              <a:t>be  </a:t>
            </a:r>
            <a:r>
              <a:rPr lang="en-US" sz="2400" dirty="0"/>
              <a:t>expected  to  be  exactly  what  the  quantity  actually  is.  </a:t>
            </a:r>
            <a:r>
              <a:rPr lang="en-US" sz="2400" dirty="0" smtClean="0"/>
              <a:t>With  </a:t>
            </a:r>
            <a:r>
              <a:rPr lang="en-US" sz="2400" dirty="0"/>
              <a:t>every </a:t>
            </a:r>
            <a:r>
              <a:rPr lang="en-US" sz="2400" dirty="0" smtClean="0"/>
              <a:t>measured </a:t>
            </a:r>
            <a:r>
              <a:rPr lang="en-US" sz="2400" dirty="0"/>
              <a:t>quantity there is associated some error. </a:t>
            </a:r>
            <a:endParaRPr lang="en-US" sz="2400" dirty="0" smtClean="0"/>
          </a:p>
          <a:p>
            <a:pPr marL="45720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Errors </a:t>
            </a:r>
            <a:r>
              <a:rPr lang="en-US" sz="2400" dirty="0"/>
              <a:t>can arise </a:t>
            </a:r>
            <a:r>
              <a:rPr lang="en-US" sz="2400" dirty="0" smtClean="0"/>
              <a:t>from several sources. </a:t>
            </a:r>
          </a:p>
          <a:p>
            <a:pPr marL="457200">
              <a:spcBef>
                <a:spcPts val="1200"/>
              </a:spcBef>
              <a:spcAft>
                <a:spcPts val="1200"/>
              </a:spcAft>
            </a:pPr>
            <a:endParaRPr lang="en-US" sz="2400" b="1" dirty="0" smtClean="0"/>
          </a:p>
          <a:p>
            <a:pPr marL="457200"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3</a:t>
            </a:fld>
            <a:endParaRPr lang="ar-E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645024"/>
            <a:ext cx="5348064" cy="300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92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00" y="490662"/>
            <a:ext cx="7620000" cy="63408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Example 5 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4704"/>
            <a:ext cx="7931224" cy="4800600"/>
          </a:xfrm>
        </p:spPr>
        <p:txBody>
          <a:bodyPr>
            <a:noAutofit/>
          </a:bodyPr>
          <a:lstStyle/>
          <a:p>
            <a:pPr marL="109728" indent="0" algn="l" rtl="0">
              <a:buNone/>
            </a:pPr>
            <a:r>
              <a:rPr lang="en-US" sz="2400" b="1" dirty="0" smtClean="0"/>
              <a:t>Given the lengths of a set of 100 men. The average length is found to be 173 cm and a standard deviation of 10 cm. What conclusion can be drawn about the true population mean?</a:t>
            </a:r>
          </a:p>
          <a:p>
            <a:pPr marL="109728" indent="0" algn="l" rtl="0">
              <a:buNone/>
            </a:pPr>
            <a:endParaRPr lang="en-US" sz="2400" dirty="0"/>
          </a:p>
          <a:p>
            <a:pPr marL="109728" indent="0" algn="l" rtl="0">
              <a:buNone/>
            </a:pPr>
            <a:r>
              <a:rPr lang="en-US" sz="2400" dirty="0" smtClean="0"/>
              <a:t>The standard error of the mean is </a:t>
            </a:r>
          </a:p>
          <a:p>
            <a:pPr marL="109728" indent="0" algn="l" rtl="0">
              <a:buNone/>
            </a:pPr>
            <a:endParaRPr lang="en-US" sz="2400" dirty="0"/>
          </a:p>
          <a:p>
            <a:pPr marL="109728" indent="0" algn="l" rtl="0">
              <a:buNone/>
            </a:pPr>
            <a:endParaRPr lang="en-US" sz="2400" dirty="0" smtClean="0"/>
          </a:p>
          <a:p>
            <a:pPr marL="109728" indent="0" algn="l" rtl="0">
              <a:buNone/>
            </a:pPr>
            <a:endParaRPr lang="en-US" sz="2400" dirty="0" smtClean="0"/>
          </a:p>
          <a:p>
            <a:pPr marL="109728" indent="0" algn="l" rtl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Hence, we may conclude that the true mean lies between 171~175cm (173±2 cm) with confidence 95.4%.    </a:t>
            </a:r>
            <a:endParaRPr lang="ar-EG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30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5665644"/>
              </p:ext>
            </p:extLst>
          </p:nvPr>
        </p:nvGraphicFramePr>
        <p:xfrm>
          <a:off x="3079750" y="4005263"/>
          <a:ext cx="2005013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5" name="Equation" r:id="rId3" imgW="1079280" imgH="419040" progId="Equation.3">
                  <p:embed/>
                </p:oleObj>
              </mc:Choice>
              <mc:Fallback>
                <p:oleObj name="Equation" r:id="rId3" imgW="107928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0" y="4005263"/>
                        <a:ext cx="2005013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275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064896" cy="4608512"/>
          </a:xfrm>
        </p:spPr>
        <p:txBody>
          <a:bodyPr>
            <a:noAutofit/>
          </a:bodyPr>
          <a:lstStyle/>
          <a:p>
            <a:pPr marL="11430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sz="2400" b="1" dirty="0" smtClean="0"/>
              <a:t>(1) </a:t>
            </a:r>
            <a:r>
              <a:rPr lang="en-US" sz="2400" b="1" u="sng" dirty="0" smtClean="0"/>
              <a:t>Instrument errors:</a:t>
            </a:r>
            <a:r>
              <a:rPr lang="en-US" sz="2400" b="1" dirty="0" smtClean="0"/>
              <a:t> </a:t>
            </a:r>
            <a:r>
              <a:rPr lang="en-US" sz="2400" dirty="0" smtClean="0"/>
              <a:t>occur in the manufacturing of instrument or due </a:t>
            </a:r>
            <a:r>
              <a:rPr lang="en-US" sz="2400" dirty="0"/>
              <a:t>to </a:t>
            </a:r>
            <a:r>
              <a:rPr lang="en-US" sz="2400" dirty="0" smtClean="0"/>
              <a:t>the use of instrument under different  </a:t>
            </a:r>
            <a:r>
              <a:rPr lang="en-US" sz="2400" dirty="0"/>
              <a:t>conditions (e.g. temperature)  to  which  </a:t>
            </a:r>
            <a:r>
              <a:rPr lang="en-US" sz="2400" dirty="0" smtClean="0"/>
              <a:t>it was calibrated. </a:t>
            </a:r>
            <a:endParaRPr lang="en-US" sz="2400" dirty="0"/>
          </a:p>
          <a:p>
            <a:pPr marL="114300" indent="0" algn="l" rtl="0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sz="2400" b="1" dirty="0" smtClean="0"/>
              <a:t>(2) </a:t>
            </a:r>
            <a:r>
              <a:rPr lang="en-US" sz="2400" b="1" u="sng" dirty="0" smtClean="0"/>
              <a:t>Human errors:</a:t>
            </a:r>
            <a:r>
              <a:rPr lang="en-US" sz="2400" b="1" dirty="0" smtClean="0"/>
              <a:t> </a:t>
            </a:r>
            <a:r>
              <a:rPr lang="en-US" sz="2400" dirty="0" smtClean="0"/>
              <a:t>wrong reading </a:t>
            </a:r>
            <a:r>
              <a:rPr lang="en-US" sz="2400" dirty="0"/>
              <a:t>of an </a:t>
            </a:r>
            <a:r>
              <a:rPr lang="en-US" sz="2400" dirty="0" smtClean="0"/>
              <a:t>instrument.</a:t>
            </a:r>
          </a:p>
          <a:p>
            <a:pPr marL="114300" indent="0" algn="l" rtl="0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sz="2400" b="1" dirty="0" smtClean="0"/>
              <a:t>(3) </a:t>
            </a:r>
            <a:r>
              <a:rPr lang="en-US" sz="2400" b="1" u="sng" dirty="0" smtClean="0"/>
              <a:t>Insertion errors:</a:t>
            </a:r>
            <a:r>
              <a:rPr lang="en-US" sz="2400" b="1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measuring device affects the measured quantity  </a:t>
            </a:r>
            <a:r>
              <a:rPr lang="en-US" sz="2400" dirty="0" smtClean="0"/>
              <a:t>(loading effect) </a:t>
            </a:r>
            <a:endParaRPr lang="en-US" sz="2400" dirty="0"/>
          </a:p>
          <a:p>
            <a:pPr marL="114300" indent="0" algn="l" rtl="0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sz="2400" b="1" dirty="0" smtClean="0"/>
              <a:t>(</a:t>
            </a:r>
            <a:r>
              <a:rPr lang="en-US" sz="2400" b="1" dirty="0"/>
              <a:t>4</a:t>
            </a:r>
            <a:r>
              <a:rPr lang="en-US" sz="2400" b="1" dirty="0" smtClean="0"/>
              <a:t>) </a:t>
            </a:r>
            <a:r>
              <a:rPr lang="en-US" sz="2400" b="1" u="sng" dirty="0" smtClean="0"/>
              <a:t>Errors </a:t>
            </a:r>
            <a:r>
              <a:rPr lang="en-US" sz="2400" b="1" u="sng" dirty="0"/>
              <a:t>of unexplainable </a:t>
            </a:r>
            <a:r>
              <a:rPr lang="en-US" sz="2400" b="1" u="sng" dirty="0" smtClean="0"/>
              <a:t>origin:</a:t>
            </a:r>
            <a:r>
              <a:rPr lang="en-US" sz="2400" b="1" dirty="0" smtClean="0"/>
              <a:t> </a:t>
            </a:r>
            <a:r>
              <a:rPr lang="en-US" sz="2400" dirty="0" smtClean="0"/>
              <a:t>classified </a:t>
            </a:r>
            <a:r>
              <a:rPr lang="en-US" sz="2400" dirty="0"/>
              <a:t>as </a:t>
            </a:r>
            <a:r>
              <a:rPr lang="en-US" sz="2400" u="sng" dirty="0"/>
              <a:t>random</a:t>
            </a:r>
            <a:r>
              <a:rPr lang="en-US" sz="2400" dirty="0"/>
              <a:t> </a:t>
            </a:r>
            <a:r>
              <a:rPr lang="en-US" sz="2400" dirty="0" smtClean="0"/>
              <a:t>errors. </a:t>
            </a:r>
          </a:p>
          <a:p>
            <a:pPr lvl="1" algn="l" rtl="0">
              <a:spcBef>
                <a:spcPts val="1800"/>
              </a:spcBef>
              <a:spcAft>
                <a:spcPts val="1800"/>
              </a:spcAft>
            </a:pPr>
            <a:endParaRPr lang="en-US" sz="2400" dirty="0"/>
          </a:p>
          <a:p>
            <a:pPr algn="l" rtl="0">
              <a:spcBef>
                <a:spcPts val="1800"/>
              </a:spcBef>
              <a:spcAft>
                <a:spcPts val="1800"/>
              </a:spcAft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4</a:t>
            </a:fld>
            <a:endParaRPr lang="ar-EG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32048" y="557808"/>
            <a:ext cx="8244408" cy="56693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3600" dirty="0"/>
              <a:t>Sources of Measurement </a:t>
            </a:r>
            <a:r>
              <a:rPr lang="en-US" sz="3600" dirty="0" smtClean="0"/>
              <a:t>Errors</a:t>
            </a:r>
            <a:endParaRPr lang="ar-EG" sz="3600" dirty="0"/>
          </a:p>
        </p:txBody>
      </p:sp>
    </p:spTree>
    <p:extLst>
      <p:ext uri="{BB962C8B-B14F-4D97-AF65-F5344CB8AC3E}">
        <p14:creationId xmlns:p14="http://schemas.microsoft.com/office/powerpoint/2010/main" val="3547736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35728"/>
            <a:ext cx="8316416" cy="761024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smtClean="0"/>
              <a:t>Types of </a:t>
            </a:r>
            <a:r>
              <a:rPr lang="en-US" sz="3600" dirty="0"/>
              <a:t>Measurement </a:t>
            </a:r>
            <a:r>
              <a:rPr lang="en-US" sz="3600" dirty="0" smtClean="0"/>
              <a:t>Errors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352928" cy="5112568"/>
          </a:xfrm>
        </p:spPr>
        <p:txBody>
          <a:bodyPr>
            <a:noAutofit/>
          </a:bodyPr>
          <a:lstStyle/>
          <a:p>
            <a:pPr algn="l" rtl="0">
              <a:spcBef>
                <a:spcPts val="900"/>
              </a:spcBef>
              <a:spcAft>
                <a:spcPts val="900"/>
              </a:spcAft>
            </a:pPr>
            <a:endParaRPr lang="en-US" sz="2400" dirty="0" smtClean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Measurement errors can </a:t>
            </a:r>
            <a:r>
              <a:rPr lang="en-US" sz="2400" dirty="0"/>
              <a:t>be </a:t>
            </a:r>
            <a:r>
              <a:rPr lang="en-US" sz="2400" dirty="0" smtClean="0"/>
              <a:t>classified into </a:t>
            </a:r>
            <a:r>
              <a:rPr lang="en-US" sz="2400" i="1" dirty="0" smtClean="0">
                <a:solidFill>
                  <a:srgbClr val="FF0000"/>
                </a:solidFill>
              </a:rPr>
              <a:t>random</a:t>
            </a:r>
            <a:r>
              <a:rPr lang="en-US" sz="2400" dirty="0" smtClean="0"/>
              <a:t> </a:t>
            </a:r>
            <a:r>
              <a:rPr lang="en-US" sz="2400" dirty="0"/>
              <a:t>or </a:t>
            </a:r>
            <a:r>
              <a:rPr lang="en-US" sz="2400" i="1" dirty="0">
                <a:solidFill>
                  <a:srgbClr val="FF0000"/>
                </a:solidFill>
              </a:rPr>
              <a:t>systematic</a:t>
            </a:r>
            <a:r>
              <a:rPr lang="en-US" sz="2400" dirty="0" smtClean="0"/>
              <a:t>.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b="1" dirty="0" smtClean="0"/>
              <a:t>Systematic </a:t>
            </a:r>
            <a:r>
              <a:rPr lang="en-US" sz="2400" b="1" dirty="0"/>
              <a:t>errors </a:t>
            </a:r>
            <a:r>
              <a:rPr lang="en-US" sz="2400" dirty="0" smtClean="0"/>
              <a:t>do </a:t>
            </a:r>
            <a:r>
              <a:rPr lang="en-US" sz="2400" dirty="0"/>
              <a:t>not vary from one reading to </a:t>
            </a:r>
            <a:r>
              <a:rPr lang="en-US" sz="2400" dirty="0" smtClean="0"/>
              <a:t>another (instrument, human, and insertion errors).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b="1" dirty="0" smtClean="0"/>
              <a:t>Random </a:t>
            </a:r>
            <a:r>
              <a:rPr lang="en-US" sz="2400" b="1" dirty="0"/>
              <a:t>errors</a:t>
            </a:r>
            <a:r>
              <a:rPr lang="en-US" sz="2400" dirty="0"/>
              <a:t>, on the contrary, are caused by unpredictable variations in the measurement system. 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endParaRPr lang="en-US" sz="2400" dirty="0" smtClean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endParaRPr lang="en-US" sz="2400" dirty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8361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47696"/>
            <a:ext cx="8316416" cy="761024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smtClean="0"/>
              <a:t>Random Errors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7920880" cy="4824536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US" sz="2400" b="1" dirty="0" smtClean="0"/>
              <a:t>Random errors </a:t>
            </a:r>
            <a:r>
              <a:rPr lang="en-US" sz="2400" dirty="0" smtClean="0"/>
              <a:t>are </a:t>
            </a:r>
            <a:r>
              <a:rPr lang="en-US" sz="2400" dirty="0"/>
              <a:t>usually observed as small perturbations of repeated </a:t>
            </a:r>
            <a:r>
              <a:rPr lang="en-US" sz="2400" dirty="0" smtClean="0"/>
              <a:t>measurements </a:t>
            </a:r>
            <a:r>
              <a:rPr lang="en-US" sz="2400" dirty="0"/>
              <a:t>around the correct value, i.e. positive and negative errors occur in approximately equal numbers for </a:t>
            </a:r>
            <a:r>
              <a:rPr lang="en-US" sz="2400" dirty="0" smtClean="0"/>
              <a:t>repeated measurements </a:t>
            </a:r>
            <a:r>
              <a:rPr lang="en-US" sz="2400" dirty="0"/>
              <a:t>made of the same constant </a:t>
            </a:r>
            <a:r>
              <a:rPr lang="en-US" sz="2400" dirty="0" smtClean="0"/>
              <a:t>quantity.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Random </a:t>
            </a:r>
            <a:r>
              <a:rPr lang="en-US" sz="2400" dirty="0"/>
              <a:t>errors can largely be eliminated by calculating the </a:t>
            </a:r>
            <a:r>
              <a:rPr lang="en-US" sz="2400" i="1" dirty="0">
                <a:solidFill>
                  <a:srgbClr val="FF0000"/>
                </a:solidFill>
              </a:rPr>
              <a:t>average</a:t>
            </a:r>
            <a:r>
              <a:rPr lang="en-US" sz="2400" dirty="0"/>
              <a:t> or </a:t>
            </a:r>
            <a:r>
              <a:rPr lang="en-US" sz="2400" i="1" dirty="0">
                <a:solidFill>
                  <a:srgbClr val="FF0000"/>
                </a:solidFill>
              </a:rPr>
              <a:t>mean</a:t>
            </a:r>
            <a:r>
              <a:rPr lang="en-US" sz="2400" dirty="0"/>
              <a:t> of a number of repeated measurements. </a:t>
            </a:r>
            <a:endParaRPr lang="en-US" sz="2400" dirty="0" smtClean="0"/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400" dirty="0" smtClean="0"/>
              <a:t>In the next slides, an </a:t>
            </a:r>
            <a:r>
              <a:rPr lang="en-CA" sz="2400" dirty="0"/>
              <a:t>introduction to </a:t>
            </a:r>
            <a:r>
              <a:rPr lang="en-CA" sz="2400" dirty="0" smtClean="0"/>
              <a:t>statistics is provided. It contains </a:t>
            </a:r>
            <a:r>
              <a:rPr lang="en-CA" sz="2400" dirty="0"/>
              <a:t>a description of how to discuss and report measurements that have some randomness associated with them.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endParaRPr lang="ar-EG" sz="2400" dirty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endParaRPr lang="en-US" sz="2400" dirty="0" smtClean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endParaRPr lang="en-US" sz="2400" dirty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6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7591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19256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sz="3600" dirty="0" smtClean="0"/>
              <a:t>The mean (average) value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24936" cy="4896544"/>
          </a:xfrm>
        </p:spPr>
        <p:txBody>
          <a:bodyPr>
            <a:noAutofit/>
          </a:bodyPr>
          <a:lstStyle/>
          <a:p>
            <a:pPr algn="just" rtl="0"/>
            <a:r>
              <a:rPr lang="en-US" sz="2400" dirty="0" smtClean="0"/>
              <a:t>The </a:t>
            </a:r>
            <a:r>
              <a:rPr lang="en-US" sz="2400" i="1" dirty="0"/>
              <a:t>mean </a:t>
            </a:r>
            <a:r>
              <a:rPr lang="en-US" sz="2400" dirty="0" smtClean="0"/>
              <a:t>of </a:t>
            </a:r>
            <a:r>
              <a:rPr lang="en-US" sz="2400" dirty="0"/>
              <a:t>a set </a:t>
            </a:r>
            <a:r>
              <a:rPr lang="en-US" sz="2400" dirty="0" smtClean="0"/>
              <a:t>of </a:t>
            </a:r>
            <a:r>
              <a:rPr lang="en-US" sz="2400" i="1" dirty="0" smtClean="0"/>
              <a:t>n</a:t>
            </a:r>
            <a:r>
              <a:rPr lang="en-US" sz="2400" dirty="0" smtClean="0"/>
              <a:t> readings {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/>
              <a:t>x</a:t>
            </a:r>
            <a:r>
              <a:rPr lang="en-US" sz="2400" baseline="-25000" dirty="0"/>
              <a:t>2 </a:t>
            </a:r>
            <a:r>
              <a:rPr lang="en-US" sz="2400" dirty="0" smtClean="0"/>
              <a:t>, </a:t>
            </a:r>
            <a:r>
              <a:rPr lang="en-US" sz="2400" dirty="0"/>
              <a:t>… , </a:t>
            </a:r>
            <a:r>
              <a:rPr lang="en-US" sz="2400" i="1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} is </a:t>
            </a:r>
            <a:r>
              <a:rPr lang="en-US" sz="2400" dirty="0"/>
              <a:t>given by</a:t>
            </a:r>
            <a:r>
              <a:rPr lang="en-US" sz="2400" dirty="0" smtClean="0"/>
              <a:t>:</a:t>
            </a:r>
          </a:p>
          <a:p>
            <a:pPr algn="just" rtl="0"/>
            <a:endParaRPr lang="en-US" sz="2400" dirty="0" smtClean="0"/>
          </a:p>
          <a:p>
            <a:pPr algn="just" rtl="0"/>
            <a:endParaRPr lang="en-US" sz="2400" dirty="0"/>
          </a:p>
          <a:p>
            <a:pPr marL="452628" indent="-342900" algn="just" rtl="0"/>
            <a:endParaRPr lang="en-US" sz="2400" dirty="0" smtClean="0"/>
          </a:p>
          <a:p>
            <a:pPr indent="-342900" algn="just" rtl="0"/>
            <a:r>
              <a:rPr lang="en-US" sz="2400" dirty="0" smtClean="0"/>
              <a:t>The</a:t>
            </a:r>
            <a:r>
              <a:rPr lang="en-US" sz="2400" b="1" dirty="0" smtClean="0"/>
              <a:t> mean</a:t>
            </a:r>
            <a:r>
              <a:rPr lang="en-US" sz="2400" dirty="0" smtClean="0"/>
              <a:t> is a </a:t>
            </a:r>
            <a:r>
              <a:rPr lang="en-US" sz="2400" dirty="0"/>
              <a:t>statistical </a:t>
            </a:r>
            <a:r>
              <a:rPr lang="en-US" sz="2400" dirty="0" smtClean="0"/>
              <a:t>term that describes the </a:t>
            </a:r>
            <a:r>
              <a:rPr lang="en-US" sz="2400" b="1" dirty="0"/>
              <a:t>central tendency</a:t>
            </a:r>
            <a:r>
              <a:rPr lang="en-US" sz="2400" dirty="0"/>
              <a:t> </a:t>
            </a:r>
            <a:r>
              <a:rPr lang="en-US" sz="2400" dirty="0" smtClean="0"/>
              <a:t>(mid-point) of </a:t>
            </a:r>
            <a:r>
              <a:rPr lang="en-US" sz="2400" dirty="0"/>
              <a:t>a set of readings</a:t>
            </a:r>
            <a:r>
              <a:rPr lang="en-US" sz="2400" dirty="0" smtClean="0"/>
              <a:t>.</a:t>
            </a:r>
          </a:p>
          <a:p>
            <a:pPr indent="-342900" algn="just" rtl="0"/>
            <a:endParaRPr lang="en-US" sz="2400" dirty="0" smtClean="0"/>
          </a:p>
          <a:p>
            <a:pPr indent="-342900" algn="just" rtl="0"/>
            <a:r>
              <a:rPr lang="en-US" sz="2400" dirty="0" smtClean="0"/>
              <a:t>The </a:t>
            </a:r>
            <a:r>
              <a:rPr lang="en-US" sz="2400" dirty="0"/>
              <a:t>more readings we take the more likely we can cancel out the random variations that occur between readings and obtain the </a:t>
            </a:r>
            <a:r>
              <a:rPr lang="en-US" sz="2400" i="1" dirty="0"/>
              <a:t>true value </a:t>
            </a:r>
            <a:r>
              <a:rPr lang="en-US" sz="2400" dirty="0"/>
              <a:t>of </a:t>
            </a:r>
            <a:r>
              <a:rPr lang="en-US" sz="2400" dirty="0" smtClean="0"/>
              <a:t>measured </a:t>
            </a:r>
            <a:r>
              <a:rPr lang="en-US" sz="2400" dirty="0"/>
              <a:t>variable.</a:t>
            </a:r>
          </a:p>
          <a:p>
            <a:pPr indent="-342900" algn="just" rtl="0"/>
            <a:endParaRPr lang="ar-EG" sz="2400" dirty="0"/>
          </a:p>
          <a:p>
            <a:pPr algn="just" rtl="0"/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016039"/>
              </p:ext>
            </p:extLst>
          </p:nvPr>
        </p:nvGraphicFramePr>
        <p:xfrm>
          <a:off x="3347864" y="2420888"/>
          <a:ext cx="25781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02" name="Equation" r:id="rId3" imgW="1244520" imgH="393480" progId="Equation.3">
                  <p:embed/>
                </p:oleObj>
              </mc:Choice>
              <mc:Fallback>
                <p:oleObj name="Equation" r:id="rId3" imgW="124452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420888"/>
                        <a:ext cx="257810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998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832" y="274638"/>
            <a:ext cx="8280920" cy="778098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sz="3600" dirty="0" smtClean="0"/>
              <a:t>Example 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064896" cy="4968552"/>
          </a:xfrm>
        </p:spPr>
        <p:txBody>
          <a:bodyPr>
            <a:noAutofit/>
          </a:bodyPr>
          <a:lstStyle/>
          <a:p>
            <a:pPr algn="l" rtl="0" fontAlgn="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following are five measurements of the </a:t>
            </a:r>
            <a:r>
              <a:rPr lang="en-US" sz="2400" dirty="0"/>
              <a:t>length of a steel </a:t>
            </a:r>
            <a:r>
              <a:rPr lang="en-US" sz="2400" dirty="0" smtClean="0"/>
              <a:t>bar (in </a:t>
            </a:r>
            <a:r>
              <a:rPr lang="en-US" sz="2400" dirty="0"/>
              <a:t>mm</a:t>
            </a:r>
            <a:r>
              <a:rPr lang="en-US" sz="2400" dirty="0" smtClean="0"/>
              <a:t>): </a:t>
            </a:r>
            <a:r>
              <a:rPr lang="en-US" sz="2400" dirty="0" smtClean="0">
                <a:solidFill>
                  <a:srgbClr val="FF0000"/>
                </a:solidFill>
              </a:rPr>
              <a:t>{407, 403, 404, 403, 408}. </a:t>
            </a:r>
            <a:r>
              <a:rPr lang="en-US" sz="2400" dirty="0" smtClean="0"/>
              <a:t>The mean of the readings is </a:t>
            </a:r>
            <a:r>
              <a:rPr lang="en-US" sz="2400" b="1" dirty="0" smtClean="0">
                <a:solidFill>
                  <a:srgbClr val="FF0000"/>
                </a:solidFill>
              </a:rPr>
              <a:t>405 mm</a:t>
            </a:r>
            <a:r>
              <a:rPr lang="en-US" sz="2400" dirty="0" smtClean="0"/>
              <a:t>.</a:t>
            </a:r>
          </a:p>
          <a:p>
            <a:pPr algn="l" rtl="0" fontAlgn="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Imagine that a 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reading of 441mm was obtained. The mean of the 6 readings is </a:t>
            </a:r>
            <a:r>
              <a:rPr lang="en-US" sz="2400" b="1" dirty="0" smtClean="0">
                <a:solidFill>
                  <a:srgbClr val="FF0000"/>
                </a:solidFill>
              </a:rPr>
              <a:t>411 mm. </a:t>
            </a:r>
          </a:p>
          <a:p>
            <a:pPr algn="l" rtl="0" fontAlgn="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two mean values are </a:t>
            </a:r>
            <a:r>
              <a:rPr lang="en-US" sz="2400" b="1" dirty="0" smtClean="0">
                <a:solidFill>
                  <a:srgbClr val="FF0000"/>
                </a:solidFill>
              </a:rPr>
              <a:t>quite different</a:t>
            </a:r>
            <a:r>
              <a:rPr lang="en-US" sz="2400" dirty="0" smtClean="0"/>
              <a:t>. </a:t>
            </a:r>
            <a:endParaRPr lang="en-US" sz="2400" dirty="0"/>
          </a:p>
          <a:p>
            <a:pPr algn="l" rtl="0" fontAlgn="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reason is that the 441 mm reading is much higher than the other readings. This reading is called an </a:t>
            </a:r>
            <a:r>
              <a:rPr lang="en-US" sz="2400" b="1" dirty="0" smtClean="0">
                <a:solidFill>
                  <a:srgbClr val="FF0000"/>
                </a:solidFill>
              </a:rPr>
              <a:t>outlier</a:t>
            </a:r>
            <a:r>
              <a:rPr lang="en-US" sz="2400" dirty="0" smtClean="0"/>
              <a:t>. Outlier is too low or high reading compared to the rest of readings. </a:t>
            </a:r>
          </a:p>
          <a:p>
            <a:pPr algn="l" rtl="0" fontAlgn="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/>
              <a:t>Therefore, the mean is very </a:t>
            </a:r>
            <a:r>
              <a:rPr lang="en-US" sz="2400" b="1" dirty="0"/>
              <a:t>sensitive </a:t>
            </a:r>
            <a:r>
              <a:rPr lang="en-US" sz="2400" b="1" dirty="0" smtClean="0"/>
              <a:t>to outliers.</a:t>
            </a:r>
          </a:p>
          <a:p>
            <a:pPr algn="l" rtl="0" fontAlgn="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8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1848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184" y="490662"/>
            <a:ext cx="8267272" cy="778098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smtClean="0"/>
              <a:t>The median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280920" cy="4800600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The</a:t>
            </a:r>
            <a:r>
              <a:rPr lang="en-US" sz="2400" b="1" dirty="0"/>
              <a:t> </a:t>
            </a:r>
            <a:r>
              <a:rPr lang="en-US" sz="2400" b="1" dirty="0" smtClean="0"/>
              <a:t>median</a:t>
            </a:r>
            <a:r>
              <a:rPr lang="en-US" sz="2400" dirty="0" smtClean="0"/>
              <a:t> is another statistical term which plays a role similar to the mean in describing the </a:t>
            </a:r>
            <a:r>
              <a:rPr lang="en-US" sz="2400" b="1" dirty="0"/>
              <a:t>central tendency</a:t>
            </a:r>
            <a:r>
              <a:rPr lang="en-US" sz="2400" dirty="0"/>
              <a:t> of a set of readings.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Median is less sensitive to outliers. Therefore, it is </a:t>
            </a:r>
            <a:r>
              <a:rPr lang="en-US" sz="2400" dirty="0"/>
              <a:t>sometimes taken as a better measure of </a:t>
            </a:r>
            <a:r>
              <a:rPr lang="en-US" sz="2400" dirty="0" smtClean="0"/>
              <a:t>the mid </a:t>
            </a:r>
            <a:r>
              <a:rPr lang="en-US" sz="2400" dirty="0"/>
              <a:t>point. 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To calculate the median, we do not sum </a:t>
            </a:r>
            <a:r>
              <a:rPr lang="en-US" sz="2400" dirty="0"/>
              <a:t>the </a:t>
            </a:r>
            <a:r>
              <a:rPr lang="en-US" sz="2400" dirty="0" smtClean="0"/>
              <a:t>measurements, but we write them in an ascending order.  </a:t>
            </a:r>
            <a:endParaRPr lang="en-US" sz="2400" dirty="0"/>
          </a:p>
          <a:p>
            <a:pPr algn="l" rtl="0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0648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3973</TotalTime>
  <Words>1805</Words>
  <Application>Microsoft Office PowerPoint</Application>
  <PresentationFormat>On-screen Show (4:3)</PresentationFormat>
  <Paragraphs>227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Equation</vt:lpstr>
      <vt:lpstr>(8)   Measurement Errors  </vt:lpstr>
      <vt:lpstr>Objectives </vt:lpstr>
      <vt:lpstr>Sources of Measurement Errors</vt:lpstr>
      <vt:lpstr>Sources of Measurement Errors</vt:lpstr>
      <vt:lpstr>Types of Measurement Errors</vt:lpstr>
      <vt:lpstr>Random Errors</vt:lpstr>
      <vt:lpstr>The mean (average) value</vt:lpstr>
      <vt:lpstr>Example 1</vt:lpstr>
      <vt:lpstr>The median</vt:lpstr>
      <vt:lpstr>The median</vt:lpstr>
      <vt:lpstr>Example 2</vt:lpstr>
      <vt:lpstr>Standard deviation</vt:lpstr>
      <vt:lpstr>Standard deviation</vt:lpstr>
      <vt:lpstr>Graphical data analysis</vt:lpstr>
      <vt:lpstr>The histogram</vt:lpstr>
      <vt:lpstr>The histogram</vt:lpstr>
      <vt:lpstr>Probability distribution function (pdf)</vt:lpstr>
      <vt:lpstr>Cumulative distribution function (cdf)</vt:lpstr>
      <vt:lpstr>Gaussian (normal) distribution</vt:lpstr>
      <vt:lpstr>Standard Gaussian distribution</vt:lpstr>
      <vt:lpstr>Standard Gaussian tables</vt:lpstr>
      <vt:lpstr>Example 3</vt:lpstr>
      <vt:lpstr>PowerPoint Presentation</vt:lpstr>
      <vt:lpstr>PowerPoint Presentation</vt:lpstr>
      <vt:lpstr>Standard Gaussian distribution: a general rule </vt:lpstr>
      <vt:lpstr>Example 4</vt:lpstr>
      <vt:lpstr>Solution </vt:lpstr>
      <vt:lpstr> Standard error of the mean (SEM)</vt:lpstr>
      <vt:lpstr> Standard error of the mean (SEM)</vt:lpstr>
      <vt:lpstr>Example 5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425: Process Control</dc:title>
  <dc:creator>ahmed</dc:creator>
  <cp:lastModifiedBy>Ahmed</cp:lastModifiedBy>
  <cp:revision>1052</cp:revision>
  <dcterms:created xsi:type="dcterms:W3CDTF">2013-02-10T06:54:24Z</dcterms:created>
  <dcterms:modified xsi:type="dcterms:W3CDTF">2017-09-15T09:36:54Z</dcterms:modified>
</cp:coreProperties>
</file>